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notesMasterIdLst>
    <p:notesMasterId r:id="rId13"/>
  </p:notesMasterIdLst>
  <p:handoutMasterIdLst>
    <p:handoutMasterId r:id="rId14"/>
  </p:handoutMasterIdLst>
  <p:sldIdLst>
    <p:sldId id="268" r:id="rId2"/>
    <p:sldId id="269" r:id="rId3"/>
    <p:sldId id="263" r:id="rId4"/>
    <p:sldId id="265" r:id="rId5"/>
    <p:sldId id="267" r:id="rId6"/>
    <p:sldId id="264" r:id="rId7"/>
    <p:sldId id="270" r:id="rId8"/>
    <p:sldId id="272" r:id="rId9"/>
    <p:sldId id="271" r:id="rId10"/>
    <p:sldId id="273" r:id="rId11"/>
    <p:sldId id="266" r:id="rId12"/>
  </p:sldIdLst>
  <p:sldSz cx="9144000" cy="6858000" type="screen4x3"/>
  <p:notesSz cx="6797675" cy="9926638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vertBarState="maximized">
    <p:restoredLeft sz="34587" autoAdjust="0"/>
    <p:restoredTop sz="84000" autoAdjust="0"/>
  </p:normalViewPr>
  <p:slideViewPr>
    <p:cSldViewPr>
      <p:cViewPr>
        <p:scale>
          <a:sx n="100" d="100"/>
          <a:sy n="100" d="100"/>
        </p:scale>
        <p:origin x="-194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46B0D7-DDA7-463B-A8FE-96931C704059}" type="datetimeFigureOut">
              <a:rPr lang="sk-SK" smtClean="0"/>
              <a:pPr/>
              <a:t>16. 4. 2018</a:t>
            </a:fld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209805-D010-4102-B060-4C8D716647FB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1410412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53E4E0-A77C-4D19-A70F-C5412C7E47CC}" type="datetimeFigureOut">
              <a:rPr lang="sk-SK" smtClean="0"/>
              <a:pPr/>
              <a:t>16. 4. 2018</a:t>
            </a:fld>
            <a:endParaRPr lang="sk-SK"/>
          </a:p>
        </p:txBody>
      </p:sp>
      <p:sp>
        <p:nvSpPr>
          <p:cNvPr id="4" name="Zástupný symbol obrazu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Zástupný symbol poznámok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21FE7E-17FB-47CE-A2E0-194B6E6B8E78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8940416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Integrovaná sieť informačno-poradenských centier (ďalej aj "IS IPC") je zriadená v súlade s ustanoveniami a podmienkami, stanovenými v Partnerskej dohode Slovenskej republiky na roky 2014 – 2020, v Systéme riadenia európskych štrukturálnych     a investičných fondov na programové obdobie 2014 – 2020 a v ďalších záväzných dokumentoch.</a:t>
            </a:r>
          </a:p>
          <a:p>
            <a:endParaRPr lang="sk-SK" dirty="0" smtClean="0"/>
          </a:p>
          <a:p>
            <a:pPr lvl="0"/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Cieľom činnosti IS IPC je najmä zabezpečenie efektívneho výkonu informovania</a:t>
            </a:r>
            <a:r>
              <a:rPr lang="sk-SK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 komunikácie o európskych štrukturálnych a investičných fondoch (ďalej aj „EŠIF“) v regiónoch, prostredníctvom systematického a koordinovaného poskytovania včasných, aktuálnych, komplexných, presných a jednotných informácií vrátane zabezpečenia podpory pre potenciálnych žiadateľov, žiadateľov a prijímateľov poskytovaním odborného poradenstva. </a:t>
            </a:r>
          </a:p>
          <a:p>
            <a:pPr lvl="0"/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Tento komplexný cieľ bude napĺňaný prostredníctvom čiastkových cieľov, ktorými sú najmä:</a:t>
            </a:r>
          </a:p>
          <a:p>
            <a:pPr lvl="0"/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zabezpečenie lepšej dostupnosti informácií pre širokú verejnosť koordináciou poskytovania informácií zo strany koordinátora IS IPC a  umiestnením informačno-poradenských centier v regiónoch Slovenska;</a:t>
            </a:r>
          </a:p>
          <a:p>
            <a:pPr lvl="0"/>
            <a:endParaRPr lang="sk-SK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vytvorenie jednotného informačného centra (integrovaná sieť informačno-poradenských centier), ktoré bude poskytovať komplexné informácie o možnostiach využívania pomoci nástrojov EÚ a SR;</a:t>
            </a:r>
          </a:p>
          <a:p>
            <a:pPr lvl="0"/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Vytvorenie samostatnej sekcie na webovom sídle CKO s komplexnými informáciami (informácie budú </a:t>
            </a:r>
            <a:r>
              <a:rPr lang="sk-SK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zdieľať</a:t>
            </a:r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tiež jednotlivé informačno-poradenské centrá).</a:t>
            </a:r>
          </a:p>
          <a:p>
            <a:endParaRPr lang="sk-SK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 IPC bude poskytovať informácie o Európskom fonde regionálneho rozvoja, Európskom sociálnom fonde, Kohéznom fonde, Európskom námornom a rybárskom fonde. Výnimku tvorí Európsky poľnohospodársky fond pre rozvoj vidieka, o ktorom IS IPC nebude poskytovať informácie. To platí  v celom dokumente, kde sa uvádza EŠIF. </a:t>
            </a:r>
          </a:p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21FE7E-17FB-47CE-A2E0-194B6E6B8E78}" type="slidenum">
              <a:rPr lang="sk-SK" smtClean="0"/>
              <a:pPr/>
              <a:t>1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7743642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Integrovaná sieť informačno-poradenských centier (ďalej aj "IS IPC") je zriadená v súlade s ustanoveniami a podmienkami, stanovenými v Partnerskej dohode Slovenskej republiky na roky 2014 – 2020, v Systéme riadenia európskych štrukturálnych     a investičných fondov na programové obdobie 2014 – 2020 a v ďalších záväzných dokumentoch.</a:t>
            </a:r>
          </a:p>
          <a:p>
            <a:endParaRPr lang="sk-SK" dirty="0" smtClean="0"/>
          </a:p>
          <a:p>
            <a:pPr lvl="0"/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Cieľom činnosti IS IPC je najmä zabezpečenie efektívneho výkonu informovania</a:t>
            </a:r>
            <a:r>
              <a:rPr lang="sk-SK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 komunikácie o európskych štrukturálnych a investičných fondoch (ďalej aj „EŠIF“) v regiónoch, prostredníctvom systematického a koordinovaného poskytovania včasných, aktuálnych, komplexných, presných a jednotných informácií vrátane zabezpečenia podpory pre potenciálnych žiadateľov, žiadateľov a prijímateľov poskytovaním odborného poradenstva. </a:t>
            </a:r>
          </a:p>
          <a:p>
            <a:pPr lvl="0"/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Tento komplexný cieľ bude napĺňaný prostredníctvom čiastkových cieľov, ktorými sú najmä:</a:t>
            </a:r>
          </a:p>
          <a:p>
            <a:pPr lvl="0"/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zabezpečenie lepšej dostupnosti informácií pre širokú verejnosť koordináciou poskytovania informácií zo strany koordinátora IS IPC a  umiestnením informačno-poradenských centier v regiónoch Slovenska;</a:t>
            </a:r>
          </a:p>
          <a:p>
            <a:pPr lvl="0"/>
            <a:endParaRPr lang="sk-SK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vytvorenie jednotného informačného centra (integrovaná sieť informačno-poradenských centier), ktoré bude poskytovať komplexné informácie o možnostiach využívania pomoci nástrojov EÚ a SR;</a:t>
            </a:r>
          </a:p>
          <a:p>
            <a:pPr lvl="0"/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Vytvorenie samostatnej sekcie na webovom sídle CKO s komplexnými informáciami (informácie budú </a:t>
            </a:r>
            <a:r>
              <a:rPr lang="sk-SK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zdieľať</a:t>
            </a:r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tiež jednotlivé informačno-poradenské centrá).</a:t>
            </a:r>
          </a:p>
          <a:p>
            <a:endParaRPr lang="sk-SK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 IPC bude poskytovať informácie o Európskom fonde regionálneho rozvoja, Európskom sociálnom fonde, Kohéznom fonde, Európskom námornom a rybárskom fonde. Výnimku tvorí Európsky poľnohospodársky fond pre rozvoj vidieka, o ktorom IS IPC nebude poskytovať informácie. To platí  v celom dokumente, kde sa uvádza EŠIF. </a:t>
            </a:r>
          </a:p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21FE7E-17FB-47CE-A2E0-194B6E6B8E78}" type="slidenum">
              <a:rPr lang="sk-SK" smtClean="0"/>
              <a:pPr/>
              <a:t>10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77436425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Integrovaná sieť informačno-poradenských centier (ďalej aj "IS IPC") je zriadená v súlade s ustanoveniami a podmienkami, stanovenými v Partnerskej dohode Slovenskej republiky na roky 2014 – 2020, v Systéme riadenia európskych štrukturálnych     a investičných fondov na programové obdobie 2014 – 2020 a v ďalších záväzných dokumentoch.</a:t>
            </a:r>
          </a:p>
          <a:p>
            <a:endParaRPr lang="sk-SK" dirty="0" smtClean="0"/>
          </a:p>
          <a:p>
            <a:pPr lvl="0"/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Cieľom činnosti IS IPC je najmä zabezpečenie efektívneho výkonu informovania</a:t>
            </a:r>
            <a:r>
              <a:rPr lang="sk-SK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 komunikácie o európskych štrukturálnych a investičných fondoch (ďalej aj „EŠIF“) v regiónoch, prostredníctvom systematického a koordinovaného poskytovania včasných, aktuálnych, komplexných, presných a jednotných informácií vrátane zabezpečenia podpory pre potenciálnych žiadateľov, žiadateľov a prijímateľov poskytovaním odborného poradenstva. </a:t>
            </a:r>
          </a:p>
          <a:p>
            <a:pPr lvl="0"/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Tento komplexný cieľ bude napĺňaný prostredníctvom čiastkových cieľov, ktorými sú najmä:</a:t>
            </a:r>
          </a:p>
          <a:p>
            <a:pPr lvl="0"/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zabezpečenie lepšej dostupnosti informácií pre širokú verejnosť koordináciou poskytovania informácií zo strany koordinátora IS IPC a  umiestnením informačno-poradenských centier v regiónoch Slovenska;</a:t>
            </a:r>
          </a:p>
          <a:p>
            <a:pPr lvl="0"/>
            <a:endParaRPr lang="sk-SK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vytvorenie jednotného informačného centra (integrovaná sieť informačno-poradenských centier), ktoré bude poskytovať komplexné informácie o možnostiach využívania pomoci nástrojov EÚ a SR;</a:t>
            </a:r>
          </a:p>
          <a:p>
            <a:pPr lvl="0"/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Vytvorenie samostatnej sekcie na webovom sídle CKO s komplexnými informáciami (informácie budú </a:t>
            </a:r>
            <a:r>
              <a:rPr lang="sk-SK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zdieľať</a:t>
            </a:r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tiež jednotlivé informačno-poradenské centrá).</a:t>
            </a:r>
          </a:p>
          <a:p>
            <a:endParaRPr lang="sk-SK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 IPC bude poskytovať informácie o Európskom fonde regionálneho rozvoja, Európskom sociálnom fonde, Kohéznom fonde, Európskom námornom a rybárskom fonde. Výnimku tvorí Európsky poľnohospodársky fond pre rozvoj vidieka, o ktorom IS IPC nebude poskytovať informácie. To platí  v celom dokumente, kde sa uvádza EŠIF. </a:t>
            </a:r>
          </a:p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21FE7E-17FB-47CE-A2E0-194B6E6B8E78}" type="slidenum">
              <a:rPr lang="sk-SK" smtClean="0"/>
              <a:pPr/>
              <a:t>11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7743642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Integrovaná sieť informačno-poradenských centier (ďalej aj "IS IPC") je zriadená v súlade s ustanoveniami a podmienkami, stanovenými v Partnerskej dohode Slovenskej republiky na roky 2014 – 2020, v Systéme riadenia európskych štrukturálnych     a investičných fondov na programové obdobie 2014 – 2020 a v ďalších záväzných dokumentoch.</a:t>
            </a:r>
          </a:p>
          <a:p>
            <a:endParaRPr lang="sk-SK" dirty="0" smtClean="0"/>
          </a:p>
          <a:p>
            <a:pPr lvl="0"/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Cieľom činnosti IS IPC je najmä zabezpečenie efektívneho výkonu informovania</a:t>
            </a:r>
            <a:r>
              <a:rPr lang="sk-SK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 komunikácie o európskych štrukturálnych a investičných fondoch (ďalej aj „EŠIF“) v regiónoch, prostredníctvom systematického a koordinovaného poskytovania včasných, aktuálnych, komplexných, presných a jednotných informácií vrátane zabezpečenia podpory pre potenciálnych žiadateľov, žiadateľov a prijímateľov poskytovaním odborného poradenstva. </a:t>
            </a:r>
          </a:p>
          <a:p>
            <a:pPr lvl="0"/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Tento komplexný cieľ bude napĺňaný prostredníctvom čiastkových cieľov, ktorými sú najmä:</a:t>
            </a:r>
          </a:p>
          <a:p>
            <a:pPr lvl="0"/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zabezpečenie lepšej dostupnosti informácií pre širokú verejnosť koordináciou poskytovania informácií zo strany koordinátora IS IPC a  umiestnením informačno-poradenských centier v regiónoch Slovenska;</a:t>
            </a:r>
          </a:p>
          <a:p>
            <a:pPr lvl="0"/>
            <a:endParaRPr lang="sk-SK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vytvorenie jednotného informačného centra (integrovaná sieť informačno-poradenských centier), ktoré bude poskytovať komplexné informácie o možnostiach využívania pomoci nástrojov EÚ a SR;</a:t>
            </a:r>
          </a:p>
          <a:p>
            <a:pPr lvl="0"/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Vytvorenie samostatnej sekcie na webovom sídle CKO s komplexnými informáciami (informácie budú </a:t>
            </a:r>
            <a:r>
              <a:rPr lang="sk-SK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zdieľať</a:t>
            </a:r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tiež jednotlivé informačno-poradenské centrá).</a:t>
            </a:r>
          </a:p>
          <a:p>
            <a:endParaRPr lang="sk-SK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 IPC bude poskytovať informácie o Európskom fonde regionálneho rozvoja, Európskom sociálnom fonde, Kohéznom fonde, Európskom námornom a rybárskom fonde. Výnimku tvorí Európsky poľnohospodársky fond pre rozvoj vidieka, o ktorom IS IPC nebude poskytovať informácie. To platí  v celom dokumente, kde sa uvádza EŠIF. </a:t>
            </a:r>
          </a:p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21FE7E-17FB-47CE-A2E0-194B6E6B8E78}" type="slidenum">
              <a:rPr lang="sk-SK" smtClean="0"/>
              <a:pPr/>
              <a:t>2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7743642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Integrovaná sieť informačno-poradenských centier (ďalej aj "IS IPC") je zriadená v súlade s ustanoveniami a podmienkami, stanovenými v Partnerskej dohode Slovenskej republiky na roky 2014 – 2020, v Systéme riadenia európskych štrukturálnych     a investičných fondov na programové obdobie 2014 – 2020 a v ďalších záväzných dokumentoch.</a:t>
            </a:r>
          </a:p>
          <a:p>
            <a:endParaRPr lang="sk-SK" dirty="0" smtClean="0"/>
          </a:p>
          <a:p>
            <a:pPr lvl="0"/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Cieľom činnosti IS IPC je najmä zabezpečenie efektívneho výkonu informovania</a:t>
            </a:r>
            <a:r>
              <a:rPr lang="sk-SK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 komunikácie o európskych štrukturálnych a investičných fondoch (ďalej aj „EŠIF“) v regiónoch, prostredníctvom systematického a koordinovaného poskytovania včasných, aktuálnych, komplexných, presných a jednotných informácií vrátane zabezpečenia podpory pre potenciálnych žiadateľov, žiadateľov a prijímateľov poskytovaním odborného poradenstva. </a:t>
            </a:r>
          </a:p>
          <a:p>
            <a:pPr lvl="0"/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Tento komplexný cieľ bude napĺňaný prostredníctvom čiastkových cieľov, ktorými sú najmä:</a:t>
            </a:r>
          </a:p>
          <a:p>
            <a:pPr lvl="0"/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zabezpečenie lepšej dostupnosti informácií pre širokú verejnosť koordináciou poskytovania informácií zo strany koordinátora IS IPC a  umiestnením informačno-poradenských centier v regiónoch Slovenska;</a:t>
            </a:r>
          </a:p>
          <a:p>
            <a:pPr lvl="0"/>
            <a:endParaRPr lang="sk-SK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vytvorenie jednotného informačného centra (integrovaná sieť informačno-poradenských centier), ktoré bude poskytovať komplexné informácie o možnostiach využívania pomoci nástrojov EÚ a SR;</a:t>
            </a:r>
          </a:p>
          <a:p>
            <a:pPr lvl="0"/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Vytvorenie samostatnej sekcie na webovom sídle CKO s komplexnými informáciami (informácie budú </a:t>
            </a:r>
            <a:r>
              <a:rPr lang="sk-SK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zdieľať</a:t>
            </a:r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tiež jednotlivé informačno-poradenské centrá).</a:t>
            </a:r>
          </a:p>
          <a:p>
            <a:endParaRPr lang="sk-SK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 IPC bude poskytovať informácie o Európskom fonde regionálneho rozvoja, Európskom sociálnom fonde, Kohéznom fonde, Európskom námornom a rybárskom fonde. Výnimku tvorí Európsky poľnohospodársky fond pre rozvoj vidieka, o ktorom IS IPC nebude poskytovať informácie. To platí  v celom dokumente, kde sa uvádza EŠIF. </a:t>
            </a:r>
          </a:p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21FE7E-17FB-47CE-A2E0-194B6E6B8E78}" type="slidenum">
              <a:rPr lang="sk-SK" smtClean="0"/>
              <a:pPr/>
              <a:t>3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7743642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Integrovaná sieť informačno-poradenských centier (ďalej aj "IS IPC") je zriadená v súlade s ustanoveniami a podmienkami, stanovenými v Partnerskej dohode Slovenskej republiky na roky 2014 – 2020, v Systéme riadenia európskych štrukturálnych     a investičných fondov na programové obdobie 2014 – 2020 a v ďalších záväzných dokumentoch.</a:t>
            </a:r>
          </a:p>
          <a:p>
            <a:endParaRPr lang="sk-SK" dirty="0" smtClean="0"/>
          </a:p>
          <a:p>
            <a:pPr lvl="0"/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Cieľom činnosti IS IPC je najmä zabezpečenie efektívneho výkonu informovania</a:t>
            </a:r>
            <a:r>
              <a:rPr lang="sk-SK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 komunikácie o európskych štrukturálnych a investičných fondoch (ďalej aj „EŠIF“) v regiónoch, prostredníctvom systematického a koordinovaného poskytovania včasných, aktuálnych, komplexných, presných a jednotných informácií vrátane zabezpečenia podpory pre potenciálnych žiadateľov, žiadateľov a prijímateľov poskytovaním odborného poradenstva. </a:t>
            </a:r>
          </a:p>
          <a:p>
            <a:pPr lvl="0"/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Tento komplexný cieľ bude napĺňaný prostredníctvom čiastkových cieľov, ktorými sú najmä:</a:t>
            </a:r>
          </a:p>
          <a:p>
            <a:pPr lvl="0"/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zabezpečenie lepšej dostupnosti informácií pre širokú verejnosť koordináciou poskytovania informácií zo strany koordinátora IS IPC a  umiestnením informačno-poradenských centier v regiónoch Slovenska;</a:t>
            </a:r>
          </a:p>
          <a:p>
            <a:pPr lvl="0"/>
            <a:endParaRPr lang="sk-SK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vytvorenie jednotného informačného centra (integrovaná sieť informačno-poradenských centier), ktoré bude poskytovať komplexné informácie o možnostiach využívania pomoci nástrojov EÚ a SR;</a:t>
            </a:r>
          </a:p>
          <a:p>
            <a:pPr lvl="0"/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Vytvorenie samostatnej sekcie na webovom sídle CKO s komplexnými informáciami (informácie budú </a:t>
            </a:r>
            <a:r>
              <a:rPr lang="sk-SK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zdieľať</a:t>
            </a:r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tiež jednotlivé informačno-poradenské centrá).</a:t>
            </a:r>
          </a:p>
          <a:p>
            <a:endParaRPr lang="sk-SK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 IPC bude poskytovať informácie o Európskom fonde regionálneho rozvoja, Európskom sociálnom fonde, Kohéznom fonde, Európskom námornom a rybárskom fonde. Výnimku tvorí Európsky poľnohospodársky fond pre rozvoj vidieka, o ktorom IS IPC nebude poskytovať informácie. To platí  v celom dokumente, kde sa uvádza EŠIF. </a:t>
            </a:r>
          </a:p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21FE7E-17FB-47CE-A2E0-194B6E6B8E78}" type="slidenum">
              <a:rPr lang="sk-SK" smtClean="0"/>
              <a:pPr/>
              <a:t>4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7743642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Integrovaná sieť informačno-poradenských centier (ďalej aj "IS IPC") je zriadená v súlade s ustanoveniami a podmienkami, stanovenými v Partnerskej dohode Slovenskej republiky na roky 2014 – 2020, v Systéme riadenia európskych štrukturálnych     a investičných fondov na programové obdobie 2014 – 2020 a v ďalších záväzných dokumentoch.</a:t>
            </a:r>
          </a:p>
          <a:p>
            <a:endParaRPr lang="sk-SK" dirty="0" smtClean="0"/>
          </a:p>
          <a:p>
            <a:pPr lvl="0"/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Cieľom činnosti IS IPC je najmä zabezpečenie efektívneho výkonu informovania</a:t>
            </a:r>
            <a:r>
              <a:rPr lang="sk-SK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 komunikácie o európskych štrukturálnych a investičných fondoch (ďalej aj „EŠIF“) v regiónoch, prostredníctvom systematického a koordinovaného poskytovania včasných, aktuálnych, komplexných, presných a jednotných informácií vrátane zabezpečenia podpory pre potenciálnych žiadateľov, žiadateľov a prijímateľov poskytovaním odborného poradenstva. </a:t>
            </a:r>
          </a:p>
          <a:p>
            <a:pPr lvl="0"/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Tento komplexný cieľ bude napĺňaný prostredníctvom čiastkových cieľov, ktorými sú najmä:</a:t>
            </a:r>
          </a:p>
          <a:p>
            <a:pPr lvl="0"/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zabezpečenie lepšej dostupnosti informácií pre širokú verejnosť koordináciou poskytovania informácií zo strany koordinátora IS IPC a  umiestnením informačno-poradenských centier v regiónoch Slovenska;</a:t>
            </a:r>
          </a:p>
          <a:p>
            <a:pPr lvl="0"/>
            <a:endParaRPr lang="sk-SK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vytvorenie jednotného informačného centra (integrovaná sieť informačno-poradenských centier), ktoré bude poskytovať komplexné informácie o možnostiach využívania pomoci nástrojov EÚ a SR;</a:t>
            </a:r>
          </a:p>
          <a:p>
            <a:pPr lvl="0"/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Vytvorenie samostatnej sekcie na webovom sídle CKO s komplexnými informáciami (informácie budú </a:t>
            </a:r>
            <a:r>
              <a:rPr lang="sk-SK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zdieľať</a:t>
            </a:r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tiež jednotlivé informačno-poradenské centrá).</a:t>
            </a:r>
          </a:p>
          <a:p>
            <a:endParaRPr lang="sk-SK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 IPC bude poskytovať informácie o Európskom fonde regionálneho rozvoja, Európskom sociálnom fonde, Kohéznom fonde, Európskom námornom a rybárskom fonde. Výnimku tvorí Európsky poľnohospodársky fond pre rozvoj vidieka, o ktorom IS IPC nebude poskytovať informácie. To platí  v celom dokumente, kde sa uvádza EŠIF. </a:t>
            </a:r>
          </a:p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21FE7E-17FB-47CE-A2E0-194B6E6B8E78}" type="slidenum">
              <a:rPr lang="sk-SK" smtClean="0"/>
              <a:pPr/>
              <a:t>5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7743642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Integrovaná sieť informačno-poradenských centier (ďalej aj "IS IPC") je zriadená v súlade s ustanoveniami a podmienkami, stanovenými v Partnerskej dohode Slovenskej republiky na roky 2014 – 2020, v Systéme riadenia európskych štrukturálnych     a investičných fondov na programové obdobie 2014 – 2020 a v ďalších záväzných dokumentoch.</a:t>
            </a:r>
          </a:p>
          <a:p>
            <a:endParaRPr lang="sk-SK" dirty="0" smtClean="0"/>
          </a:p>
          <a:p>
            <a:pPr lvl="0"/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Cieľom činnosti IS IPC je najmä zabezpečenie efektívneho výkonu informovania</a:t>
            </a:r>
            <a:r>
              <a:rPr lang="sk-SK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 komunikácie o európskych štrukturálnych a investičných fondoch (ďalej aj „EŠIF“) v regiónoch, prostredníctvom systematického a koordinovaného poskytovania včasných, aktuálnych, komplexných, presných a jednotných informácií vrátane zabezpečenia podpory pre potenciálnych žiadateľov, žiadateľov a prijímateľov poskytovaním odborného poradenstva. </a:t>
            </a:r>
          </a:p>
          <a:p>
            <a:pPr lvl="0"/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Tento komplexný cieľ bude napĺňaný prostredníctvom čiastkových cieľov, ktorými sú najmä:</a:t>
            </a:r>
          </a:p>
          <a:p>
            <a:pPr lvl="0"/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zabezpečenie lepšej dostupnosti informácií pre širokú verejnosť koordináciou poskytovania informácií zo strany koordinátora IS IPC a  umiestnením informačno-poradenských centier v regiónoch Slovenska;</a:t>
            </a:r>
          </a:p>
          <a:p>
            <a:pPr lvl="0"/>
            <a:endParaRPr lang="sk-SK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vytvorenie jednotného informačného centra (integrovaná sieť informačno-poradenských centier), ktoré bude poskytovať komplexné informácie o možnostiach využívania pomoci nástrojov EÚ a SR;</a:t>
            </a:r>
          </a:p>
          <a:p>
            <a:pPr lvl="0"/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Vytvorenie samostatnej sekcie na webovom sídle CKO s komplexnými informáciami (informácie budú </a:t>
            </a:r>
            <a:r>
              <a:rPr lang="sk-SK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zdieľať</a:t>
            </a:r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tiež jednotlivé informačno-poradenské centrá).</a:t>
            </a:r>
          </a:p>
          <a:p>
            <a:endParaRPr lang="sk-SK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 IPC bude poskytovať informácie o Európskom fonde regionálneho rozvoja, Európskom sociálnom fonde, Kohéznom fonde, Európskom námornom a rybárskom fonde. Výnimku tvorí Európsky poľnohospodársky fond pre rozvoj vidieka, o ktorom IS IPC nebude poskytovať informácie. To platí  v celom dokumente, kde sa uvádza EŠIF. </a:t>
            </a:r>
          </a:p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21FE7E-17FB-47CE-A2E0-194B6E6B8E78}" type="slidenum">
              <a:rPr lang="sk-SK" smtClean="0"/>
              <a:pPr/>
              <a:t>6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7743642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Integrovaná sieť informačno-poradenských centier (ďalej aj "IS IPC") je zriadená v súlade s ustanoveniami a podmienkami, stanovenými v Partnerskej dohode Slovenskej republiky na roky 2014 – 2020, v Systéme riadenia európskych štrukturálnych     a investičných fondov na programové obdobie 2014 – 2020 a v ďalších záväzných dokumentoch.</a:t>
            </a:r>
          </a:p>
          <a:p>
            <a:endParaRPr lang="sk-SK" dirty="0" smtClean="0"/>
          </a:p>
          <a:p>
            <a:pPr lvl="0"/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Cieľom činnosti IS IPC je najmä zabezpečenie efektívneho výkonu informovania</a:t>
            </a:r>
            <a:r>
              <a:rPr lang="sk-SK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 komunikácie o európskych štrukturálnych a investičných fondoch (ďalej aj „EŠIF“) v regiónoch, prostredníctvom systematického a koordinovaného poskytovania včasných, aktuálnych, komplexných, presných a jednotných informácií vrátane zabezpečenia podpory pre potenciálnych žiadateľov, žiadateľov a prijímateľov poskytovaním odborného poradenstva. </a:t>
            </a:r>
          </a:p>
          <a:p>
            <a:pPr lvl="0"/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Tento komplexný cieľ bude napĺňaný prostredníctvom čiastkových cieľov, ktorými sú najmä:</a:t>
            </a:r>
          </a:p>
          <a:p>
            <a:pPr lvl="0"/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zabezpečenie lepšej dostupnosti informácií pre širokú verejnosť koordináciou poskytovania informácií zo strany koordinátora IS IPC a  umiestnením informačno-poradenských centier v regiónoch Slovenska;</a:t>
            </a:r>
          </a:p>
          <a:p>
            <a:pPr lvl="0"/>
            <a:endParaRPr lang="sk-SK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vytvorenie jednotného informačného centra (integrovaná sieť informačno-poradenských centier), ktoré bude poskytovať komplexné informácie o možnostiach využívania pomoci nástrojov EÚ a SR;</a:t>
            </a:r>
          </a:p>
          <a:p>
            <a:pPr lvl="0"/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Vytvorenie samostatnej sekcie na webovom sídle CKO s komplexnými informáciami (informácie budú </a:t>
            </a:r>
            <a:r>
              <a:rPr lang="sk-SK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zdieľať</a:t>
            </a:r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tiež jednotlivé informačno-poradenské centrá).</a:t>
            </a:r>
          </a:p>
          <a:p>
            <a:endParaRPr lang="sk-SK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 IPC bude poskytovať informácie o Európskom fonde regionálneho rozvoja, Európskom sociálnom fonde, Kohéznom fonde, Európskom námornom a rybárskom fonde. Výnimku tvorí Európsky poľnohospodársky fond pre rozvoj vidieka, o ktorom IS IPC nebude poskytovať informácie. To platí  v celom dokumente, kde sa uvádza EŠIF. </a:t>
            </a:r>
          </a:p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21FE7E-17FB-47CE-A2E0-194B6E6B8E78}" type="slidenum">
              <a:rPr lang="sk-SK" smtClean="0"/>
              <a:pPr/>
              <a:t>7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7743642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Integrovaná sieť informačno-poradenských centier (ďalej aj "IS IPC") je zriadená v súlade s ustanoveniami a podmienkami, stanovenými v Partnerskej dohode Slovenskej republiky na roky 2014 – 2020, v Systéme riadenia európskych štrukturálnych     a investičných fondov na programové obdobie 2014 – 2020 a v ďalších záväzných dokumentoch.</a:t>
            </a:r>
          </a:p>
          <a:p>
            <a:endParaRPr lang="sk-SK" dirty="0" smtClean="0"/>
          </a:p>
          <a:p>
            <a:pPr lvl="0"/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Cieľom činnosti IS IPC je najmä zabezpečenie efektívneho výkonu informovania</a:t>
            </a:r>
            <a:r>
              <a:rPr lang="sk-SK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 komunikácie o európskych štrukturálnych a investičných fondoch (ďalej aj „EŠIF“) v regiónoch, prostredníctvom systematického a koordinovaného poskytovania včasných, aktuálnych, komplexných, presných a jednotných informácií vrátane zabezpečenia podpory pre potenciálnych žiadateľov, žiadateľov a prijímateľov poskytovaním odborného poradenstva. </a:t>
            </a:r>
          </a:p>
          <a:p>
            <a:pPr lvl="0"/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Tento komplexný cieľ bude napĺňaný prostredníctvom čiastkových cieľov, ktorými sú najmä:</a:t>
            </a:r>
          </a:p>
          <a:p>
            <a:pPr lvl="0"/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zabezpečenie lepšej dostupnosti informácií pre širokú verejnosť koordináciou poskytovania informácií zo strany koordinátora IS IPC a  umiestnením informačno-poradenských centier v regiónoch Slovenska;</a:t>
            </a:r>
          </a:p>
          <a:p>
            <a:pPr lvl="0"/>
            <a:endParaRPr lang="sk-SK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vytvorenie jednotného informačného centra (integrovaná sieť informačno-poradenských centier), ktoré bude poskytovať komplexné informácie o možnostiach využívania pomoci nástrojov EÚ a SR;</a:t>
            </a:r>
          </a:p>
          <a:p>
            <a:pPr lvl="0"/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Vytvorenie samostatnej sekcie na webovom sídle CKO s komplexnými informáciami (informácie budú </a:t>
            </a:r>
            <a:r>
              <a:rPr lang="sk-SK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zdieľať</a:t>
            </a:r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tiež jednotlivé informačno-poradenské centrá).</a:t>
            </a:r>
          </a:p>
          <a:p>
            <a:endParaRPr lang="sk-SK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 IPC bude poskytovať informácie o Európskom fonde regionálneho rozvoja, Európskom sociálnom fonde, Kohéznom fonde, Európskom námornom a rybárskom fonde. Výnimku tvorí Európsky poľnohospodársky fond pre rozvoj vidieka, o ktorom IS IPC nebude poskytovať informácie. To platí  v celom dokumente, kde sa uvádza EŠIF. </a:t>
            </a:r>
          </a:p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21FE7E-17FB-47CE-A2E0-194B6E6B8E78}" type="slidenum">
              <a:rPr lang="sk-SK" smtClean="0"/>
              <a:pPr/>
              <a:t>8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7743642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k-SK" dirty="0" smtClean="0"/>
              <a:t>MŽP SR ako riadiaci orgán pre OP KŽP vyhlásilo výzvu č.32 výzvu na predkladanie žiadostí o NFP zameranú na triedený zber komunálnych odpadov, mechanicko-biologickú úpravu zmesového komunálneho odpadu a zhodnocovanie biologicky rozložiteľných komunálnych odpadov v najmenej rozvinutých okresoch.</a:t>
            </a:r>
          </a:p>
          <a:p>
            <a:endParaRPr lang="sk-SK" dirty="0" smtClean="0"/>
          </a:p>
          <a:p>
            <a:r>
              <a:rPr lang="sk-SK" dirty="0" smtClean="0"/>
              <a:t>Oprávnení žiadatelia:</a:t>
            </a:r>
          </a:p>
          <a:p>
            <a:endParaRPr lang="sk-SK" dirty="0" smtClean="0"/>
          </a:p>
          <a:p>
            <a:r>
              <a:rPr lang="sk-SK" dirty="0" smtClean="0"/>
              <a:t>A. obec  alebo združenie obcí</a:t>
            </a:r>
          </a:p>
          <a:p>
            <a:r>
              <a:rPr lang="sk-SK" dirty="0" smtClean="0"/>
              <a:t>B. príspevková alebo rozpočtová organizácia obce,</a:t>
            </a:r>
          </a:p>
          <a:p>
            <a:r>
              <a:rPr lang="sk-SK" dirty="0" smtClean="0"/>
              <a:t>C. právnická osoba oprávnená na podnikanie podľa § 2 ods. 2 Obchodného zákonníka, ktorá je v 100 % vlastníctve obce/obcí, ktorá je oprávnená na nakladanie s odpadom, </a:t>
            </a:r>
          </a:p>
          <a:p>
            <a:r>
              <a:rPr lang="sk-SK" dirty="0" smtClean="0"/>
              <a:t>D. nezisková organizácia poskytujúca všeobecne prospešné služby v oblasti tvorby a ochrany životného prostredia, ktorá je v 100% vlastníctve obce/obcí; </a:t>
            </a:r>
          </a:p>
          <a:p>
            <a:r>
              <a:rPr lang="sk-SK" dirty="0" smtClean="0"/>
              <a:t>E. združenie právnických osôb , ktorého členmi sú výlučne obce , resp. subjekty v 100% vlastníctve obce/obcí.</a:t>
            </a:r>
          </a:p>
          <a:p>
            <a:endParaRPr lang="sk-SK" dirty="0" smtClean="0"/>
          </a:p>
          <a:p>
            <a:r>
              <a:rPr lang="sk-SK" dirty="0" smtClean="0"/>
              <a:t>Typ výzvy: otvorená</a:t>
            </a:r>
          </a:p>
          <a:p>
            <a:endParaRPr lang="sk-SK" dirty="0" smtClean="0"/>
          </a:p>
          <a:p>
            <a:r>
              <a:rPr lang="sk-SK" dirty="0" smtClean="0"/>
              <a:t>Hodnotiace kolá: 13.august 2018, 15.august 2018</a:t>
            </a:r>
          </a:p>
          <a:p>
            <a:endParaRPr lang="sk-SK" dirty="0" smtClean="0"/>
          </a:p>
          <a:p>
            <a:r>
              <a:rPr lang="sk-SK" dirty="0" smtClean="0"/>
              <a:t>Územná oprávnenosť: najmenej rozvinuté okresy - okresy, ktoré boli najneskôr deň predchádzajúci začiatku príslušného hodnotiaceho kola výzvy zapísané v zozname najmenej rozvinutých okresov (http://www.upsvar.sk/statistiky/zoznam-najmenej-rozvinutych-okresov.html?page_id=561733)  a k tomuto dátumu mali schválený akčný plán vládou SR. </a:t>
            </a:r>
          </a:p>
          <a:p>
            <a:endParaRPr lang="sk-SK" dirty="0" smtClean="0"/>
          </a:p>
          <a:p>
            <a:r>
              <a:rPr lang="sk-SK" dirty="0" smtClean="0"/>
              <a:t>Oprávnené aktivity:</a:t>
            </a:r>
          </a:p>
          <a:p>
            <a:endParaRPr lang="sk-SK" dirty="0" smtClean="0"/>
          </a:p>
          <a:p>
            <a:r>
              <a:rPr lang="sk-SK" dirty="0" smtClean="0"/>
              <a:t>1.	Triedený zber komunálnych odpadov, t.j.: </a:t>
            </a:r>
          </a:p>
          <a:p>
            <a:r>
              <a:rPr lang="sk-SK" dirty="0" smtClean="0"/>
              <a:t>• Výstavba nových alebo rekonštrukcia existujúcich zariadení na zber odpadov/zberných dvorov za účelom zvýšenia kapacity triedeného zberu KO (primárne na odpady, za ktorých zber a nakladanie s nimi je v súlade so zákonom o odpadoch zodpovedná obec a na ktoré sa nevzťahuje rozšírená zodpovednosť výrobcov podľa zákona o odpadoch a ktorým nie je biologicky rozložiteľný kuchynský odpad a reštauračný odpad od prevádzkovateľa kuchyne). </a:t>
            </a:r>
          </a:p>
          <a:p>
            <a:r>
              <a:rPr lang="sk-SK" dirty="0" smtClean="0"/>
              <a:t>• Nákup hnuteľných vecí na podporu triedeného zberu - napr. zberné nádoby podľa § 81 ods. 5 zákona o odpadoch, zberové vozidlá a iné stroje pre zvoz a nakladanie s odpadmi za nakladanie s ktorými zodpovedá podľa zákona o odpadoch obec a na ktoré sa nevzťahuje rozšírená zodpovednosť výrobcov podľa zákona o odpadoch a ktorým nie je biologicky rozložiteľný kuchynský odpad a reštauračný odpad od prevádzkovateľa kuchyne (napr. nákladné vozidlá, traktory a vlečky, ťahače, pracovné stroje).</a:t>
            </a:r>
          </a:p>
          <a:p>
            <a:r>
              <a:rPr lang="sk-SK" dirty="0" smtClean="0"/>
              <a:t>• Nákup zariadení na mechanickú úpravu (zmenšovanie objemu) vybraných vytriedených zložiek KO za nakladanie s ktorými zodpovedá podľa zákona o odpadoch obec a na ktoré sa nevzťahuje rozšírená zodpovednosť výrobcov podľa zákona o odpadoch a ktorým nie je biologicky rozložiteľný kuchynský odpad a reštauračný odpad od prevádzkovateľa kuchyne (napr. drvič drobného stavebného odpadu, drvič biologicky rozložiteľného KO (ďalej aj „BRKO“), ktorých výstupom je upravený odpad)</a:t>
            </a:r>
          </a:p>
          <a:p>
            <a:r>
              <a:rPr lang="sk-SK" dirty="0" smtClean="0"/>
              <a:t>2.	 Mechanicko-biologická úprava zmesových komunálnych odpadov, t.j.: </a:t>
            </a:r>
          </a:p>
          <a:p>
            <a:r>
              <a:rPr lang="sk-SK" dirty="0" smtClean="0"/>
              <a:t>• Výstavba a nákup nových zariadení na mechanicko-biologickú úpravu zmesových komunálnych odpadov za účelom dodatočného </a:t>
            </a:r>
            <a:r>
              <a:rPr lang="sk-SK" dirty="0" err="1" smtClean="0"/>
              <a:t>dotriedenia</a:t>
            </a:r>
            <a:r>
              <a:rPr lang="sk-SK" dirty="0" smtClean="0"/>
              <a:t> a biologickej stabilizácie zvyškového, výlučne zmesového komunálneho odpadu prostredníctvom systémov, tzv. mechanicko-biologickej úpravy odpadu, pri ktorých výsledným produktom po mechanicko-biologickej úprave je výlučne upravený, resp. biologicky stabilizovaný odpad.</a:t>
            </a:r>
          </a:p>
          <a:p>
            <a:r>
              <a:rPr lang="sk-SK" dirty="0" smtClean="0"/>
              <a:t>• Nákup hnuteľných vecí, ktoré priamo súvisia s výstavbou a funkčnosťou zariadení na mechanicko-biologickú úpravu zmesových komunálnych odpadov (s výnimkou zberných nádob na zmesový komunálny odpad a zberových vozidiel na zmesový komunálny odpad a iných dopravných prostriedkov).</a:t>
            </a:r>
          </a:p>
          <a:p>
            <a:r>
              <a:rPr lang="sk-SK" dirty="0" smtClean="0"/>
              <a:t>3.	 Zhodnocovanie biologicky rozložiteľného komunálneho odpadu , t.j.: </a:t>
            </a:r>
          </a:p>
          <a:p>
            <a:r>
              <a:rPr lang="sk-SK" dirty="0" smtClean="0"/>
              <a:t>• Výstavba nových alebo rekonštrukcia existujúcich zariadení na zhodnocovanie BRKO, okrem biologicky rozložiteľných kuchynských odpadov a reštauračných odpadov od prevádzkovateľa kuchyne (napr. </a:t>
            </a:r>
            <a:r>
              <a:rPr lang="sk-SK" dirty="0" err="1" smtClean="0"/>
              <a:t>kompostárne</a:t>
            </a:r>
            <a:r>
              <a:rPr lang="sk-SK" dirty="0" smtClean="0"/>
              <a:t> alebo iné zariadenia na aeróbny alebo anaeróbny rozklad), vrátane nákupu </a:t>
            </a:r>
            <a:r>
              <a:rPr lang="sk-SK" dirty="0" err="1" smtClean="0"/>
              <a:t>hygienizačných</a:t>
            </a:r>
            <a:r>
              <a:rPr lang="sk-SK" dirty="0" smtClean="0"/>
              <a:t> jednotiek.</a:t>
            </a:r>
          </a:p>
          <a:p>
            <a:r>
              <a:rPr lang="sk-SK" dirty="0" smtClean="0"/>
              <a:t>• Výstavba nových a rekonštrukcia existujúcich malých </a:t>
            </a:r>
            <a:r>
              <a:rPr lang="sk-SK" dirty="0" err="1" smtClean="0"/>
              <a:t>kompostární</a:t>
            </a:r>
            <a:r>
              <a:rPr lang="sk-SK" dirty="0" smtClean="0"/>
              <a:t> v obciach (t.j. </a:t>
            </a:r>
            <a:r>
              <a:rPr lang="sk-SK" dirty="0" err="1" smtClean="0"/>
              <a:t>kompostárne</a:t>
            </a:r>
            <a:r>
              <a:rPr lang="sk-SK" dirty="0" smtClean="0"/>
              <a:t> určené výlučne na zelený odpad, ktorých ročná kapacita neprevyšuje 100t). </a:t>
            </a:r>
          </a:p>
          <a:p>
            <a:r>
              <a:rPr lang="sk-SK" dirty="0" smtClean="0"/>
              <a:t>• Nákup hnuteľných vecí na zhodnocovanie BRKO – napr. drviče, nakladače a </a:t>
            </a:r>
            <a:r>
              <a:rPr lang="sk-SK" dirty="0" err="1" smtClean="0"/>
              <a:t>prekopávače</a:t>
            </a:r>
            <a:r>
              <a:rPr lang="sk-SK" dirty="0" smtClean="0"/>
              <a:t> nevyhnutne potrebné pre prevádzku zariadenia na zhodnocovanie BRKO, </a:t>
            </a:r>
            <a:r>
              <a:rPr lang="sk-SK" dirty="0" err="1" smtClean="0"/>
              <a:t>mulčovače</a:t>
            </a:r>
            <a:r>
              <a:rPr lang="sk-SK" dirty="0" smtClean="0"/>
              <a:t> so zberným košom, zberové vozidlá a zberné nádoby na BRKO, ak nie je v súčasnosti dostatočne zabezpečený zber BRKO.</a:t>
            </a:r>
          </a:p>
          <a:p>
            <a:endParaRPr lang="sk-SK" dirty="0" smtClean="0"/>
          </a:p>
          <a:p>
            <a:r>
              <a:rPr lang="sk-SK" dirty="0" smtClean="0"/>
              <a:t>Viac informácií o výzve ako aj príslušné dokumenty nájdete na: http://www.partnerskadohoda.gov.sk/32-vyzva-zamerana-na-triedeny-zber-komunalnych-odpadov-mechanicko-biologicku-upravu-zmesoveho-komunalneho-odpadu-a-zhodnocovanie-biologicky-rozlozitelnych-komunalnych-odpadov-v-najmenej-rozvinutych-okresoch/ </a:t>
            </a:r>
          </a:p>
          <a:p>
            <a:endParaRPr lang="sk-SK" dirty="0" smtClean="0"/>
          </a:p>
          <a:p>
            <a:endParaRPr lang="sk-SK" dirty="0" smtClean="0"/>
          </a:p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21FE7E-17FB-47CE-A2E0-194B6E6B8E78}" type="slidenum">
              <a:rPr lang="sk-SK" smtClean="0"/>
              <a:pPr/>
              <a:t>9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7743642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sk-SK" smtClean="0"/>
              <a:t>Upravte štýl predlohy podnadpisov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0216A-3F33-4846-965F-AD4DB09EFCC7}" type="datetimeFigureOut">
              <a:rPr lang="sk-SK" smtClean="0"/>
              <a:pPr/>
              <a:t>16. 4. 2018</a:t>
            </a:fld>
            <a:endParaRPr lang="sk-SK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FAE28-2D0D-4A1F-B0B3-A1F026CB7EAF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0216A-3F33-4846-965F-AD4DB09EFCC7}" type="datetimeFigureOut">
              <a:rPr lang="sk-SK" smtClean="0"/>
              <a:pPr/>
              <a:t>16. 4. 2018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FAE28-2D0D-4A1F-B0B3-A1F026CB7EAF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0216A-3F33-4846-965F-AD4DB09EFCC7}" type="datetimeFigureOut">
              <a:rPr lang="sk-SK" smtClean="0"/>
              <a:pPr/>
              <a:t>16. 4. 2018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FAE28-2D0D-4A1F-B0B3-A1F026CB7EAF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0216A-3F33-4846-965F-AD4DB09EFCC7}" type="datetimeFigureOut">
              <a:rPr lang="sk-SK" smtClean="0"/>
              <a:pPr/>
              <a:t>16. 4. 2018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FAE28-2D0D-4A1F-B0B3-A1F026CB7EAF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0216A-3F33-4846-965F-AD4DB09EFCC7}" type="datetimeFigureOut">
              <a:rPr lang="sk-SK" smtClean="0"/>
              <a:pPr/>
              <a:t>16. 4. 2018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FAE28-2D0D-4A1F-B0B3-A1F026CB7EAF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0216A-3F33-4846-965F-AD4DB09EFCC7}" type="datetimeFigureOut">
              <a:rPr lang="sk-SK" smtClean="0"/>
              <a:pPr/>
              <a:t>16. 4. 2018</a:t>
            </a:fld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FAE28-2D0D-4A1F-B0B3-A1F026CB7EAF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0216A-3F33-4846-965F-AD4DB09EFCC7}" type="datetimeFigureOut">
              <a:rPr lang="sk-SK" smtClean="0"/>
              <a:pPr/>
              <a:t>16. 4. 2018</a:t>
            </a:fld>
            <a:endParaRPr lang="sk-S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FAE28-2D0D-4A1F-B0B3-A1F026CB7EAF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0216A-3F33-4846-965F-AD4DB09EFCC7}" type="datetimeFigureOut">
              <a:rPr lang="sk-SK" smtClean="0"/>
              <a:pPr/>
              <a:t>16. 4. 2018</a:t>
            </a:fld>
            <a:endParaRPr lang="sk-S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FAE28-2D0D-4A1F-B0B3-A1F026CB7EAF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0216A-3F33-4846-965F-AD4DB09EFCC7}" type="datetimeFigureOut">
              <a:rPr lang="sk-SK" smtClean="0"/>
              <a:pPr/>
              <a:t>16. 4. 2018</a:t>
            </a:fld>
            <a:endParaRPr lang="sk-S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FAE28-2D0D-4A1F-B0B3-A1F026CB7EAF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0216A-3F33-4846-965F-AD4DB09EFCC7}" type="datetimeFigureOut">
              <a:rPr lang="sk-SK" smtClean="0"/>
              <a:pPr/>
              <a:t>16. 4. 2018</a:t>
            </a:fld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FAE28-2D0D-4A1F-B0B3-A1F026CB7EAF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0216A-3F33-4846-965F-AD4DB09EFCC7}" type="datetimeFigureOut">
              <a:rPr lang="sk-SK" smtClean="0"/>
              <a:pPr/>
              <a:t>16. 4. 2018</a:t>
            </a:fld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09FAE28-2D0D-4A1F-B0B3-A1F026CB7EAF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sk-SK" smtClean="0"/>
              <a:t>Ak chcete pridať obrázok, kliknite na ikonu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sk-SK" smtClean="0"/>
              <a:t>Upravte štýl predlohy textu.</a:t>
            </a:r>
          </a:p>
          <a:p>
            <a:pPr lvl="1" eaLnBrk="1" latinLnBrk="0" hangingPunct="1"/>
            <a:r>
              <a:rPr kumimoji="0" lang="sk-SK" smtClean="0"/>
              <a:t>Druhá úroveň</a:t>
            </a:r>
          </a:p>
          <a:p>
            <a:pPr lvl="2" eaLnBrk="1" latinLnBrk="0" hangingPunct="1"/>
            <a:r>
              <a:rPr kumimoji="0" lang="sk-SK" smtClean="0"/>
              <a:t>Tretia úroveň</a:t>
            </a:r>
          </a:p>
          <a:p>
            <a:pPr lvl="3" eaLnBrk="1" latinLnBrk="0" hangingPunct="1"/>
            <a:r>
              <a:rPr kumimoji="0" lang="sk-SK" smtClean="0"/>
              <a:t>Štvrtá úroveň</a:t>
            </a:r>
          </a:p>
          <a:p>
            <a:pPr lvl="4" eaLnBrk="1" latinLnBrk="0" hangingPunct="1"/>
            <a:r>
              <a:rPr kumimoji="0" lang="sk-SK" smtClean="0"/>
              <a:t>Piata úroveň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080216A-3F33-4846-965F-AD4DB09EFCC7}" type="datetimeFigureOut">
              <a:rPr lang="sk-SK" smtClean="0"/>
              <a:pPr/>
              <a:t>16. 4. 2018</a:t>
            </a:fld>
            <a:endParaRPr lang="sk-SK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09FAE28-2D0D-4A1F-B0B3-A1F026CB7EAF}" type="slidenum">
              <a:rPr lang="sk-SK" smtClean="0"/>
              <a:pPr/>
              <a:t>‹#›</a:t>
            </a:fld>
            <a:endParaRPr lang="sk-SK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ipc.vucke.sk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ipc@vucke.sk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1331" y="2511963"/>
            <a:ext cx="8229600" cy="1647056"/>
          </a:xfrm>
        </p:spPr>
        <p:txBody>
          <a:bodyPr>
            <a:noAutofit/>
          </a:bodyPr>
          <a:lstStyle/>
          <a:p>
            <a:pPr algn="ctr"/>
            <a:r>
              <a:rPr lang="sk-SK" sz="4000" b="1" dirty="0" smtClean="0"/>
              <a:t/>
            </a:r>
            <a:br>
              <a:rPr lang="sk-SK" sz="4000" b="1" dirty="0" smtClean="0"/>
            </a:br>
            <a:r>
              <a:rPr lang="sk-SK" sz="4000" b="1" dirty="0"/>
              <a:t/>
            </a:r>
            <a:br>
              <a:rPr lang="sk-SK" sz="4000" b="1" dirty="0"/>
            </a:br>
            <a:r>
              <a:rPr lang="sk-SK" sz="4000" b="1" dirty="0" smtClean="0"/>
              <a:t/>
            </a:r>
            <a:br>
              <a:rPr lang="sk-SK" sz="4000" b="1" dirty="0" smtClean="0"/>
            </a:br>
            <a:r>
              <a:rPr lang="sk-SK" sz="4000" b="1" dirty="0"/>
              <a:t/>
            </a:r>
            <a:br>
              <a:rPr lang="sk-SK" sz="4000" b="1" dirty="0"/>
            </a:br>
            <a:r>
              <a:rPr lang="sk-SK" sz="3600" b="1" dirty="0" smtClean="0"/>
              <a:t>Výzvy z európskych štrukturálnych a  investičných fondov pre NRO</a:t>
            </a:r>
            <a:endParaRPr lang="sk-SK" sz="2800" b="1" dirty="0"/>
          </a:p>
        </p:txBody>
      </p:sp>
      <p:sp>
        <p:nvSpPr>
          <p:cNvPr id="10" name="Zástupný symbol obsahu 9"/>
          <p:cNvSpPr>
            <a:spLocks noGrp="1"/>
          </p:cNvSpPr>
          <p:nvPr>
            <p:ph idx="1"/>
          </p:nvPr>
        </p:nvSpPr>
        <p:spPr>
          <a:xfrm>
            <a:off x="457200" y="5013176"/>
            <a:ext cx="8229600" cy="1112987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endParaRPr lang="sk-SK" dirty="0" smtClean="0"/>
          </a:p>
          <a:p>
            <a:pPr marL="0" indent="0" algn="r">
              <a:buNone/>
            </a:pPr>
            <a:r>
              <a:rPr lang="sk-SK" dirty="0" smtClean="0"/>
              <a:t> </a:t>
            </a:r>
            <a:endParaRPr lang="sk-SK" dirty="0"/>
          </a:p>
        </p:txBody>
      </p:sp>
      <p:sp>
        <p:nvSpPr>
          <p:cNvPr id="3" name="BlokTextu 2"/>
          <p:cNvSpPr txBox="1"/>
          <p:nvPr/>
        </p:nvSpPr>
        <p:spPr>
          <a:xfrm>
            <a:off x="2319510" y="5085184"/>
            <a:ext cx="47146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b="1" dirty="0" smtClean="0"/>
              <a:t>Mgr. Martin Mojžiš </a:t>
            </a:r>
          </a:p>
          <a:p>
            <a:pPr algn="ctr"/>
            <a:r>
              <a:rPr lang="sk-SK" b="1" dirty="0" smtClean="0"/>
              <a:t>Vedúci referátu IPC KSK pre  EŠIF </a:t>
            </a:r>
            <a:endParaRPr lang="sk-SK" b="1" dirty="0"/>
          </a:p>
        </p:txBody>
      </p:sp>
    </p:spTree>
    <p:extLst>
      <p:ext uri="{BB962C8B-B14F-4D97-AF65-F5344CB8AC3E}">
        <p14:creationId xmlns:p14="http://schemas.microsoft.com/office/powerpoint/2010/main" val="1791562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obsahu 9"/>
          <p:cNvSpPr>
            <a:spLocks noGrp="1"/>
          </p:cNvSpPr>
          <p:nvPr>
            <p:ph idx="1"/>
          </p:nvPr>
        </p:nvSpPr>
        <p:spPr>
          <a:xfrm>
            <a:off x="457200" y="5013176"/>
            <a:ext cx="8229600" cy="1112987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endParaRPr lang="sk-SK" dirty="0" smtClean="0"/>
          </a:p>
          <a:p>
            <a:pPr marL="0" indent="0" algn="r">
              <a:buNone/>
            </a:pPr>
            <a:r>
              <a:rPr lang="sk-SK" dirty="0" smtClean="0"/>
              <a:t> </a:t>
            </a:r>
            <a:endParaRPr lang="sk-SK" dirty="0"/>
          </a:p>
        </p:txBody>
      </p:sp>
      <p:sp>
        <p:nvSpPr>
          <p:cNvPr id="2" name="Obdĺžnik 1"/>
          <p:cNvSpPr/>
          <p:nvPr/>
        </p:nvSpPr>
        <p:spPr>
          <a:xfrm>
            <a:off x="395536" y="548680"/>
            <a:ext cx="828092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k-SK" sz="2200" dirty="0"/>
              <a:t>OPKZP-PO4-SC441-2018-39 Podpora </a:t>
            </a:r>
            <a:r>
              <a:rPr lang="sk-SK" sz="2200" dirty="0" err="1"/>
              <a:t>nízkouhlíkových</a:t>
            </a:r>
            <a:r>
              <a:rPr lang="sk-SK" sz="2200" dirty="0"/>
              <a:t> stratégií pre všetky typy území.</a:t>
            </a:r>
          </a:p>
        </p:txBody>
      </p:sp>
      <p:sp>
        <p:nvSpPr>
          <p:cNvPr id="4" name="Obdĺžnik 3"/>
          <p:cNvSpPr/>
          <p:nvPr/>
        </p:nvSpPr>
        <p:spPr>
          <a:xfrm>
            <a:off x="395536" y="1412776"/>
            <a:ext cx="849694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k-SK" sz="2200" b="1" dirty="0" smtClean="0"/>
              <a:t>Oprávnení žiadatelia </a:t>
            </a:r>
            <a:r>
              <a:rPr lang="sk-SK" sz="2200" dirty="0" smtClean="0"/>
              <a:t>: </a:t>
            </a:r>
            <a:r>
              <a:rPr lang="sk-SK" sz="2200" dirty="0"/>
              <a:t>subjekty územnej samosprávy (</a:t>
            </a:r>
            <a:r>
              <a:rPr lang="sk-SK" sz="2200" dirty="0" err="1"/>
              <a:t>VÚC,obce</a:t>
            </a:r>
            <a:r>
              <a:rPr lang="sk-SK" sz="2200" dirty="0"/>
              <a:t>), neziskové organizácie poskytujúce verejno-prospešné služby</a:t>
            </a:r>
          </a:p>
          <a:p>
            <a:endParaRPr lang="sk-SK" sz="2200" dirty="0"/>
          </a:p>
          <a:p>
            <a:r>
              <a:rPr lang="sk-SK" sz="2200" b="1" dirty="0"/>
              <a:t>Oprávnená aktivita: </a:t>
            </a:r>
            <a:r>
              <a:rPr lang="sk-SK" sz="2200" dirty="0"/>
              <a:t>vypracovanie regionálnej alebo lokálnej </a:t>
            </a:r>
            <a:r>
              <a:rPr lang="sk-SK" sz="2200" dirty="0" err="1"/>
              <a:t>nízkouhlíkovej</a:t>
            </a:r>
            <a:r>
              <a:rPr lang="sk-SK" sz="2200" dirty="0"/>
              <a:t> stratégie. </a:t>
            </a:r>
            <a:endParaRPr lang="sk-SK" sz="2200" dirty="0" smtClean="0"/>
          </a:p>
          <a:p>
            <a:endParaRPr lang="sk-SK" sz="2200" dirty="0"/>
          </a:p>
          <a:p>
            <a:r>
              <a:rPr lang="sk-SK" sz="2200" b="1" dirty="0" smtClean="0"/>
              <a:t>Alokácia </a:t>
            </a:r>
            <a:r>
              <a:rPr lang="sk-SK" sz="2200" b="1" dirty="0"/>
              <a:t>na výzvu: </a:t>
            </a:r>
            <a:r>
              <a:rPr lang="sk-SK" sz="2200" dirty="0"/>
              <a:t>7 000 </a:t>
            </a:r>
            <a:r>
              <a:rPr lang="sk-SK" sz="2200" dirty="0" err="1"/>
              <a:t>000</a:t>
            </a:r>
            <a:r>
              <a:rPr lang="sk-SK" sz="2200" dirty="0"/>
              <a:t> EUR (1 500 000 EUR pre NRO, 5 500 000 EUR pre ostatné územie</a:t>
            </a:r>
            <a:r>
              <a:rPr lang="sk-SK" sz="2200" dirty="0" smtClean="0"/>
              <a:t>), projekt: 10-300 000 EUR</a:t>
            </a:r>
            <a:endParaRPr lang="sk-SK" sz="2200" dirty="0"/>
          </a:p>
          <a:p>
            <a:endParaRPr lang="sk-SK" sz="2200" dirty="0"/>
          </a:p>
          <a:p>
            <a:r>
              <a:rPr lang="sk-SK" sz="2200" b="1" dirty="0"/>
              <a:t>T:</a:t>
            </a:r>
            <a:r>
              <a:rPr lang="sk-SK" sz="2200" dirty="0"/>
              <a:t> 1.kolo 30.6.2018, 2.kolo 30.9.2018</a:t>
            </a:r>
          </a:p>
          <a:p>
            <a:endParaRPr lang="sk-SK" sz="2000" dirty="0"/>
          </a:p>
        </p:txBody>
      </p:sp>
    </p:spTree>
    <p:extLst>
      <p:ext uri="{BB962C8B-B14F-4D97-AF65-F5344CB8AC3E}">
        <p14:creationId xmlns:p14="http://schemas.microsoft.com/office/powerpoint/2010/main" val="3937833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obsahu 9"/>
          <p:cNvSpPr>
            <a:spLocks noGrp="1"/>
          </p:cNvSpPr>
          <p:nvPr>
            <p:ph idx="1"/>
          </p:nvPr>
        </p:nvSpPr>
        <p:spPr>
          <a:xfrm>
            <a:off x="457200" y="5013176"/>
            <a:ext cx="8229600" cy="1112987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endParaRPr lang="sk-SK" dirty="0" smtClean="0"/>
          </a:p>
          <a:p>
            <a:pPr marL="0" indent="0" algn="r">
              <a:buNone/>
            </a:pPr>
            <a:r>
              <a:rPr lang="sk-SK" dirty="0" smtClean="0"/>
              <a:t> </a:t>
            </a:r>
            <a:endParaRPr lang="sk-SK" dirty="0"/>
          </a:p>
        </p:txBody>
      </p:sp>
      <p:sp>
        <p:nvSpPr>
          <p:cNvPr id="14" name="Obdĺžnik 13"/>
          <p:cNvSpPr/>
          <p:nvPr/>
        </p:nvSpPr>
        <p:spPr>
          <a:xfrm>
            <a:off x="1907704" y="2564904"/>
            <a:ext cx="490633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sk-SK" sz="3200" dirty="0" smtClean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k-SK" sz="3200" dirty="0" smtClean="0">
                <a:latin typeface="Arial" pitchFamily="34" charset="0"/>
                <a:cs typeface="Arial" pitchFamily="34" charset="0"/>
              </a:rPr>
              <a:t>Ďakujem za pozornosť!</a:t>
            </a:r>
            <a:endParaRPr lang="sk-SK" sz="3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Obrázok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620688"/>
            <a:ext cx="2232248" cy="2312932"/>
          </a:xfrm>
          <a:prstGeom prst="rect">
            <a:avLst/>
          </a:prstGeom>
        </p:spPr>
      </p:pic>
      <p:sp>
        <p:nvSpPr>
          <p:cNvPr id="2" name="BlokTextu 1"/>
          <p:cNvSpPr txBox="1"/>
          <p:nvPr/>
        </p:nvSpPr>
        <p:spPr>
          <a:xfrm>
            <a:off x="2771800" y="4593648"/>
            <a:ext cx="2880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800" dirty="0" err="1" smtClean="0">
                <a:latin typeface="Arial" pitchFamily="34" charset="0"/>
                <a:cs typeface="Arial" pitchFamily="34" charset="0"/>
              </a:rPr>
              <a:t>ipc@vucke.sk</a:t>
            </a:r>
            <a:endParaRPr lang="sk-SK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9631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obsahu 9"/>
          <p:cNvSpPr>
            <a:spLocks noGrp="1"/>
          </p:cNvSpPr>
          <p:nvPr>
            <p:ph idx="1"/>
          </p:nvPr>
        </p:nvSpPr>
        <p:spPr>
          <a:xfrm>
            <a:off x="457200" y="5013176"/>
            <a:ext cx="8229600" cy="1112987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endParaRPr lang="sk-SK" dirty="0" smtClean="0"/>
          </a:p>
          <a:p>
            <a:pPr marL="0" indent="0" algn="r">
              <a:buNone/>
            </a:pPr>
            <a:r>
              <a:rPr lang="sk-SK" dirty="0" smtClean="0"/>
              <a:t> </a:t>
            </a:r>
            <a:endParaRPr lang="sk-SK" dirty="0"/>
          </a:p>
        </p:txBody>
      </p:sp>
      <p:sp>
        <p:nvSpPr>
          <p:cNvPr id="4" name="BlokTextu 3"/>
          <p:cNvSpPr txBox="1"/>
          <p:nvPr/>
        </p:nvSpPr>
        <p:spPr>
          <a:xfrm>
            <a:off x="971600" y="2420888"/>
            <a:ext cx="770485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sk-SK" sz="3200" dirty="0" smtClean="0"/>
              <a:t>Informačno-poradenské centrum na KSK</a:t>
            </a:r>
          </a:p>
          <a:p>
            <a:endParaRPr lang="sk-SK" sz="3200" dirty="0" smtClean="0"/>
          </a:p>
          <a:p>
            <a:r>
              <a:rPr lang="sk-SK" sz="3200" dirty="0" smtClean="0"/>
              <a:t>2. Aktuálne výzvy z EŠIF pre NRO</a:t>
            </a:r>
            <a:endParaRPr lang="sk-SK" sz="3200" dirty="0"/>
          </a:p>
          <a:p>
            <a:endParaRPr lang="sk-SK" sz="3200" dirty="0"/>
          </a:p>
        </p:txBody>
      </p:sp>
    </p:spTree>
    <p:extLst>
      <p:ext uri="{BB962C8B-B14F-4D97-AF65-F5344CB8AC3E}">
        <p14:creationId xmlns:p14="http://schemas.microsoft.com/office/powerpoint/2010/main" val="1531131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obsahu 9"/>
          <p:cNvSpPr>
            <a:spLocks noGrp="1"/>
          </p:cNvSpPr>
          <p:nvPr>
            <p:ph idx="1"/>
          </p:nvPr>
        </p:nvSpPr>
        <p:spPr>
          <a:xfrm>
            <a:off x="457200" y="5013176"/>
            <a:ext cx="8229600" cy="1112987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endParaRPr lang="sk-SK" dirty="0" smtClean="0"/>
          </a:p>
          <a:p>
            <a:pPr marL="0" indent="0" algn="r">
              <a:buNone/>
            </a:pPr>
            <a:r>
              <a:rPr lang="sk-SK" dirty="0" smtClean="0"/>
              <a:t> </a:t>
            </a:r>
            <a:endParaRPr lang="sk-SK" dirty="0"/>
          </a:p>
        </p:txBody>
      </p:sp>
      <p:sp>
        <p:nvSpPr>
          <p:cNvPr id="14" name="BlokTextu 13"/>
          <p:cNvSpPr txBox="1"/>
          <p:nvPr/>
        </p:nvSpPr>
        <p:spPr>
          <a:xfrm>
            <a:off x="611560" y="1196752"/>
            <a:ext cx="7742731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sk-SK" sz="2200" b="1" dirty="0" smtClean="0"/>
              <a:t>Informačno-poradenské centrum KSK pre EŠIF</a:t>
            </a:r>
            <a:r>
              <a:rPr lang="sk-SK" sz="2200" dirty="0" smtClean="0"/>
              <a:t>  vzniklo 1.septembra 2016 na Úrade KSK</a:t>
            </a:r>
          </a:p>
          <a:p>
            <a:pPr marL="285750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sk-SK" sz="2200" b="1" dirty="0" smtClean="0"/>
              <a:t>Integrovaná sieť </a:t>
            </a:r>
            <a:r>
              <a:rPr lang="sk-SK" sz="2200" dirty="0" smtClean="0"/>
              <a:t>informačno-poradenských centier - 7 krajov KSK, PSK, TTSK, TNSK, NSK,  ŽSK a Banská Bystrica</a:t>
            </a:r>
          </a:p>
          <a:p>
            <a:pPr marL="285750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sk-SK" sz="2200" dirty="0" smtClean="0"/>
              <a:t>Metodické riadenie Centrálnym- koordinačným orgánom (</a:t>
            </a:r>
            <a:r>
              <a:rPr lang="sk-SK" sz="2200" b="1" dirty="0" smtClean="0"/>
              <a:t>CKO - </a:t>
            </a:r>
            <a:r>
              <a:rPr lang="sk-SK" sz="2200" b="1" dirty="0"/>
              <a:t>Úrad podpredsedu vlády </a:t>
            </a:r>
            <a:r>
              <a:rPr lang="sk-SK" sz="2200" b="1" dirty="0" smtClean="0"/>
              <a:t>SR pre </a:t>
            </a:r>
            <a:r>
              <a:rPr lang="sk-SK" sz="2200" b="1" dirty="0"/>
              <a:t>investície a </a:t>
            </a:r>
            <a:r>
              <a:rPr lang="sk-SK" sz="2200" b="1" dirty="0" smtClean="0"/>
              <a:t>informatizáciu</a:t>
            </a:r>
            <a:r>
              <a:rPr lang="sk-SK" sz="2200" dirty="0" smtClean="0"/>
              <a:t>)</a:t>
            </a:r>
          </a:p>
          <a:p>
            <a:pPr marL="285750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sk-SK" sz="2200" dirty="0" smtClean="0"/>
              <a:t>Financovanie projektovým spôsobom cez </a:t>
            </a:r>
            <a:r>
              <a:rPr lang="sk-SK" sz="2200" b="1" dirty="0" smtClean="0"/>
              <a:t>OP Technická pomoc</a:t>
            </a:r>
          </a:p>
          <a:p>
            <a:pPr algn="just">
              <a:lnSpc>
                <a:spcPct val="150000"/>
              </a:lnSpc>
            </a:pPr>
            <a:endParaRPr lang="sk-SK" sz="2200" dirty="0"/>
          </a:p>
        </p:txBody>
      </p:sp>
    </p:spTree>
    <p:extLst>
      <p:ext uri="{BB962C8B-B14F-4D97-AF65-F5344CB8AC3E}">
        <p14:creationId xmlns:p14="http://schemas.microsoft.com/office/powerpoint/2010/main" val="2952256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obsahu 9"/>
          <p:cNvSpPr>
            <a:spLocks noGrp="1"/>
          </p:cNvSpPr>
          <p:nvPr>
            <p:ph idx="1"/>
          </p:nvPr>
        </p:nvSpPr>
        <p:spPr>
          <a:xfrm>
            <a:off x="457200" y="5013176"/>
            <a:ext cx="8229600" cy="1112987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endParaRPr lang="sk-SK" dirty="0" smtClean="0"/>
          </a:p>
          <a:p>
            <a:pPr marL="0" indent="0" algn="r">
              <a:buNone/>
            </a:pPr>
            <a:r>
              <a:rPr lang="sk-SK" dirty="0" smtClean="0"/>
              <a:t> </a:t>
            </a:r>
            <a:endParaRPr lang="sk-SK" dirty="0"/>
          </a:p>
        </p:txBody>
      </p:sp>
      <p:sp>
        <p:nvSpPr>
          <p:cNvPr id="14" name="BlokTextu 13"/>
          <p:cNvSpPr txBox="1"/>
          <p:nvPr/>
        </p:nvSpPr>
        <p:spPr>
          <a:xfrm>
            <a:off x="579661" y="980728"/>
            <a:ext cx="7742731" cy="49398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sk-SK" b="1" dirty="0" smtClean="0"/>
              <a:t>Činnosť IPC KSK pre EŠIF</a:t>
            </a:r>
          </a:p>
          <a:p>
            <a:pPr marL="285750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sk-SK" sz="2000" b="1" dirty="0" smtClean="0"/>
              <a:t>Informovanie a komunikácia  o EŠIF v regiónoch </a:t>
            </a:r>
            <a:r>
              <a:rPr lang="sk-SK" sz="2000" dirty="0" smtClean="0"/>
              <a:t>– systematické a koordinované poskytovanie včasných, aktuálnych, komplexných, presných a jednotných informácií</a:t>
            </a:r>
          </a:p>
          <a:p>
            <a:pPr marL="285750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sk-SK" sz="2000" b="1" dirty="0" smtClean="0"/>
              <a:t>Informovanie o výzvach</a:t>
            </a:r>
            <a:r>
              <a:rPr lang="sk-SK" sz="2000" dirty="0" smtClean="0"/>
              <a:t>, harmonogramoch výziev, zmenách týkajúcich sa výziev</a:t>
            </a:r>
          </a:p>
          <a:p>
            <a:pPr marL="285750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sk-SK" sz="2000" dirty="0" smtClean="0"/>
              <a:t>Poskytovanie </a:t>
            </a:r>
            <a:r>
              <a:rPr lang="sk-SK" sz="2000" b="1" dirty="0" smtClean="0"/>
              <a:t>poradenstva k oprávneným aktivitám</a:t>
            </a:r>
            <a:r>
              <a:rPr lang="sk-SK" sz="2000" dirty="0" smtClean="0"/>
              <a:t>, spracovaniu projektových zámerov/</a:t>
            </a:r>
            <a:r>
              <a:rPr lang="sk-SK" sz="2000" dirty="0" err="1" smtClean="0"/>
              <a:t>ŽoNFP</a:t>
            </a:r>
            <a:r>
              <a:rPr lang="sk-SK" sz="2000" dirty="0" smtClean="0"/>
              <a:t>, používaniu ITMS</a:t>
            </a:r>
          </a:p>
          <a:p>
            <a:pPr marL="285750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sk-SK" sz="2000" dirty="0" smtClean="0"/>
              <a:t>Príprava </a:t>
            </a:r>
            <a:r>
              <a:rPr lang="sk-SK" sz="2000" b="1" dirty="0" smtClean="0"/>
              <a:t>informačných aktivít</a:t>
            </a:r>
            <a:r>
              <a:rPr lang="sk-SK" sz="2000" dirty="0" smtClean="0"/>
              <a:t>, seminárov a školení s RO</a:t>
            </a:r>
          </a:p>
          <a:p>
            <a:pPr marL="285750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sk-SK" sz="2000" dirty="0" smtClean="0"/>
              <a:t>Vedie </a:t>
            </a:r>
            <a:r>
              <a:rPr lang="sk-SK" sz="2000" b="1" dirty="0" smtClean="0"/>
              <a:t>databázu záujemcov</a:t>
            </a:r>
            <a:r>
              <a:rPr lang="sk-SK" sz="2000" dirty="0" smtClean="0"/>
              <a:t> o EŠIF – dotazník</a:t>
            </a:r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05921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obsahu 9"/>
          <p:cNvSpPr>
            <a:spLocks noGrp="1"/>
          </p:cNvSpPr>
          <p:nvPr>
            <p:ph idx="1"/>
          </p:nvPr>
        </p:nvSpPr>
        <p:spPr>
          <a:xfrm>
            <a:off x="457200" y="5013176"/>
            <a:ext cx="8229600" cy="1112987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endParaRPr lang="sk-SK" dirty="0" smtClean="0"/>
          </a:p>
          <a:p>
            <a:pPr marL="0" indent="0" algn="r">
              <a:buNone/>
            </a:pPr>
            <a:r>
              <a:rPr lang="sk-SK" dirty="0" smtClean="0"/>
              <a:t> </a:t>
            </a:r>
            <a:endParaRPr lang="sk-SK" dirty="0"/>
          </a:p>
        </p:txBody>
      </p:sp>
      <p:sp>
        <p:nvSpPr>
          <p:cNvPr id="14" name="BlokTextu 13"/>
          <p:cNvSpPr txBox="1"/>
          <p:nvPr/>
        </p:nvSpPr>
        <p:spPr>
          <a:xfrm>
            <a:off x="599455" y="915978"/>
            <a:ext cx="7742731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sk-SK" b="1" dirty="0" smtClean="0"/>
              <a:t>IPC poskytuje informácie k nasledujúcim programom</a:t>
            </a:r>
          </a:p>
          <a:p>
            <a:endParaRPr lang="sk-SK" dirty="0"/>
          </a:p>
        </p:txBody>
      </p:sp>
      <p:graphicFrame>
        <p:nvGraphicFramePr>
          <p:cNvPr id="3" name="Tabuľk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2820040"/>
              </p:ext>
            </p:extLst>
          </p:nvPr>
        </p:nvGraphicFramePr>
        <p:xfrm>
          <a:off x="1464725" y="1916832"/>
          <a:ext cx="6012189" cy="3750379"/>
        </p:xfrm>
        <a:graphic>
          <a:graphicData uri="http://schemas.openxmlformats.org/drawingml/2006/table">
            <a:tbl>
              <a:tblPr firstRow="1" firstCol="1" bandRow="1"/>
              <a:tblGrid>
                <a:gridCol w="6012189"/>
              </a:tblGrid>
              <a:tr h="42395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2400" b="1" kern="150" dirty="0">
                          <a:effectLst/>
                          <a:latin typeface="Calibri"/>
                          <a:ea typeface="SimSun"/>
                          <a:cs typeface="Tahoma"/>
                        </a:rPr>
                        <a:t>Integrovaný regionálny operačný program </a:t>
                      </a:r>
                      <a:endParaRPr lang="sk-SK" sz="2400" kern="150" dirty="0">
                        <a:effectLst/>
                        <a:latin typeface="Calibri"/>
                        <a:ea typeface="SimSun"/>
                        <a:cs typeface="Tahom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395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2400" b="1" kern="150" dirty="0">
                          <a:effectLst/>
                          <a:latin typeface="Calibri"/>
                          <a:ea typeface="SimSun"/>
                          <a:cs typeface="Tahoma"/>
                        </a:rPr>
                        <a:t>Operačný program Kvalita Životného prostredia</a:t>
                      </a:r>
                      <a:endParaRPr lang="sk-SK" sz="2400" kern="150" dirty="0">
                        <a:effectLst/>
                        <a:latin typeface="Calibri"/>
                        <a:ea typeface="SimSun"/>
                        <a:cs typeface="Tahom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395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2400" b="1" kern="150" dirty="0">
                          <a:effectLst/>
                          <a:latin typeface="Calibri"/>
                          <a:ea typeface="SimSun"/>
                          <a:cs typeface="Tahoma"/>
                        </a:rPr>
                        <a:t>Operačný program Ľudské zdroje</a:t>
                      </a:r>
                      <a:endParaRPr lang="sk-SK" sz="2400" kern="150" dirty="0">
                        <a:effectLst/>
                        <a:latin typeface="Calibri"/>
                        <a:ea typeface="SimSun"/>
                        <a:cs typeface="Tahom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395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2400" b="1" kern="150" dirty="0">
                          <a:effectLst/>
                          <a:latin typeface="Calibri"/>
                          <a:ea typeface="SimSun"/>
                          <a:cs typeface="Tahoma"/>
                        </a:rPr>
                        <a:t>Operačný program Integrovaná infraštruktúra</a:t>
                      </a:r>
                      <a:endParaRPr lang="sk-SK" sz="2400" kern="150" dirty="0">
                        <a:effectLst/>
                        <a:latin typeface="Calibri"/>
                        <a:ea typeface="SimSun"/>
                        <a:cs typeface="Tahom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395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2400" b="1" kern="150" dirty="0">
                          <a:effectLst/>
                          <a:latin typeface="Calibri"/>
                          <a:ea typeface="SimSun"/>
                          <a:cs typeface="Tahoma"/>
                        </a:rPr>
                        <a:t>Operačný program Výskum a inovácie</a:t>
                      </a:r>
                      <a:endParaRPr lang="sk-SK" sz="2400" kern="150" dirty="0">
                        <a:effectLst/>
                        <a:latin typeface="Calibri"/>
                        <a:ea typeface="SimSun"/>
                        <a:cs typeface="Tahom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395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2400" b="1" kern="150" dirty="0">
                          <a:effectLst/>
                          <a:latin typeface="Calibri"/>
                          <a:ea typeface="SimSun"/>
                          <a:cs typeface="Tahoma"/>
                        </a:rPr>
                        <a:t>Operačný program Efektívna verejná správa</a:t>
                      </a:r>
                      <a:endParaRPr lang="sk-SK" sz="2400" kern="150" dirty="0">
                        <a:effectLst/>
                        <a:latin typeface="Calibri"/>
                        <a:ea typeface="SimSun"/>
                        <a:cs typeface="Tahom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395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2400" b="1" kern="150" dirty="0">
                          <a:effectLst/>
                          <a:latin typeface="Calibri"/>
                          <a:ea typeface="SimSun"/>
                          <a:cs typeface="Tahoma"/>
                        </a:rPr>
                        <a:t>Operačný program Rybné hospodárstvo</a:t>
                      </a:r>
                      <a:endParaRPr lang="sk-SK" sz="2400" kern="150" dirty="0">
                        <a:effectLst/>
                        <a:latin typeface="Calibri"/>
                        <a:ea typeface="SimSun"/>
                        <a:cs typeface="Tahom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395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2400" b="1" kern="150" dirty="0" smtClean="0">
                          <a:effectLst/>
                          <a:latin typeface="Calibri"/>
                          <a:ea typeface="SimSun"/>
                          <a:cs typeface="Tahoma"/>
                        </a:rPr>
                        <a:t>Cezhraničná</a:t>
                      </a:r>
                      <a:r>
                        <a:rPr lang="sk-SK" sz="2400" b="1" kern="150" baseline="0" dirty="0" smtClean="0">
                          <a:effectLst/>
                          <a:latin typeface="Calibri"/>
                          <a:ea typeface="SimSun"/>
                          <a:cs typeface="Tahoma"/>
                        </a:rPr>
                        <a:t> spolupráca</a:t>
                      </a:r>
                      <a:endParaRPr lang="sk-SK" sz="2400" b="1" kern="150" dirty="0">
                        <a:effectLst/>
                        <a:latin typeface="Calibri"/>
                        <a:ea typeface="SimSun"/>
                        <a:cs typeface="Tahom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89395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obsahu 9"/>
          <p:cNvSpPr>
            <a:spLocks noGrp="1"/>
          </p:cNvSpPr>
          <p:nvPr>
            <p:ph idx="1"/>
          </p:nvPr>
        </p:nvSpPr>
        <p:spPr>
          <a:xfrm>
            <a:off x="457200" y="5013176"/>
            <a:ext cx="8229600" cy="1112987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endParaRPr lang="sk-SK" dirty="0" smtClean="0"/>
          </a:p>
          <a:p>
            <a:pPr marL="0" indent="0" algn="r">
              <a:buNone/>
            </a:pPr>
            <a:r>
              <a:rPr lang="sk-SK" dirty="0" smtClean="0"/>
              <a:t> </a:t>
            </a:r>
            <a:endParaRPr lang="sk-SK" dirty="0"/>
          </a:p>
        </p:txBody>
      </p:sp>
      <p:graphicFrame>
        <p:nvGraphicFramePr>
          <p:cNvPr id="13" name="Zástupný symbol obsahu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44247658"/>
              </p:ext>
            </p:extLst>
          </p:nvPr>
        </p:nvGraphicFramePr>
        <p:xfrm>
          <a:off x="4716016" y="2708920"/>
          <a:ext cx="3904616" cy="259689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52308"/>
                <a:gridCol w="1952308"/>
              </a:tblGrid>
              <a:tr h="184150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600" dirty="0">
                          <a:effectLst/>
                        </a:rPr>
                        <a:t>Úradné hodiny</a:t>
                      </a:r>
                      <a:endParaRPr lang="sk-SK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0" marR="95250" marT="76200" marB="76200" anchor="ctr"/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600" dirty="0">
                          <a:effectLst/>
                        </a:rPr>
                        <a:t>pondelok</a:t>
                      </a:r>
                      <a:endParaRPr lang="sk-SK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0" marR="95250" marT="76200" marB="7620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600" dirty="0" smtClean="0">
                          <a:effectLst/>
                        </a:rPr>
                        <a:t>7:30 </a:t>
                      </a:r>
                      <a:r>
                        <a:rPr lang="sk-SK" sz="1600" dirty="0">
                          <a:effectLst/>
                        </a:rPr>
                        <a:t>– </a:t>
                      </a:r>
                      <a:r>
                        <a:rPr lang="sk-SK" sz="1600" dirty="0" smtClean="0">
                          <a:effectLst/>
                        </a:rPr>
                        <a:t>15:30</a:t>
                      </a:r>
                      <a:endParaRPr lang="sk-SK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0" marR="95250" marT="76200" marB="76200"/>
                </a:tc>
              </a:tr>
              <a:tr h="18415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600" dirty="0">
                          <a:effectLst/>
                        </a:rPr>
                        <a:t>utorok</a:t>
                      </a:r>
                      <a:endParaRPr lang="sk-SK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0" marR="95250" marT="76200" marB="7620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600" dirty="0" smtClean="0">
                          <a:effectLst/>
                        </a:rPr>
                        <a:t>7:30 </a:t>
                      </a:r>
                      <a:r>
                        <a:rPr lang="sk-SK" sz="1600" dirty="0">
                          <a:effectLst/>
                        </a:rPr>
                        <a:t>– </a:t>
                      </a:r>
                      <a:r>
                        <a:rPr lang="sk-SK" sz="1600" dirty="0" smtClean="0">
                          <a:effectLst/>
                        </a:rPr>
                        <a:t>15:30</a:t>
                      </a:r>
                      <a:endParaRPr lang="sk-SK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0" marR="95250" marT="76200" marB="76200"/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600" dirty="0">
                          <a:effectLst/>
                        </a:rPr>
                        <a:t>streda</a:t>
                      </a:r>
                      <a:endParaRPr lang="sk-SK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0" marR="95250" marT="76200" marB="7620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600" dirty="0" smtClean="0">
                          <a:effectLst/>
                        </a:rPr>
                        <a:t>7:30 </a:t>
                      </a:r>
                      <a:r>
                        <a:rPr lang="sk-SK" sz="1600" dirty="0">
                          <a:effectLst/>
                        </a:rPr>
                        <a:t>– </a:t>
                      </a:r>
                      <a:r>
                        <a:rPr lang="sk-SK" sz="1600" dirty="0" smtClean="0">
                          <a:effectLst/>
                        </a:rPr>
                        <a:t>16:30</a:t>
                      </a:r>
                      <a:endParaRPr lang="sk-SK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0" marR="95250" marT="76200" marB="76200"/>
                </a:tc>
              </a:tr>
              <a:tr h="18415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600" dirty="0">
                          <a:effectLst/>
                        </a:rPr>
                        <a:t>štvrtok</a:t>
                      </a:r>
                      <a:endParaRPr lang="sk-SK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0" marR="95250" marT="76200" marB="7620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600" dirty="0" smtClean="0">
                          <a:effectLst/>
                        </a:rPr>
                        <a:t>7:30 </a:t>
                      </a:r>
                      <a:r>
                        <a:rPr lang="sk-SK" sz="1600" dirty="0">
                          <a:effectLst/>
                        </a:rPr>
                        <a:t>– </a:t>
                      </a:r>
                      <a:r>
                        <a:rPr lang="sk-SK" sz="1600" dirty="0" smtClean="0">
                          <a:effectLst/>
                        </a:rPr>
                        <a:t>15:30</a:t>
                      </a:r>
                      <a:endParaRPr lang="sk-SK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0" marR="95250" marT="76200" marB="76200"/>
                </a:tc>
              </a:tr>
              <a:tr h="18415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600">
                          <a:effectLst/>
                        </a:rPr>
                        <a:t>piatok</a:t>
                      </a:r>
                      <a:endParaRPr lang="sk-SK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0" marR="95250" marT="76200" marB="7620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600" dirty="0" smtClean="0">
                          <a:effectLst/>
                        </a:rPr>
                        <a:t>7:30</a:t>
                      </a:r>
                      <a:r>
                        <a:rPr lang="sk-SK" sz="1600" dirty="0">
                          <a:effectLst/>
                        </a:rPr>
                        <a:t> – </a:t>
                      </a:r>
                      <a:r>
                        <a:rPr lang="sk-SK" sz="1600" dirty="0" smtClean="0">
                          <a:effectLst/>
                        </a:rPr>
                        <a:t>14:30</a:t>
                      </a:r>
                      <a:endParaRPr lang="sk-SK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0" marR="95250" marT="76200" marB="76200"/>
                </a:tc>
              </a:tr>
            </a:tbl>
          </a:graphicData>
        </a:graphic>
      </p:graphicFrame>
      <p:sp>
        <p:nvSpPr>
          <p:cNvPr id="14" name="Obdĺžnik 13"/>
          <p:cNvSpPr/>
          <p:nvPr/>
        </p:nvSpPr>
        <p:spPr>
          <a:xfrm>
            <a:off x="654760" y="1628800"/>
            <a:ext cx="4104456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k-SK" sz="2400" u="sng" dirty="0">
                <a:hlinkClick r:id="rId3"/>
              </a:rPr>
              <a:t>http://ipc.vucke.sk</a:t>
            </a:r>
            <a:endParaRPr lang="sk-SK" sz="2400" dirty="0"/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sk-SK" b="1" dirty="0" smtClean="0">
              <a:solidFill>
                <a:srgbClr val="333333"/>
              </a:solidFill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k-SK" sz="2400" b="1" dirty="0" smtClean="0">
                <a:solidFill>
                  <a:srgbClr val="333333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Úrad Košického </a:t>
            </a:r>
            <a:r>
              <a:rPr lang="sk-SK" sz="2400" b="1" dirty="0">
                <a:solidFill>
                  <a:srgbClr val="333333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samosprávneho kraja</a:t>
            </a:r>
            <a:endParaRPr lang="sk-SK" sz="2400" b="1" dirty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k-SK" sz="2400" dirty="0">
                <a:solidFill>
                  <a:srgbClr val="333333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Informačno-poradenské </a:t>
            </a:r>
            <a:r>
              <a:rPr lang="sk-SK" sz="2400" dirty="0" smtClean="0">
                <a:solidFill>
                  <a:srgbClr val="333333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centrum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k-SK" sz="2400" dirty="0" smtClean="0">
                <a:solidFill>
                  <a:srgbClr val="333333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pre </a:t>
            </a:r>
            <a:r>
              <a:rPr lang="sk-SK" sz="2400" dirty="0">
                <a:solidFill>
                  <a:srgbClr val="333333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EŠIF</a:t>
            </a:r>
            <a:endParaRPr lang="sk-SK" sz="2400" dirty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k-SK" sz="2400" b="1" dirty="0" smtClean="0">
                <a:solidFill>
                  <a:srgbClr val="333333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Sídlo</a:t>
            </a:r>
            <a:r>
              <a:rPr lang="sk-SK" sz="2400" b="1" dirty="0">
                <a:solidFill>
                  <a:srgbClr val="333333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: </a:t>
            </a:r>
            <a:endParaRPr lang="sk-SK" sz="2400" dirty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k-SK" sz="2400" dirty="0">
                <a:solidFill>
                  <a:srgbClr val="333333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Strojárenská 3,  5. Poschodie</a:t>
            </a:r>
            <a:endParaRPr lang="sk-SK" sz="2400" dirty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k-SK" sz="2400" dirty="0">
                <a:solidFill>
                  <a:srgbClr val="333333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042 66 Košice</a:t>
            </a:r>
            <a:endParaRPr lang="sk-SK" sz="2400" dirty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k-SK" sz="2400" dirty="0">
                <a:solidFill>
                  <a:srgbClr val="333333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Email: </a:t>
            </a:r>
            <a:r>
              <a:rPr lang="sk-SK" sz="2400" dirty="0" err="1">
                <a:latin typeface="Calibri" pitchFamily="34" charset="0"/>
                <a:ea typeface="Times New Roman" pitchFamily="18" charset="0"/>
                <a:cs typeface="Calibri" pitchFamily="34" charset="0"/>
                <a:hlinkClick r:id="rId4"/>
              </a:rPr>
              <a:t>ipc@vucke.sk</a:t>
            </a:r>
            <a:r>
              <a:rPr lang="sk-SK" sz="2400" dirty="0">
                <a:solidFill>
                  <a:srgbClr val="333333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endParaRPr lang="sk-SK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BlokTextu 14"/>
          <p:cNvSpPr txBox="1"/>
          <p:nvPr/>
        </p:nvSpPr>
        <p:spPr>
          <a:xfrm>
            <a:off x="455010" y="836712"/>
            <a:ext cx="29009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400" b="1" dirty="0" smtClean="0"/>
              <a:t>Kde nás nájdete? </a:t>
            </a:r>
            <a:endParaRPr lang="sk-SK" sz="2400" b="1" dirty="0"/>
          </a:p>
        </p:txBody>
      </p:sp>
    </p:spTree>
    <p:extLst>
      <p:ext uri="{BB962C8B-B14F-4D97-AF65-F5344CB8AC3E}">
        <p14:creationId xmlns:p14="http://schemas.microsoft.com/office/powerpoint/2010/main" val="3804917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obsahu 9"/>
          <p:cNvSpPr>
            <a:spLocks noGrp="1"/>
          </p:cNvSpPr>
          <p:nvPr>
            <p:ph idx="1"/>
          </p:nvPr>
        </p:nvSpPr>
        <p:spPr>
          <a:xfrm>
            <a:off x="457200" y="5013176"/>
            <a:ext cx="8229600" cy="1112987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endParaRPr lang="sk-SK" dirty="0" smtClean="0"/>
          </a:p>
          <a:p>
            <a:pPr marL="0" indent="0" algn="r">
              <a:buNone/>
            </a:pPr>
            <a:r>
              <a:rPr lang="sk-SK" dirty="0" smtClean="0"/>
              <a:t> </a:t>
            </a:r>
            <a:endParaRPr lang="sk-SK" dirty="0"/>
          </a:p>
        </p:txBody>
      </p:sp>
      <p:sp>
        <p:nvSpPr>
          <p:cNvPr id="3" name="BlokTextu 2"/>
          <p:cNvSpPr txBox="1"/>
          <p:nvPr/>
        </p:nvSpPr>
        <p:spPr>
          <a:xfrm>
            <a:off x="611560" y="620688"/>
            <a:ext cx="8208912" cy="7709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000" b="1" dirty="0" smtClean="0"/>
              <a:t>2. Aktuálne výzvy pre  MSP:</a:t>
            </a:r>
          </a:p>
          <a:p>
            <a:endParaRPr lang="sk-SK" b="1" dirty="0" smtClean="0"/>
          </a:p>
          <a:p>
            <a:pPr algn="just"/>
            <a:r>
              <a:rPr lang="sk-SK" sz="2100" b="1" dirty="0" smtClean="0"/>
              <a:t>Výzva </a:t>
            </a:r>
            <a:r>
              <a:rPr lang="sk-SK" sz="2100" b="1" dirty="0"/>
              <a:t>na podporu MSP v </a:t>
            </a:r>
            <a:r>
              <a:rPr lang="sk-SK" sz="2100" b="1" u="sng" dirty="0"/>
              <a:t>najmenej rozvinutých okresoch</a:t>
            </a:r>
            <a:r>
              <a:rPr lang="sk-SK" sz="2100" b="1" dirty="0"/>
              <a:t> (kód </a:t>
            </a:r>
            <a:r>
              <a:rPr lang="sk-SK" sz="2100" b="1" dirty="0" smtClean="0"/>
              <a:t>OPVaI-MH/DP/2017/3.3.</a:t>
            </a:r>
            <a:r>
              <a:rPr lang="sk-SK" sz="2100" dirty="0" smtClean="0"/>
              <a:t>1-08</a:t>
            </a:r>
          </a:p>
          <a:p>
            <a:pPr algn="just"/>
            <a:endParaRPr lang="sk-SK" sz="2100" dirty="0" smtClean="0"/>
          </a:p>
          <a:p>
            <a:pPr marL="285750" indent="-285750" algn="just">
              <a:buFont typeface="Arial" pitchFamily="34" charset="0"/>
              <a:buChar char="•"/>
            </a:pPr>
            <a:r>
              <a:rPr lang="sk-SK" sz="2100" b="1" dirty="0" smtClean="0"/>
              <a:t>Oprávnené územie: </a:t>
            </a:r>
            <a:r>
              <a:rPr lang="sk-SK" sz="2100" dirty="0" smtClean="0"/>
              <a:t>okresy TV, GL, SO, </a:t>
            </a:r>
            <a:r>
              <a:rPr lang="sk-SK" sz="2100" dirty="0" err="1" smtClean="0"/>
              <a:t>KE-okolie</a:t>
            </a:r>
            <a:endParaRPr lang="sk-SK" sz="2100" dirty="0" smtClean="0"/>
          </a:p>
          <a:p>
            <a:pPr marL="285750" indent="-285750" algn="just">
              <a:buFont typeface="Arial" pitchFamily="34" charset="0"/>
              <a:buChar char="•"/>
            </a:pPr>
            <a:r>
              <a:rPr lang="sk-SK" sz="2100" b="1" dirty="0" smtClean="0"/>
              <a:t>Vyhlásená:</a:t>
            </a:r>
            <a:r>
              <a:rPr lang="sk-SK" sz="2100" dirty="0" smtClean="0"/>
              <a:t> 12.9.2017, alokácia 50 </a:t>
            </a:r>
            <a:r>
              <a:rPr lang="sk-SK" sz="2100" dirty="0" err="1" smtClean="0"/>
              <a:t>mil</a:t>
            </a:r>
            <a:r>
              <a:rPr lang="sk-SK" sz="2100" dirty="0" smtClean="0"/>
              <a:t> EUR, po 3 kolách: 10,7 mil. EUR, projekt:   100 000-1 mil. EUR 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sk-SK" sz="2100" dirty="0" smtClean="0"/>
              <a:t> </a:t>
            </a:r>
            <a:r>
              <a:rPr lang="sk-SK" sz="2100" b="1" dirty="0" smtClean="0"/>
              <a:t>T:</a:t>
            </a:r>
            <a:r>
              <a:rPr lang="sk-SK" sz="2100" dirty="0" smtClean="0"/>
              <a:t> 29.3.2018/</a:t>
            </a:r>
            <a:r>
              <a:rPr lang="sk-SK" sz="2100" b="1" dirty="0" smtClean="0"/>
              <a:t>31.5.2018 </a:t>
            </a:r>
            <a:r>
              <a:rPr lang="sk-SK" sz="2100" dirty="0" smtClean="0"/>
              <a:t>otvorená</a:t>
            </a:r>
          </a:p>
          <a:p>
            <a:pPr algn="just"/>
            <a:endParaRPr lang="sk-SK" sz="2100" dirty="0" smtClean="0"/>
          </a:p>
          <a:p>
            <a:pPr marL="285750" indent="-285750" algn="just">
              <a:buFont typeface="Arial" pitchFamily="34" charset="0"/>
              <a:buChar char="•"/>
            </a:pPr>
            <a:r>
              <a:rPr lang="sk-SK" sz="2100" b="1" dirty="0" smtClean="0"/>
              <a:t>Oprávnené subjekty: </a:t>
            </a:r>
            <a:r>
              <a:rPr lang="sk-SK" sz="2100" b="1" dirty="0" err="1" smtClean="0"/>
              <a:t>mikro</a:t>
            </a:r>
            <a:r>
              <a:rPr lang="sk-SK" sz="2100" b="1" dirty="0" smtClean="0"/>
              <a:t>-, MSP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sk-SK" sz="2100" b="1" dirty="0" smtClean="0"/>
              <a:t>Hlavná aktivita: </a:t>
            </a:r>
            <a:r>
              <a:rPr lang="sk-SK" sz="2100" dirty="0" smtClean="0"/>
              <a:t>Rozvoj existujúceho MSP+ tieto podmienky: nový </a:t>
            </a:r>
            <a:r>
              <a:rPr lang="sk-SK" sz="2100" dirty="0" err="1" smtClean="0"/>
              <a:t>dlhohodobý</a:t>
            </a:r>
            <a:r>
              <a:rPr lang="sk-SK" sz="2100" dirty="0" smtClean="0"/>
              <a:t> majetok, počiatočná investícia, dosiahnutie inovácie produktu alebo procesu</a:t>
            </a:r>
            <a:r>
              <a:rPr lang="sk-SK" sz="2100" b="1" dirty="0" smtClean="0"/>
              <a:t>, prínos inovácie minimálne nízkeho stupňa, realizáciou musí dôjsť k využívaniu predmetu projektu, + podmienka oprávnených oblastí priemyslu</a:t>
            </a:r>
          </a:p>
          <a:p>
            <a:pPr algn="just"/>
            <a:r>
              <a:rPr lang="sk-SK" sz="2100" b="1" dirty="0"/>
              <a:t>	</a:t>
            </a:r>
            <a:endParaRPr lang="sk-SK" sz="2100" b="1" dirty="0" smtClean="0"/>
          </a:p>
          <a:p>
            <a:endParaRPr lang="sk-SK" b="1" dirty="0" smtClean="0"/>
          </a:p>
          <a:p>
            <a:endParaRPr lang="sk-SK" dirty="0" smtClean="0"/>
          </a:p>
          <a:p>
            <a:pPr marL="342900" indent="-342900" algn="just">
              <a:buFont typeface="+mj-lt"/>
              <a:buAutoNum type="arabicPeriod"/>
            </a:pPr>
            <a:endParaRPr lang="sk-SK" dirty="0"/>
          </a:p>
          <a:p>
            <a:endParaRPr lang="sk-SK" dirty="0" smtClean="0"/>
          </a:p>
          <a:p>
            <a:endParaRPr lang="sk-SK" dirty="0"/>
          </a:p>
          <a:p>
            <a:endParaRPr lang="sk-SK" dirty="0" smtClean="0"/>
          </a:p>
          <a:p>
            <a:endParaRPr lang="sk-SK" dirty="0"/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757870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obsahu 9"/>
          <p:cNvSpPr>
            <a:spLocks noGrp="1"/>
          </p:cNvSpPr>
          <p:nvPr>
            <p:ph idx="1"/>
          </p:nvPr>
        </p:nvSpPr>
        <p:spPr>
          <a:xfrm>
            <a:off x="457200" y="5013176"/>
            <a:ext cx="8229600" cy="1112987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endParaRPr lang="sk-SK" dirty="0" smtClean="0"/>
          </a:p>
          <a:p>
            <a:pPr marL="0" indent="0" algn="r">
              <a:buNone/>
            </a:pPr>
            <a:r>
              <a:rPr lang="sk-SK" dirty="0" smtClean="0"/>
              <a:t> </a:t>
            </a:r>
            <a:endParaRPr lang="sk-SK" dirty="0"/>
          </a:p>
        </p:txBody>
      </p:sp>
      <p:sp>
        <p:nvSpPr>
          <p:cNvPr id="3" name="Obdĺžnik 2"/>
          <p:cNvSpPr/>
          <p:nvPr/>
        </p:nvSpPr>
        <p:spPr>
          <a:xfrm>
            <a:off x="539552" y="692696"/>
            <a:ext cx="7920880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sk-SK" sz="2000" b="1" dirty="0"/>
              <a:t>OPVaI-MH/DP/2017/3.3.1-14 - </a:t>
            </a:r>
            <a:r>
              <a:rPr lang="sk-SK" sz="2000" b="1" dirty="0" smtClean="0"/>
              <a:t>zameraná </a:t>
            </a:r>
            <a:r>
              <a:rPr lang="sk-SK" sz="2000" b="1" dirty="0"/>
              <a:t>na podporu </a:t>
            </a:r>
            <a:r>
              <a:rPr lang="sk-SK" sz="2000" b="1" dirty="0" err="1"/>
              <a:t>mikro</a:t>
            </a:r>
            <a:r>
              <a:rPr lang="sk-SK" sz="2000" b="1" dirty="0"/>
              <a:t>-, malých a stredných podnikov pôsobiacich v oblasti poskytovania služieb v najmenej rozvinutých </a:t>
            </a:r>
            <a:r>
              <a:rPr lang="sk-SK" sz="2000" b="1" dirty="0" smtClean="0"/>
              <a:t>okresoch</a:t>
            </a:r>
          </a:p>
          <a:p>
            <a:pPr algn="just"/>
            <a:endParaRPr lang="sk-SK" sz="2000" dirty="0"/>
          </a:p>
          <a:p>
            <a:pPr algn="just"/>
            <a:r>
              <a:rPr lang="sk-SK" sz="2000" b="1" dirty="0" err="1" smtClean="0"/>
              <a:t>Oprávení</a:t>
            </a:r>
            <a:r>
              <a:rPr lang="sk-SK" sz="2000" b="1" dirty="0" smtClean="0"/>
              <a:t> žiadatelia:  </a:t>
            </a:r>
            <a:r>
              <a:rPr lang="sk-SK" sz="2000" dirty="0" smtClean="0"/>
              <a:t>MSP</a:t>
            </a:r>
          </a:p>
          <a:p>
            <a:pPr algn="just"/>
            <a:endParaRPr lang="sk-SK" sz="2000" dirty="0"/>
          </a:p>
          <a:p>
            <a:pPr algn="just"/>
            <a:r>
              <a:rPr lang="sk-SK" sz="2000" b="1" dirty="0" smtClean="0"/>
              <a:t>Vyhlásená:</a:t>
            </a:r>
            <a:r>
              <a:rPr lang="sk-SK" sz="2000" dirty="0" smtClean="0"/>
              <a:t> 20.12.2017</a:t>
            </a:r>
          </a:p>
          <a:p>
            <a:pPr algn="just"/>
            <a:r>
              <a:rPr lang="sk-SK" sz="2000" b="1" dirty="0" smtClean="0"/>
              <a:t>Alokácia:</a:t>
            </a:r>
            <a:r>
              <a:rPr lang="sk-SK" sz="2000" dirty="0" smtClean="0"/>
              <a:t>  10 mil. EUR</a:t>
            </a:r>
          </a:p>
          <a:p>
            <a:pPr algn="just"/>
            <a:r>
              <a:rPr lang="sk-SK" sz="2000" b="1" dirty="0" smtClean="0"/>
              <a:t>T:</a:t>
            </a:r>
            <a:r>
              <a:rPr lang="sk-SK" sz="2000" dirty="0" smtClean="0"/>
              <a:t> 15.5.2018, 31.7.2018 otvorená</a:t>
            </a:r>
          </a:p>
          <a:p>
            <a:pPr algn="just"/>
            <a:endParaRPr lang="sk-SK" sz="2000" dirty="0"/>
          </a:p>
          <a:p>
            <a:pPr algn="just"/>
            <a:r>
              <a:rPr lang="sk-SK" sz="2000" dirty="0" smtClean="0"/>
              <a:t>Hlavná aktivita: rozvoj existujúceho MSP, prostredníctvom nákupu </a:t>
            </a:r>
            <a:r>
              <a:rPr lang="sk-SK" sz="2000" b="1" dirty="0"/>
              <a:t>nového dlhodobého </a:t>
            </a:r>
            <a:r>
              <a:rPr lang="sk-SK" sz="2000" b="1" dirty="0" smtClean="0"/>
              <a:t>majetku</a:t>
            </a:r>
            <a:r>
              <a:rPr lang="sk-SK" sz="2000" dirty="0" smtClean="0"/>
              <a:t>, </a:t>
            </a:r>
            <a:r>
              <a:rPr lang="sk-SK" sz="2000" dirty="0"/>
              <a:t>ktorý bude využívaný pri tvorbe </a:t>
            </a:r>
            <a:r>
              <a:rPr lang="sk-SK" sz="2000" b="1" dirty="0"/>
              <a:t>nového alebo inovovaného </a:t>
            </a:r>
            <a:r>
              <a:rPr lang="sk-SK" sz="2000" b="1" dirty="0" smtClean="0"/>
              <a:t>produktu</a:t>
            </a:r>
            <a:r>
              <a:rPr lang="sk-SK" sz="2000" dirty="0" smtClean="0"/>
              <a:t> </a:t>
            </a:r>
            <a:r>
              <a:rPr lang="sk-SK" sz="2000" dirty="0"/>
              <a:t>žiadateľa, resp. pri </a:t>
            </a:r>
            <a:r>
              <a:rPr lang="sk-SK" sz="2000" b="1" dirty="0"/>
              <a:t>inovácii produkčného procesu</a:t>
            </a:r>
            <a:r>
              <a:rPr lang="sk-SK" sz="2000" dirty="0"/>
              <a:t>. Súčasne môže žiadateľ v rámci projektu realizovať aj </a:t>
            </a:r>
            <a:r>
              <a:rPr lang="sk-SK" sz="2000" b="1" dirty="0"/>
              <a:t>marketingové aktivity </a:t>
            </a:r>
            <a:r>
              <a:rPr lang="sk-SK" sz="2000" dirty="0"/>
              <a:t>v súvislosti s predmetom projektu. Projekt žiadateľa musí predstavovať </a:t>
            </a:r>
            <a:r>
              <a:rPr lang="sk-SK" sz="2000" b="1" dirty="0"/>
              <a:t>inováciu minimálne nízkeho </a:t>
            </a:r>
            <a:r>
              <a:rPr lang="sk-SK" sz="2000" b="1" dirty="0" smtClean="0"/>
              <a:t>stupňa.</a:t>
            </a:r>
            <a:endParaRPr lang="sk-SK" sz="2000" b="1" dirty="0"/>
          </a:p>
        </p:txBody>
      </p:sp>
    </p:spTree>
    <p:extLst>
      <p:ext uri="{BB962C8B-B14F-4D97-AF65-F5344CB8AC3E}">
        <p14:creationId xmlns:p14="http://schemas.microsoft.com/office/powerpoint/2010/main" val="2376712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obsahu 9"/>
          <p:cNvSpPr>
            <a:spLocks noGrp="1"/>
          </p:cNvSpPr>
          <p:nvPr>
            <p:ph idx="1"/>
          </p:nvPr>
        </p:nvSpPr>
        <p:spPr>
          <a:xfrm>
            <a:off x="457200" y="5013176"/>
            <a:ext cx="8229600" cy="1112987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endParaRPr lang="sk-SK" dirty="0" smtClean="0"/>
          </a:p>
          <a:p>
            <a:pPr marL="0" indent="0" algn="r">
              <a:buNone/>
            </a:pPr>
            <a:r>
              <a:rPr lang="sk-SK" dirty="0" smtClean="0"/>
              <a:t> </a:t>
            </a:r>
            <a:endParaRPr lang="sk-SK" dirty="0"/>
          </a:p>
        </p:txBody>
      </p:sp>
      <p:sp>
        <p:nvSpPr>
          <p:cNvPr id="3" name="BlokTextu 2"/>
          <p:cNvSpPr txBox="1"/>
          <p:nvPr/>
        </p:nvSpPr>
        <p:spPr>
          <a:xfrm>
            <a:off x="320552" y="476672"/>
            <a:ext cx="871296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sk-SK" dirty="0"/>
          </a:p>
          <a:p>
            <a:endParaRPr lang="sk-SK" dirty="0" smtClean="0"/>
          </a:p>
          <a:p>
            <a:endParaRPr lang="sk-SK" dirty="0"/>
          </a:p>
          <a:p>
            <a:endParaRPr lang="sk-SK" dirty="0" smtClean="0"/>
          </a:p>
          <a:p>
            <a:endParaRPr lang="sk-SK" dirty="0"/>
          </a:p>
          <a:p>
            <a:endParaRPr lang="sk-SK" dirty="0"/>
          </a:p>
        </p:txBody>
      </p:sp>
      <p:sp>
        <p:nvSpPr>
          <p:cNvPr id="5" name="Obdĺžnik 4"/>
          <p:cNvSpPr/>
          <p:nvPr/>
        </p:nvSpPr>
        <p:spPr>
          <a:xfrm>
            <a:off x="298079" y="357545"/>
            <a:ext cx="842493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k-SK" sz="2200" b="1" dirty="0"/>
              <a:t>OPKZP-PO1-SC111-2017-32 </a:t>
            </a:r>
            <a:r>
              <a:rPr lang="sk-SK" sz="2200" b="1" dirty="0" smtClean="0"/>
              <a:t>- </a:t>
            </a:r>
            <a:r>
              <a:rPr lang="sk-SK" sz="2200" b="1" dirty="0"/>
              <a:t>zameraná na triedený zber KO, mechanicko-biologickú úpravu zmesového KO a zhodnocovanie biologicky rozložiteľného KO v najmenej rozvinutých okresoch</a:t>
            </a:r>
          </a:p>
        </p:txBody>
      </p:sp>
      <p:sp>
        <p:nvSpPr>
          <p:cNvPr id="6" name="Obdĺžnik 5"/>
          <p:cNvSpPr/>
          <p:nvPr/>
        </p:nvSpPr>
        <p:spPr>
          <a:xfrm>
            <a:off x="347217" y="1772816"/>
            <a:ext cx="8460729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sk-SK" sz="2200" b="1" u="sng" dirty="0"/>
              <a:t>Oprávnení žiadatelia</a:t>
            </a:r>
            <a:r>
              <a:rPr lang="sk-SK" sz="2200" dirty="0" smtClean="0"/>
              <a:t>:  </a:t>
            </a:r>
            <a:r>
              <a:rPr lang="sk-SK" sz="2200" b="1" dirty="0"/>
              <a:t>obec</a:t>
            </a:r>
            <a:r>
              <a:rPr lang="sk-SK" sz="2200" dirty="0"/>
              <a:t>  alebo </a:t>
            </a:r>
            <a:r>
              <a:rPr lang="sk-SK" sz="2200" b="1" dirty="0"/>
              <a:t>združenie </a:t>
            </a:r>
            <a:r>
              <a:rPr lang="sk-SK" sz="2200" b="1" dirty="0" smtClean="0"/>
              <a:t>obcí</a:t>
            </a:r>
            <a:r>
              <a:rPr lang="sk-SK" sz="2200" dirty="0" smtClean="0"/>
              <a:t>,  </a:t>
            </a:r>
            <a:r>
              <a:rPr lang="sk-SK" sz="2200" b="1" dirty="0"/>
              <a:t>príspevková</a:t>
            </a:r>
            <a:r>
              <a:rPr lang="sk-SK" sz="2200" dirty="0"/>
              <a:t> alebo </a:t>
            </a:r>
            <a:r>
              <a:rPr lang="sk-SK" sz="2200" b="1" dirty="0"/>
              <a:t>rozpočtová organizácia </a:t>
            </a:r>
            <a:r>
              <a:rPr lang="sk-SK" sz="2200" b="1" dirty="0" smtClean="0"/>
              <a:t>obce</a:t>
            </a:r>
            <a:r>
              <a:rPr lang="sk-SK" sz="2200" dirty="0" smtClean="0"/>
              <a:t>, </a:t>
            </a:r>
            <a:r>
              <a:rPr lang="sk-SK" sz="2200" b="1" dirty="0"/>
              <a:t>právnická osoba </a:t>
            </a:r>
            <a:r>
              <a:rPr lang="sk-SK" sz="2200" dirty="0"/>
              <a:t>oprávnená na podnikanie podľa § 2 ods. 2 Obchodného zákonníka, ktorá je v 100 % vlastníctve obce/obcí, ktorá je oprávnená na nakladanie s odpadom, </a:t>
            </a:r>
            <a:r>
              <a:rPr lang="sk-SK" sz="2200" b="1" dirty="0" smtClean="0"/>
              <a:t>NO</a:t>
            </a:r>
            <a:r>
              <a:rPr lang="sk-SK" sz="2200" dirty="0" smtClean="0"/>
              <a:t>  </a:t>
            </a:r>
            <a:r>
              <a:rPr lang="sk-SK" sz="2200" dirty="0"/>
              <a:t>poskytujúca všeobecne prospešné služby v oblasti tvorby a ochrany životného prostredia, ktorá je v 100% vlastníctve </a:t>
            </a:r>
            <a:r>
              <a:rPr lang="sk-SK" sz="2200" dirty="0" smtClean="0"/>
              <a:t>obce/obcí, </a:t>
            </a:r>
            <a:r>
              <a:rPr lang="sk-SK" sz="2200" b="1" dirty="0" smtClean="0"/>
              <a:t>združenie </a:t>
            </a:r>
            <a:r>
              <a:rPr lang="sk-SK" sz="2200" b="1" dirty="0"/>
              <a:t>právnických osôb </a:t>
            </a:r>
            <a:r>
              <a:rPr lang="sk-SK" sz="2200" dirty="0"/>
              <a:t>, ktorého členmi sú výlučne obce , resp. subjekty v 100% vlastníctve obce/obcí.</a:t>
            </a:r>
          </a:p>
          <a:p>
            <a:pPr algn="just"/>
            <a:endParaRPr lang="sk-SK" sz="2200" dirty="0"/>
          </a:p>
          <a:p>
            <a:pPr algn="just"/>
            <a:endParaRPr lang="sk-SK" sz="2200" dirty="0"/>
          </a:p>
          <a:p>
            <a:pPr algn="just"/>
            <a:r>
              <a:rPr lang="sk-SK" sz="2200" b="1" dirty="0" smtClean="0"/>
              <a:t>Alokácia:</a:t>
            </a:r>
            <a:r>
              <a:rPr lang="sk-SK" sz="2200" dirty="0" smtClean="0"/>
              <a:t> 25 mil. EUR, min.0-max. 6 mil. EUR</a:t>
            </a:r>
            <a:endParaRPr lang="sk-SK" sz="2200" dirty="0"/>
          </a:p>
          <a:p>
            <a:pPr algn="just"/>
            <a:r>
              <a:rPr lang="sk-SK" sz="2200" b="1" dirty="0" smtClean="0"/>
              <a:t>Hodnotiace kolá</a:t>
            </a:r>
            <a:r>
              <a:rPr lang="sk-SK" sz="2200" dirty="0" smtClean="0"/>
              <a:t>: 13. apríl  </a:t>
            </a:r>
            <a:r>
              <a:rPr lang="sk-SK" sz="2200" dirty="0"/>
              <a:t>2018, </a:t>
            </a:r>
            <a:r>
              <a:rPr lang="sk-SK" sz="2200" b="1" dirty="0"/>
              <a:t>15.august </a:t>
            </a:r>
            <a:r>
              <a:rPr lang="sk-SK" sz="2200" b="1" dirty="0" smtClean="0"/>
              <a:t>2018-</a:t>
            </a:r>
            <a:r>
              <a:rPr lang="sk-SK" sz="2200" dirty="0" smtClean="0"/>
              <a:t>otvorená</a:t>
            </a:r>
            <a:endParaRPr lang="sk-SK" sz="2200" dirty="0"/>
          </a:p>
          <a:p>
            <a:pPr algn="just"/>
            <a:endParaRPr lang="sk-SK" sz="2200" dirty="0"/>
          </a:p>
        </p:txBody>
      </p:sp>
    </p:spTree>
    <p:extLst>
      <p:ext uri="{BB962C8B-B14F-4D97-AF65-F5344CB8AC3E}">
        <p14:creationId xmlns:p14="http://schemas.microsoft.com/office/powerpoint/2010/main" val="1451497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ok">
  <a:themeElements>
    <a:clrScheme name="Tok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Tok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ok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2133</TotalTime>
  <Words>981</Words>
  <Application>Microsoft Office PowerPoint</Application>
  <PresentationFormat>Prezentácia na obrazovke (4:3)</PresentationFormat>
  <Paragraphs>258</Paragraphs>
  <Slides>11</Slides>
  <Notes>11</Notes>
  <HiddenSlides>1</HiddenSlides>
  <MMClips>0</MMClips>
  <ScaleCrop>false</ScaleCrop>
  <HeadingPairs>
    <vt:vector size="4" baseType="variant">
      <vt:variant>
        <vt:lpstr>Motív</vt:lpstr>
      </vt:variant>
      <vt:variant>
        <vt:i4>1</vt:i4>
      </vt:variant>
      <vt:variant>
        <vt:lpstr>Nadpisy snímok</vt:lpstr>
      </vt:variant>
      <vt:variant>
        <vt:i4>11</vt:i4>
      </vt:variant>
    </vt:vector>
  </HeadingPairs>
  <TitlesOfParts>
    <vt:vector size="12" baseType="lpstr">
      <vt:lpstr>Tok</vt:lpstr>
      <vt:lpstr>    Výzvy z európskych štrukturálnych a  investičných fondov pre NRO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Prezentácia programu PowerPoint</dc:title>
  <dc:creator>Dulinova Viera</dc:creator>
  <cp:lastModifiedBy>Tapak Peter</cp:lastModifiedBy>
  <cp:revision>93</cp:revision>
  <cp:lastPrinted>2017-07-12T10:20:59Z</cp:lastPrinted>
  <dcterms:created xsi:type="dcterms:W3CDTF">2016-09-23T13:28:01Z</dcterms:created>
  <dcterms:modified xsi:type="dcterms:W3CDTF">2018-04-16T08:03:39Z</dcterms:modified>
</cp:coreProperties>
</file>