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livková, Katarína" initials="SK" lastIdx="4" clrIdx="0">
    <p:extLst>
      <p:ext uri="{19B8F6BF-5375-455C-9EA6-DF929625EA0E}">
        <p15:presenceInfo xmlns:p15="http://schemas.microsoft.com/office/powerpoint/2012/main" userId="S-1-5-21-770342266-1452753317-1341851483-125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E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95" autoAdjust="0"/>
  </p:normalViewPr>
  <p:slideViewPr>
    <p:cSldViewPr>
      <p:cViewPr varScale="1">
        <p:scale>
          <a:sx n="81" d="100"/>
          <a:sy n="81" d="100"/>
        </p:scale>
        <p:origin x="126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7T09:48:55.574" idx="4">
    <p:pos x="5760" y="0"/>
    <p:text>Urobila som z dolného textu tabuľku, aby to bolo prehľadnejšie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13BE3-8D21-460E-899A-69E8AEE5283C}" type="datetimeFigureOut">
              <a:rPr lang="sk-SK" smtClean="0"/>
              <a:t>18.10.2017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70045-500B-4E67-917A-796E66B209F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10838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9250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44786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5933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74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42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764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0207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97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871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79766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8851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55F42-B735-477D-9BC0-7657D9BC8324}" type="datetimeFigureOut">
              <a:rPr lang="sk-SK" smtClean="0"/>
              <a:pPr/>
              <a:t>18.10.2017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71834-7B7E-4723-B27A-69AAB014FBC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8351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hyperlink" Target="http://www.mindop.sk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comments" Target="../comments/comment1.xml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"/>
          <a:stretch/>
        </p:blipFill>
        <p:spPr>
          <a:xfrm>
            <a:off x="-5" y="9360"/>
            <a:ext cx="9144005" cy="68760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4355977" y="2492896"/>
            <a:ext cx="4788024" cy="3734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smtClean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  <a:p>
            <a:endParaRPr lang="sk-SK" sz="3200" dirty="0">
              <a:solidFill>
                <a:srgbClr val="1E4E9D"/>
              </a:solidFill>
              <a:latin typeface="Calibri" pitchFamily="34" charset="0"/>
              <a:cs typeface="Calibri" pitchFamily="34" charset="0"/>
            </a:endParaRPr>
          </a:p>
          <a:p>
            <a:endParaRPr lang="sk-SK" sz="3200" dirty="0" smtClean="0">
              <a:solidFill>
                <a:srgbClr val="1E4E9D"/>
              </a:solidFill>
              <a:latin typeface="Calibri" pitchFamily="34" charset="0"/>
              <a:cs typeface="Calibri" pitchFamily="34" charset="0"/>
            </a:endParaRPr>
          </a:p>
          <a:p>
            <a:endParaRPr lang="sk-SK" sz="3200" dirty="0">
              <a:solidFill>
                <a:srgbClr val="1E4E9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sk-SK" sz="2000" dirty="0" smtClean="0">
                <a:solidFill>
                  <a:srgbClr val="1E4E9D"/>
                </a:solidFill>
                <a:latin typeface="Calibri" pitchFamily="34" charset="0"/>
                <a:cs typeface="Calibri" pitchFamily="34" charset="0"/>
              </a:rPr>
              <a:t>Mgr. Martina Fondrková </a:t>
            </a:r>
          </a:p>
          <a:p>
            <a:r>
              <a:rPr lang="sk-SK" sz="2000" dirty="0" smtClean="0">
                <a:solidFill>
                  <a:srgbClr val="1E4E9D"/>
                </a:solidFill>
                <a:latin typeface="Calibri" pitchFamily="34" charset="0"/>
                <a:cs typeface="Calibri" pitchFamily="34" charset="0"/>
              </a:rPr>
              <a:t>Ing. Rastislav Sekerák 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4" t="40057" r="24139" b="39283"/>
          <a:stretch/>
        </p:blipFill>
        <p:spPr>
          <a:xfrm>
            <a:off x="5420204" y="9360"/>
            <a:ext cx="3723796" cy="109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61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18" y="80854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467544" y="425509"/>
            <a:ext cx="9435008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100" dirty="0">
                <a:solidFill>
                  <a:schemeClr val="bg1"/>
                </a:solidFill>
              </a:rPr>
              <a:t>Model komplexnej podpory cestovného ruchu v NRO 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11117" y="1340768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2000" dirty="0">
                <a:solidFill>
                  <a:srgbClr val="00B0F0"/>
                </a:solidFill>
                <a:hlinkClick r:id="rId4"/>
              </a:rPr>
              <a:t>www.mindop.sk</a:t>
            </a:r>
            <a:r>
              <a:rPr lang="sk-SK" sz="2000" dirty="0"/>
              <a:t>  </a:t>
            </a:r>
            <a:br>
              <a:rPr lang="sk-SK" sz="2000" dirty="0"/>
            </a:br>
            <a:r>
              <a:rPr lang="sk-SK" sz="2000" dirty="0"/>
              <a:t> - Cestovný ruch → Informácie → Podpora </a:t>
            </a:r>
            <a:r>
              <a:rPr lang="sk-SK" sz="2000" dirty="0" err="1"/>
              <a:t>destinačného</a:t>
            </a:r>
            <a:r>
              <a:rPr lang="sk-SK" sz="2000" dirty="0"/>
              <a:t> manažmentu → Publikácie → </a:t>
            </a:r>
            <a:br>
              <a:rPr lang="sk-SK" sz="2000" dirty="0"/>
            </a:br>
            <a:r>
              <a:rPr lang="sk-SK" sz="2000" dirty="0">
                <a:solidFill>
                  <a:srgbClr val="FF0000"/>
                </a:solidFill>
              </a:rPr>
              <a:t>!!!</a:t>
            </a:r>
            <a:r>
              <a:rPr lang="pl-PL" sz="2000" dirty="0">
                <a:solidFill>
                  <a:srgbClr val="FF0000"/>
                </a:solidFill>
              </a:rPr>
              <a:t>Komplexný model podpory CR pre NRO!!!</a:t>
            </a:r>
            <a:r>
              <a:rPr lang="sk-SK" sz="20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206" y="3010079"/>
            <a:ext cx="6243588" cy="272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50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"/>
          <a:stretch/>
        </p:blipFill>
        <p:spPr>
          <a:xfrm>
            <a:off x="-5" y="9360"/>
            <a:ext cx="9144005" cy="68760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4355977" y="2492896"/>
            <a:ext cx="478802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4E9D"/>
                </a:solidFill>
                <a:effectLst/>
                <a:uLnTx/>
                <a:uFillTx/>
                <a:latin typeface="Bodoni MT Condensed" panose="02070606080606020203" pitchFamily="18" charset="0"/>
                <a:ea typeface="+mn-ea"/>
                <a:cs typeface="Calibri" pitchFamily="34" charset="0"/>
              </a:rPr>
              <a:t>Ďakujeme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3200" b="0" i="0" u="none" strike="noStrike" kern="1200" cap="none" spc="0" normalizeH="0" baseline="0" noProof="0" dirty="0" smtClean="0">
              <a:ln>
                <a:noFill/>
              </a:ln>
              <a:solidFill>
                <a:srgbClr val="1E4E9D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3200" b="0" i="0" u="none" strike="noStrike" kern="1200" cap="none" spc="0" normalizeH="0" baseline="0" noProof="0" dirty="0" smtClean="0">
              <a:ln>
                <a:noFill/>
              </a:ln>
              <a:solidFill>
                <a:srgbClr val="1E4E9D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k-SK" sz="3200" dirty="0">
              <a:solidFill>
                <a:srgbClr val="1E4E9D"/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3200" b="0" i="0" u="none" strike="noStrike" kern="1200" cap="none" spc="0" normalizeH="0" baseline="0" noProof="0" dirty="0" smtClean="0">
              <a:ln>
                <a:noFill/>
              </a:ln>
              <a:solidFill>
                <a:srgbClr val="1E4E9D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3200" b="0" i="0" u="none" strike="noStrike" kern="1200" cap="none" spc="0" normalizeH="0" baseline="0" noProof="0" dirty="0">
              <a:ln>
                <a:noFill/>
              </a:ln>
              <a:solidFill>
                <a:srgbClr val="1E4E9D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lvl="0"/>
            <a:r>
              <a:rPr lang="sk-SK" sz="2000" dirty="0">
                <a:solidFill>
                  <a:srgbClr val="1E4E9D"/>
                </a:solidFill>
                <a:latin typeface="Calibri" pitchFamily="34" charset="0"/>
                <a:cs typeface="Calibri" pitchFamily="34" charset="0"/>
              </a:rPr>
              <a:t>Martina.Fondrkova@mindop.sk</a:t>
            </a:r>
          </a:p>
          <a:p>
            <a:pPr lvl="0"/>
            <a:r>
              <a:rPr lang="sk-SK" sz="2000" dirty="0">
                <a:solidFill>
                  <a:srgbClr val="1E4E9D"/>
                </a:solidFill>
                <a:latin typeface="Calibri" pitchFamily="34" charset="0"/>
                <a:cs typeface="Calibri" pitchFamily="34" charset="0"/>
              </a:rPr>
              <a:t>Rastislav.Sekerak@mindop.sk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4" t="40057" r="24139" b="39283"/>
          <a:stretch/>
        </p:blipFill>
        <p:spPr>
          <a:xfrm>
            <a:off x="5420204" y="9360"/>
            <a:ext cx="3723796" cy="109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21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539552" y="275169"/>
            <a:ext cx="55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chemeClr val="bg1"/>
                </a:solidFill>
              </a:rPr>
              <a:t>Dokumenty národnej politiky rozvoja CR</a:t>
            </a:r>
            <a:endParaRPr lang="sk-SK" sz="32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09612" y="1337150"/>
            <a:ext cx="64807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sk-SK" sz="2000" dirty="0" smtClean="0"/>
              <a:t>Programové </a:t>
            </a:r>
            <a:r>
              <a:rPr lang="sk-SK" sz="2000" dirty="0"/>
              <a:t>vyhlásenie vlády na roky 2016 – </a:t>
            </a:r>
            <a:r>
              <a:rPr lang="sk-SK" sz="2000" dirty="0" smtClean="0"/>
              <a:t>2020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sk-SK" sz="2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sk-SK" sz="2000" dirty="0" smtClean="0"/>
              <a:t>Stratégia </a:t>
            </a:r>
            <a:r>
              <a:rPr lang="sk-SK" sz="2000" dirty="0"/>
              <a:t>rozvoja cestovného ruchu do roku </a:t>
            </a:r>
            <a:r>
              <a:rPr lang="sk-SK" sz="2000" dirty="0" smtClean="0"/>
              <a:t>2020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sk-SK" sz="2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sk-SK" sz="2000" dirty="0" err="1" smtClean="0"/>
              <a:t>Regionalizácia</a:t>
            </a:r>
            <a:r>
              <a:rPr lang="sk-SK" sz="2000" dirty="0" smtClean="0"/>
              <a:t> </a:t>
            </a:r>
            <a:r>
              <a:rPr lang="sk-SK" sz="2000" dirty="0"/>
              <a:t>cestovného ruchu v Slovenskej republike  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" y="3705688"/>
            <a:ext cx="3628466" cy="254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539552" y="260648"/>
            <a:ext cx="6482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>
                <a:solidFill>
                  <a:schemeClr val="bg1"/>
                </a:solidFill>
              </a:rPr>
              <a:t>Možnosti štátnej podpory pre NRO </a:t>
            </a:r>
            <a:endParaRPr lang="sk-SK" sz="32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11560" y="1268760"/>
            <a:ext cx="85324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u="sng" dirty="0" smtClean="0"/>
              <a:t>Finančné:</a:t>
            </a:r>
            <a:r>
              <a:rPr lang="sk-SK" sz="2000" dirty="0" smtClean="0"/>
              <a:t>	dotačný mechanizmus zákona č. 91/2010</a:t>
            </a:r>
            <a:br>
              <a:rPr lang="sk-SK" sz="2000" dirty="0" smtClean="0"/>
            </a:br>
            <a:r>
              <a:rPr lang="sk-SK" sz="2000" dirty="0" smtClean="0"/>
              <a:t>	</a:t>
            </a:r>
            <a:r>
              <a:rPr lang="sk-SK" sz="2000" dirty="0"/>
              <a:t> </a:t>
            </a:r>
            <a:r>
              <a:rPr lang="sk-SK" sz="2000" dirty="0" smtClean="0"/>
              <a:t>    	investičná pomoc zákona č. 561/2007</a:t>
            </a:r>
            <a:br>
              <a:rPr lang="sk-SK" sz="2000" dirty="0" smtClean="0"/>
            </a:br>
            <a:r>
              <a:rPr lang="sk-SK" sz="2000" dirty="0" smtClean="0"/>
              <a:t>	</a:t>
            </a:r>
            <a:r>
              <a:rPr lang="sk-SK" sz="2000" dirty="0"/>
              <a:t> </a:t>
            </a:r>
            <a:r>
              <a:rPr lang="sk-SK" sz="2000" dirty="0" smtClean="0"/>
              <a:t>   	dotácie prostredníctvom EŠIF</a:t>
            </a:r>
          </a:p>
          <a:p>
            <a:endParaRPr lang="sk-SK" sz="2000" dirty="0" smtClean="0"/>
          </a:p>
          <a:p>
            <a:r>
              <a:rPr lang="sk-SK" sz="2000" b="1" u="sng" dirty="0" smtClean="0"/>
              <a:t>Propagačné:</a:t>
            </a:r>
            <a:r>
              <a:rPr lang="sk-SK" sz="2000" dirty="0" smtClean="0"/>
              <a:t>	webstránka www.slovakia.travel</a:t>
            </a:r>
            <a:br>
              <a:rPr lang="sk-SK" sz="2000" dirty="0" smtClean="0"/>
            </a:br>
            <a:r>
              <a:rPr lang="sk-SK" sz="2000" dirty="0" smtClean="0"/>
              <a:t>	</a:t>
            </a:r>
            <a:r>
              <a:rPr lang="sk-SK" sz="2000" dirty="0"/>
              <a:t> </a:t>
            </a:r>
            <a:r>
              <a:rPr lang="sk-SK" sz="2000" dirty="0" smtClean="0"/>
              <a:t>       	</a:t>
            </a:r>
            <a:r>
              <a:rPr lang="sk-SK" sz="2000" dirty="0" smtClean="0"/>
              <a:t>veľtrhy, </a:t>
            </a:r>
            <a:r>
              <a:rPr lang="sk-SK" sz="2000" dirty="0" smtClean="0"/>
              <a:t>výstavy, </a:t>
            </a:r>
            <a:r>
              <a:rPr lang="sk-SK" sz="2000" dirty="0" err="1" smtClean="0"/>
              <a:t>infocesty</a:t>
            </a:r>
            <a:r>
              <a:rPr lang="sk-SK" sz="2000" dirty="0" smtClean="0"/>
              <a:t>, workshopy, prezentácie   </a:t>
            </a:r>
            <a:endParaRPr lang="sk-SK" sz="2000" dirty="0" smtClean="0"/>
          </a:p>
          <a:p>
            <a:endParaRPr lang="sk-SK" sz="2000" dirty="0" smtClean="0"/>
          </a:p>
          <a:p>
            <a:r>
              <a:rPr lang="sk-SK" sz="2000" b="1" u="sng" dirty="0" smtClean="0"/>
              <a:t>Systémové: </a:t>
            </a:r>
            <a:r>
              <a:rPr lang="sk-SK" sz="2000" dirty="0" smtClean="0"/>
              <a:t>	sieťovanie prostredníctvom KOCR a OOCR</a:t>
            </a:r>
            <a:br>
              <a:rPr lang="sk-SK" sz="2000" dirty="0" smtClean="0"/>
            </a:br>
            <a:r>
              <a:rPr lang="sk-SK" sz="2000" dirty="0" smtClean="0"/>
              <a:t>	</a:t>
            </a:r>
            <a:r>
              <a:rPr lang="sk-SK" sz="2000" dirty="0"/>
              <a:t> </a:t>
            </a:r>
            <a:r>
              <a:rPr lang="sk-SK" sz="2000" dirty="0" smtClean="0"/>
              <a:t>       	rekreačné </a:t>
            </a:r>
            <a:r>
              <a:rPr lang="sk-SK" sz="2000" dirty="0" smtClean="0"/>
              <a:t>poukážky (pripravované od roku 2018)</a:t>
            </a:r>
            <a:endParaRPr lang="sk-SK" sz="2000" dirty="0" smtClean="0"/>
          </a:p>
          <a:p>
            <a:r>
              <a:rPr lang="sk-SK" sz="2000" dirty="0" smtClean="0"/>
              <a:t> 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2982" y="4055073"/>
            <a:ext cx="32385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5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539552" y="304472"/>
            <a:ext cx="8426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chemeClr val="bg1"/>
                </a:solidFill>
              </a:rPr>
              <a:t>Zákon </a:t>
            </a:r>
            <a:r>
              <a:rPr lang="pl-PL" sz="3200" dirty="0" smtClean="0">
                <a:solidFill>
                  <a:schemeClr val="bg1"/>
                </a:solidFill>
              </a:rPr>
              <a:t>č. 91/2010 Z.z. o </a:t>
            </a:r>
            <a:r>
              <a:rPr lang="pl-PL" sz="3200" dirty="0">
                <a:solidFill>
                  <a:schemeClr val="bg1"/>
                </a:solidFill>
              </a:rPr>
              <a:t>podpore cestovného ruchu</a:t>
            </a:r>
            <a:endParaRPr lang="sk-SK" sz="3200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3528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11560" y="1175097"/>
            <a:ext cx="82809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u="sng" dirty="0"/>
              <a:t>§ </a:t>
            </a:r>
            <a:r>
              <a:rPr lang="sk-SK" sz="2400" b="1" u="sng" dirty="0" smtClean="0"/>
              <a:t>29 ods. (10) Oprávnené </a:t>
            </a:r>
            <a:r>
              <a:rPr lang="sk-SK" sz="2400" b="1" u="sng" dirty="0" smtClean="0"/>
              <a:t>aktivity: </a:t>
            </a:r>
            <a:endParaRPr lang="sk-SK" sz="2400" b="1" u="sng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Marketing </a:t>
            </a:r>
            <a:r>
              <a:rPr lang="sk-SK" sz="2000" dirty="0"/>
              <a:t>a </a:t>
            </a:r>
            <a:r>
              <a:rPr lang="sk-SK" sz="2000" dirty="0" smtClean="0"/>
              <a:t>propagácia</a:t>
            </a:r>
            <a:endParaRPr lang="sk-SK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Činnosť </a:t>
            </a:r>
            <a:r>
              <a:rPr lang="sk-SK" sz="2000" dirty="0"/>
              <a:t>turistických a informačných </a:t>
            </a:r>
            <a:r>
              <a:rPr lang="sk-SK" sz="2000" dirty="0" smtClean="0"/>
              <a:t>centier</a:t>
            </a:r>
            <a:endParaRPr lang="sk-SK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Tvorba </a:t>
            </a:r>
            <a:r>
              <a:rPr lang="sk-SK" sz="2000" dirty="0"/>
              <a:t>a prevádzka rezervačného systému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Tvorba </a:t>
            </a:r>
            <a:r>
              <a:rPr lang="sk-SK" sz="2000" dirty="0"/>
              <a:t>a podpora produktov </a:t>
            </a:r>
            <a:r>
              <a:rPr lang="sk-SK" sz="2000" dirty="0" smtClean="0"/>
              <a:t>CR</a:t>
            </a:r>
            <a:endParaRPr lang="sk-SK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Podpora </a:t>
            </a:r>
            <a:r>
              <a:rPr lang="sk-SK" sz="2000" dirty="0"/>
              <a:t>atraktivít danej </a:t>
            </a:r>
            <a:r>
              <a:rPr lang="sk-SK" sz="2000" dirty="0" smtClean="0"/>
              <a:t>lokality</a:t>
            </a:r>
            <a:endParaRPr lang="sk-SK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Infraštruktúra </a:t>
            </a:r>
            <a:r>
              <a:rPr lang="sk-SK" sz="2000" dirty="0"/>
              <a:t>CR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Zabezpečenie </a:t>
            </a:r>
            <a:r>
              <a:rPr lang="sk-SK" sz="2000" dirty="0"/>
              <a:t>strategických, koncepčných a analytických materiálov a dokumentov, štatistík a </a:t>
            </a:r>
            <a:r>
              <a:rPr lang="sk-SK" sz="2000" dirty="0" smtClean="0"/>
              <a:t>prieskumov</a:t>
            </a:r>
            <a:endParaRPr lang="sk-SK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Zavedenie </a:t>
            </a:r>
            <a:r>
              <a:rPr lang="sk-SK" sz="2000" dirty="0"/>
              <a:t>hodnotiaceho systému kvality </a:t>
            </a:r>
            <a:r>
              <a:rPr lang="sk-SK" sz="2000" dirty="0" smtClean="0"/>
              <a:t>služieb</a:t>
            </a:r>
            <a:endParaRPr lang="sk-SK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Vzdelávacie </a:t>
            </a:r>
            <a:r>
              <a:rPr lang="sk-SK" sz="2000" dirty="0"/>
              <a:t>aktivity zamerané na skvalitnenie a rozvoj destinácie a CR v nej 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4381" y="1165324"/>
            <a:ext cx="2959051" cy="261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9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539552" y="273485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>
                <a:solidFill>
                  <a:schemeClr val="bg1"/>
                </a:solidFill>
              </a:rPr>
              <a:t>Zákon č.561/2007 </a:t>
            </a:r>
            <a:r>
              <a:rPr lang="sk-SK" sz="3200" dirty="0" err="1">
                <a:solidFill>
                  <a:schemeClr val="bg1"/>
                </a:solidFill>
              </a:rPr>
              <a:t>Z.z</a:t>
            </a:r>
            <a:r>
              <a:rPr lang="sk-SK" sz="3200" dirty="0">
                <a:solidFill>
                  <a:schemeClr val="bg1"/>
                </a:solidFill>
              </a:rPr>
              <a:t>. o investičnej pomoci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37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597280" y="1268760"/>
            <a:ext cx="80071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(§ 2) Investičná pomoc môže mať formu:</a:t>
            </a:r>
          </a:p>
          <a:p>
            <a:endParaRPr lang="sk-SK" sz="2400" dirty="0"/>
          </a:p>
          <a:p>
            <a:pPr marL="514350" indent="-514350">
              <a:buAutoNum type="alphaLcParenR"/>
            </a:pPr>
            <a:r>
              <a:rPr lang="sk-SK" sz="2000" dirty="0"/>
              <a:t>Dotácie na obstaraný hmotný a nehmotný majetok</a:t>
            </a:r>
          </a:p>
          <a:p>
            <a:pPr marL="514350" indent="-514350">
              <a:buAutoNum type="alphaLcParenR"/>
            </a:pPr>
            <a:r>
              <a:rPr lang="sk-SK" sz="2000" dirty="0" smtClean="0"/>
              <a:t>Úľavy </a:t>
            </a:r>
            <a:r>
              <a:rPr lang="sk-SK" sz="2000" dirty="0"/>
              <a:t>na dani z príjmu</a:t>
            </a:r>
          </a:p>
          <a:p>
            <a:pPr marL="514350" indent="-514350">
              <a:buAutoNum type="alphaLcParenR"/>
            </a:pPr>
            <a:r>
              <a:rPr lang="sk-SK" sz="2000" dirty="0"/>
              <a:t>Príspevku na vytvorenie nového pracovného miesta </a:t>
            </a:r>
          </a:p>
          <a:p>
            <a:pPr marL="514350" indent="-514350">
              <a:buAutoNum type="alphaLcParenR"/>
            </a:pPr>
            <a:r>
              <a:rPr lang="sk-SK" sz="2000" dirty="0"/>
              <a:t>Prevodu nehnuteľného majetku alebo zámeny za cenu nižšiu ako je všeobecná hodnota majetku </a:t>
            </a: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675" y="3624698"/>
            <a:ext cx="3098549" cy="232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04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069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539552" y="271045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>
                <a:solidFill>
                  <a:schemeClr val="bg1"/>
                </a:solidFill>
              </a:rPr>
              <a:t>Komplexné stredisko CR – najmenej 3 služby CR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11560" y="914400"/>
            <a:ext cx="853244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/>
              <a:t>(§7) Všeobecné podmienky na poskytnutie investičnej pomoci pre CR</a:t>
            </a:r>
            <a:r>
              <a:rPr lang="sk-SK" sz="2400" b="1" dirty="0" smtClean="0"/>
              <a:t>:</a:t>
            </a:r>
          </a:p>
          <a:p>
            <a:endParaRPr lang="sk-SK" sz="2000" dirty="0"/>
          </a:p>
          <a:p>
            <a:pPr marL="457200" indent="-457200">
              <a:buAutoNum type="alphaLcParenR"/>
            </a:pPr>
            <a:r>
              <a:rPr lang="sk-SK" sz="2000" dirty="0"/>
              <a:t>Obstaranie nových technologických zariadení v hodnote najmenej 40% </a:t>
            </a:r>
          </a:p>
          <a:p>
            <a:pPr marL="457200" indent="-457200">
              <a:buAutoNum type="alphaLcParenR"/>
            </a:pPr>
            <a:r>
              <a:rPr lang="sk-SK" sz="2000" dirty="0"/>
              <a:t>Obstarane dlhodobého hmotného a nehmotného majetku v sume 10 </a:t>
            </a:r>
            <a:r>
              <a:rPr lang="sk-SK" sz="2000" dirty="0" smtClean="0"/>
              <a:t>mil. €</a:t>
            </a:r>
            <a:r>
              <a:rPr lang="sk-SK" sz="2000" dirty="0"/>
              <a:t>, pričom 50% kryté vlastným imaním </a:t>
            </a:r>
          </a:p>
          <a:p>
            <a:pPr marL="457200" indent="-457200">
              <a:buAutoNum type="alphaLcParenR"/>
            </a:pPr>
            <a:r>
              <a:rPr lang="sk-SK" sz="2000" dirty="0"/>
              <a:t>Služby, činnosti, procesy, stavby alebo zariadenia – „</a:t>
            </a:r>
            <a:r>
              <a:rPr lang="sk-SK" sz="2000" dirty="0" err="1"/>
              <a:t>ecofriendly</a:t>
            </a:r>
            <a:r>
              <a:rPr lang="sk-SK" sz="2000" dirty="0"/>
              <a:t>“</a:t>
            </a:r>
          </a:p>
          <a:p>
            <a:pPr marL="457200" indent="-457200">
              <a:buAutoNum type="alphaLcParenR"/>
            </a:pPr>
            <a:r>
              <a:rPr lang="sk-SK" sz="2000" dirty="0"/>
              <a:t>Vytvorenie 40 nových pracovných miest (udržateľnosť  5 rokov) </a:t>
            </a:r>
          </a:p>
          <a:p>
            <a:pPr marL="457200" indent="-457200">
              <a:buAutoNum type="alphaLcParenR"/>
            </a:pPr>
            <a:r>
              <a:rPr lang="sk-SK" sz="2000" dirty="0"/>
              <a:t>Investičný zámer bude realizovaný na jednom mieste </a:t>
            </a:r>
          </a:p>
          <a:p>
            <a:endParaRPr lang="sk-SK" sz="2000" dirty="0"/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2309" y="5469330"/>
            <a:ext cx="517688" cy="517688"/>
          </a:xfrm>
          <a:prstGeom prst="rect">
            <a:avLst/>
          </a:prstGeom>
        </p:spPr>
      </p:pic>
      <p:pic>
        <p:nvPicPr>
          <p:cNvPr id="24" name="Obrázok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648" y="5458208"/>
            <a:ext cx="543660" cy="543660"/>
          </a:xfrm>
          <a:prstGeom prst="rect">
            <a:avLst/>
          </a:prstGeom>
        </p:spPr>
      </p:pic>
      <p:pic>
        <p:nvPicPr>
          <p:cNvPr id="25" name="Obrázok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57" y="5458208"/>
            <a:ext cx="667792" cy="652546"/>
          </a:xfrm>
          <a:prstGeom prst="rect">
            <a:avLst/>
          </a:prstGeom>
        </p:spPr>
      </p:pic>
      <p:pic>
        <p:nvPicPr>
          <p:cNvPr id="26" name="Obrázok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25" y="5278055"/>
            <a:ext cx="903967" cy="903967"/>
          </a:xfrm>
          <a:prstGeom prst="rect">
            <a:avLst/>
          </a:prstGeom>
        </p:spPr>
      </p:pic>
      <p:pic>
        <p:nvPicPr>
          <p:cNvPr id="27" name="Obrázo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104" y="5400461"/>
            <a:ext cx="659346" cy="659346"/>
          </a:xfrm>
          <a:prstGeom prst="rect">
            <a:avLst/>
          </a:prstGeom>
        </p:spPr>
      </p:pic>
      <p:pic>
        <p:nvPicPr>
          <p:cNvPr id="28" name="Obrázok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999" y="5394885"/>
            <a:ext cx="650250" cy="650250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705" y="4653136"/>
            <a:ext cx="3369261" cy="1707059"/>
          </a:xfrm>
          <a:prstGeom prst="rect">
            <a:avLst/>
          </a:prstGeom>
        </p:spPr>
      </p:pic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304910"/>
              </p:ext>
            </p:extLst>
          </p:nvPr>
        </p:nvGraphicFramePr>
        <p:xfrm>
          <a:off x="611560" y="3982476"/>
          <a:ext cx="590392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5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011">
                <a:tc>
                  <a:txBody>
                    <a:bodyPr/>
                    <a:lstStyle/>
                    <a:p>
                      <a:pPr algn="just"/>
                      <a:r>
                        <a:rPr lang="sk-SK" sz="1400" b="1" dirty="0" smtClean="0">
                          <a:solidFill>
                            <a:schemeClr val="bg1"/>
                          </a:solidFill>
                        </a:rPr>
                        <a:t>v okrese s mierou nezamestnanosti vyššou ako priemer SR</a:t>
                      </a:r>
                      <a:endParaRPr lang="sk-SK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chemeClr val="bg1"/>
                          </a:solidFill>
                        </a:rPr>
                        <a:t>5 mil. € + 20% nové technológie</a:t>
                      </a:r>
                    </a:p>
                    <a:p>
                      <a:pPr algn="just"/>
                      <a:endParaRPr lang="sk-SK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233">
                <a:tc>
                  <a:txBody>
                    <a:bodyPr/>
                    <a:lstStyle/>
                    <a:p>
                      <a:pPr algn="just"/>
                      <a:r>
                        <a:rPr lang="sk-SK" sz="1400" b="1" dirty="0" smtClean="0">
                          <a:solidFill>
                            <a:schemeClr val="bg1"/>
                          </a:solidFill>
                        </a:rPr>
                        <a:t>v okrese s mierou nezamestnanosti vyššou ako 35% priemeru</a:t>
                      </a:r>
                      <a:r>
                        <a:rPr lang="sk-SK" sz="14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k-SK" sz="1400" b="1" dirty="0" smtClean="0">
                          <a:solidFill>
                            <a:schemeClr val="bg1"/>
                          </a:solidFill>
                        </a:rPr>
                        <a:t>SR </a:t>
                      </a:r>
                      <a:endParaRPr lang="sk-SK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chemeClr val="bg1"/>
                          </a:solidFill>
                        </a:rPr>
                        <a:t>3 mil. €</a:t>
                      </a:r>
                    </a:p>
                    <a:p>
                      <a:pPr algn="just"/>
                      <a:endParaRPr lang="sk-SK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113">
                <a:tc>
                  <a:txBody>
                    <a:bodyPr/>
                    <a:lstStyle/>
                    <a:p>
                      <a:pPr algn="just"/>
                      <a:r>
                        <a:rPr lang="sk-SK" b="1" dirty="0" smtClean="0">
                          <a:solidFill>
                            <a:schemeClr val="bg1"/>
                          </a:solidFill>
                        </a:rPr>
                        <a:t>v najmenej</a:t>
                      </a:r>
                      <a:r>
                        <a:rPr lang="sk-SK" b="1" baseline="0" dirty="0" smtClean="0">
                          <a:solidFill>
                            <a:schemeClr val="bg1"/>
                          </a:solidFill>
                        </a:rPr>
                        <a:t> rozvinutom okrese</a:t>
                      </a:r>
                      <a:endParaRPr lang="sk-SK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sk-SK" sz="1400" b="1" i="0" dirty="0" smtClean="0">
                          <a:solidFill>
                            <a:schemeClr val="bg1"/>
                          </a:solidFill>
                        </a:rPr>
                        <a:t>200 tis € + 5 nových pracovných miest</a:t>
                      </a:r>
                      <a:endParaRPr lang="sk-SK" sz="12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78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615518" y="283458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>
                <a:solidFill>
                  <a:schemeClr val="bg1"/>
                </a:solidFill>
              </a:rPr>
              <a:t>Nariadenie vlády SR č.219/2015, ktorým sa </a:t>
            </a:r>
            <a:r>
              <a:rPr lang="sk-SK" sz="3200" dirty="0"/>
              <a:t>ustanovuje maximálna intenzita investičnej pomoci 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396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pic>
        <p:nvPicPr>
          <p:cNvPr id="7" name="Picture 2" descr="Výsledok vyhľadávania obrázkov pre dopyt nariadenie č 219/20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448847"/>
            <a:ext cx="7305675" cy="472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0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4" name="BlokTextu 3"/>
          <p:cNvSpPr txBox="1"/>
          <p:nvPr/>
        </p:nvSpPr>
        <p:spPr>
          <a:xfrm>
            <a:off x="611560" y="6324600"/>
            <a:ext cx="3528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graphicFrame>
        <p:nvGraphicFramePr>
          <p:cNvPr id="7" name="Zástupný objekt pre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0153403"/>
              </p:ext>
            </p:extLst>
          </p:nvPr>
        </p:nvGraphicFramePr>
        <p:xfrm>
          <a:off x="520699" y="404664"/>
          <a:ext cx="8102601" cy="1203960"/>
        </p:xfrm>
        <a:graphic>
          <a:graphicData uri="http://schemas.openxmlformats.org/drawingml/2006/table">
            <a:tbl>
              <a:tblPr/>
              <a:tblGrid>
                <a:gridCol w="2700867">
                  <a:extLst>
                    <a:ext uri="{9D8B030D-6E8A-4147-A177-3AD203B41FA5}">
                      <a16:colId xmlns:a16="http://schemas.microsoft.com/office/drawing/2014/main" val="1510448817"/>
                    </a:ext>
                  </a:extLst>
                </a:gridCol>
                <a:gridCol w="2700867">
                  <a:extLst>
                    <a:ext uri="{9D8B030D-6E8A-4147-A177-3AD203B41FA5}">
                      <a16:colId xmlns:a16="http://schemas.microsoft.com/office/drawing/2014/main" val="679592838"/>
                    </a:ext>
                  </a:extLst>
                </a:gridCol>
                <a:gridCol w="2700867">
                  <a:extLst>
                    <a:ext uri="{9D8B030D-6E8A-4147-A177-3AD203B41FA5}">
                      <a16:colId xmlns:a16="http://schemas.microsoft.com/office/drawing/2014/main" val="13711115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k-SK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Úľava na dani z príjmu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Dotácia na obstaranie majetku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734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Západné Slovensko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25 %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25 %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6700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Stredné Slovensko 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35 %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35 %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8575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Východné Slovensko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35 %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545251"/>
                  </a:ext>
                </a:extLst>
              </a:tr>
            </a:tbl>
          </a:graphicData>
        </a:graphic>
      </p:graphicFrame>
      <p:sp>
        <p:nvSpPr>
          <p:cNvPr id="8" name="Obdĺžnik 7"/>
          <p:cNvSpPr/>
          <p:nvPr/>
        </p:nvSpPr>
        <p:spPr>
          <a:xfrm>
            <a:off x="520699" y="1700808"/>
            <a:ext cx="81026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404041"/>
                </a:solidFill>
                <a:latin typeface="Arial" panose="020B0604020202020204" pitchFamily="34" charset="0"/>
              </a:rPr>
              <a:t>Na účely identifikovania maximálnej možnej výšky </a:t>
            </a:r>
            <a:r>
              <a:rPr lang="sk-SK" b="1" dirty="0">
                <a:solidFill>
                  <a:srgbClr val="404041"/>
                </a:solidFill>
                <a:latin typeface="Arial" panose="020B0604020202020204" pitchFamily="34" charset="0"/>
              </a:rPr>
              <a:t>príspevku na jedno vytvorené nové pracovné miesto</a:t>
            </a:r>
            <a:r>
              <a:rPr lang="sk-SK" dirty="0">
                <a:solidFill>
                  <a:srgbClr val="404041"/>
                </a:solidFill>
                <a:latin typeface="Arial" panose="020B0604020202020204" pitchFamily="34" charset="0"/>
              </a:rPr>
              <a:t> sa okresy Slovenska rozdeľujú na štyri skupiny podľa miery nezamestnanosti:</a:t>
            </a:r>
            <a:endParaRPr lang="sk-SK" dirty="0"/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020949"/>
              </p:ext>
            </p:extLst>
          </p:nvPr>
        </p:nvGraphicFramePr>
        <p:xfrm>
          <a:off x="520699" y="2739764"/>
          <a:ext cx="8155757" cy="3215550"/>
        </p:xfrm>
        <a:graphic>
          <a:graphicData uri="http://schemas.openxmlformats.org/drawingml/2006/table">
            <a:tbl>
              <a:tblPr/>
              <a:tblGrid>
                <a:gridCol w="2968276">
                  <a:extLst>
                    <a:ext uri="{9D8B030D-6E8A-4147-A177-3AD203B41FA5}">
                      <a16:colId xmlns:a16="http://schemas.microsoft.com/office/drawing/2014/main" val="3961161804"/>
                    </a:ext>
                  </a:extLst>
                </a:gridCol>
                <a:gridCol w="4973867">
                  <a:extLst>
                    <a:ext uri="{9D8B030D-6E8A-4147-A177-3AD203B41FA5}">
                      <a16:colId xmlns:a16="http://schemas.microsoft.com/office/drawing/2014/main" val="1766800551"/>
                    </a:ext>
                  </a:extLst>
                </a:gridCol>
                <a:gridCol w="213614">
                  <a:extLst>
                    <a:ext uri="{9D8B030D-6E8A-4147-A177-3AD203B41FA5}">
                      <a16:colId xmlns:a16="http://schemas.microsoft.com/office/drawing/2014/main" val="32372236"/>
                    </a:ext>
                  </a:extLst>
                </a:gridCol>
              </a:tblGrid>
              <a:tr h="322484">
                <a:tc>
                  <a:txBody>
                    <a:bodyPr/>
                    <a:lstStyle/>
                    <a:p>
                      <a:endParaRPr lang="sk-SK" sz="1800" dirty="0"/>
                    </a:p>
                  </a:txBody>
                  <a:tcPr marL="91422" marR="91422" marT="45711" marB="45711"/>
                </a:tc>
                <a:tc>
                  <a:txBody>
                    <a:bodyPr/>
                    <a:lstStyle/>
                    <a:p>
                      <a:endParaRPr lang="sk-SK" sz="1800" dirty="0"/>
                    </a:p>
                  </a:txBody>
                  <a:tcPr marL="91422" marR="91422" marT="45711" marB="45711"/>
                </a:tc>
                <a:tc>
                  <a:txBody>
                    <a:bodyPr/>
                    <a:lstStyle/>
                    <a:p>
                      <a:endParaRPr lang="sk-SK" sz="1800"/>
                    </a:p>
                  </a:txBody>
                  <a:tcPr marL="91422" marR="91422" marT="45711" marB="45711"/>
                </a:tc>
                <a:extLst>
                  <a:ext uri="{0D108BD9-81ED-4DB2-BD59-A6C34878D82A}">
                    <a16:rowId xmlns:a16="http://schemas.microsoft.com/office/drawing/2014/main" val="2438007833"/>
                  </a:ext>
                </a:extLst>
              </a:tr>
              <a:tr h="567719">
                <a:tc>
                  <a:txBody>
                    <a:bodyPr/>
                    <a:lstStyle/>
                    <a:p>
                      <a:r>
                        <a:rPr lang="sk-SK" sz="1800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zóna </a:t>
                      </a:r>
                      <a:r>
                        <a:rPr lang="sk-SK" sz="1800" dirty="0" smtClean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A – 30000€</a:t>
                      </a:r>
                      <a:endParaRPr lang="sk-SK" sz="1800" dirty="0">
                        <a:solidFill>
                          <a:srgbClr val="40404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800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okresy s priemernou mierou nezamestnanosti nad 160,01 % priemeru nezamestnanosti SR</a:t>
                      </a: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80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357202"/>
                  </a:ext>
                </a:extLst>
              </a:tr>
              <a:tr h="567719">
                <a:tc>
                  <a:txBody>
                    <a:bodyPr/>
                    <a:lstStyle/>
                    <a:p>
                      <a:r>
                        <a:rPr lang="sk-SK" sz="1800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zóna </a:t>
                      </a:r>
                      <a:r>
                        <a:rPr lang="sk-SK" sz="1800" dirty="0" smtClean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B – 10000€  (ZS</a:t>
                      </a:r>
                      <a:r>
                        <a:rPr lang="sk-SK" sz="1800" baseline="0" dirty="0" smtClean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 6000€)</a:t>
                      </a:r>
                      <a:endParaRPr lang="sk-SK" sz="1800" dirty="0">
                        <a:solidFill>
                          <a:srgbClr val="40404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800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okresy s priemernou mierou nezamestnanosti nad 135,01 % priemeru nezamestnanosti SR</a:t>
                      </a: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80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369315"/>
                  </a:ext>
                </a:extLst>
              </a:tr>
              <a:tr h="567719">
                <a:tc>
                  <a:txBody>
                    <a:bodyPr/>
                    <a:lstStyle/>
                    <a:p>
                      <a:r>
                        <a:rPr lang="sk-SK" sz="1800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zóna </a:t>
                      </a:r>
                      <a:r>
                        <a:rPr lang="sk-SK" sz="1800" dirty="0" smtClean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C – 9000 €  (ZS 5000€)</a:t>
                      </a:r>
                      <a:endParaRPr lang="sk-SK" sz="1800" dirty="0">
                        <a:solidFill>
                          <a:srgbClr val="40404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80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okresy s priemernou mierou nezamestnanosti od 100,01 % do 135,00 % priemeru nezamestnanosti SR</a:t>
                      </a: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80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278444"/>
                  </a:ext>
                </a:extLst>
              </a:tr>
              <a:tr h="567719">
                <a:tc>
                  <a:txBody>
                    <a:bodyPr/>
                    <a:lstStyle/>
                    <a:p>
                      <a:r>
                        <a:rPr lang="sk-SK" sz="1800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Zóna </a:t>
                      </a:r>
                      <a:r>
                        <a:rPr lang="sk-SK" sz="1800" dirty="0" smtClean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D – neposkytuje sa</a:t>
                      </a:r>
                      <a:endParaRPr lang="sk-SK" sz="1800" dirty="0">
                        <a:solidFill>
                          <a:srgbClr val="40404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800" dirty="0">
                          <a:solidFill>
                            <a:srgbClr val="404041"/>
                          </a:solidFill>
                          <a:effectLst/>
                          <a:latin typeface="Arial" panose="020B0604020202020204" pitchFamily="34" charset="0"/>
                        </a:rPr>
                        <a:t>okresy s priemernou mierou nezamestnanosti do 100 % priemeru nezamestnanosti SR</a:t>
                      </a:r>
                    </a:p>
                  </a:txBody>
                  <a:tcPr marL="47616" marR="47616" marT="47616" marB="476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sz="1800" dirty="0"/>
                    </a:p>
                  </a:txBody>
                  <a:tcPr marL="91422" marR="91422" marT="45711" marB="45711">
                    <a:lnL>
                      <a:noFill/>
                    </a:lnL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17556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5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nutorny slide MDn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" y="-13554"/>
            <a:ext cx="9144000" cy="6629400"/>
          </a:xfrm>
          <a:prstGeom prst="rect">
            <a:avLst/>
          </a:prstGeom>
        </p:spPr>
      </p:pic>
      <p:pic>
        <p:nvPicPr>
          <p:cNvPr id="14" name="Picture 13" descr="ppt1 Ministerstvo dopravy a vystavby 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680791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539552" y="258435"/>
            <a:ext cx="75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>
                <a:solidFill>
                  <a:schemeClr val="bg1"/>
                </a:solidFill>
              </a:rPr>
              <a:t>Európske štrukturálne a investičné fondy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11560" y="6324600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rgbClr val="1E4E9D"/>
                </a:solidFill>
                <a:latin typeface="Bodoni MT Condensed" panose="02070606080606020203" pitchFamily="18" charset="0"/>
                <a:cs typeface="Calibri" pitchFamily="34" charset="0"/>
              </a:rPr>
              <a:t>„Národná politika rozvoja cestovného ruchu pre najmenej rozvinuté regióny Slovenska“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3493382"/>
            <a:ext cx="4481977" cy="2548177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622236" y="1340768"/>
            <a:ext cx="79102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/>
              <a:t>OP Integrovaná infraštruktúra </a:t>
            </a:r>
            <a:endParaRPr lang="sk-SK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OP </a:t>
            </a:r>
            <a:r>
              <a:rPr lang="sk-SK" sz="2000" dirty="0"/>
              <a:t>Kvalita životného prostredia </a:t>
            </a:r>
            <a:endParaRPr lang="sk-SK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Integrovaný </a:t>
            </a:r>
            <a:r>
              <a:rPr lang="sk-SK" sz="2000" dirty="0"/>
              <a:t>regionálny operačný program </a:t>
            </a:r>
            <a:endParaRPr lang="sk-SK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Program </a:t>
            </a:r>
            <a:r>
              <a:rPr lang="sk-SK" sz="2000" dirty="0"/>
              <a:t>rozvoja vidieka </a:t>
            </a:r>
            <a:endParaRPr lang="sk-SK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Program </a:t>
            </a:r>
            <a:r>
              <a:rPr lang="sk-SK" sz="2000" dirty="0"/>
              <a:t>cezhraničnej spolupráce Slovensko – Maďarsko </a:t>
            </a:r>
            <a:endParaRPr lang="sk-SK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sk-SK" sz="2000" dirty="0" smtClean="0"/>
              <a:t>Program </a:t>
            </a:r>
            <a:r>
              <a:rPr lang="sk-SK" sz="2000" dirty="0"/>
              <a:t>cezhraničnej spolupráce Slovensko – Poľsko </a:t>
            </a:r>
          </a:p>
        </p:txBody>
      </p:sp>
    </p:spTree>
    <p:extLst>
      <p:ext uri="{BB962C8B-B14F-4D97-AF65-F5344CB8AC3E}">
        <p14:creationId xmlns:p14="http://schemas.microsoft.com/office/powerpoint/2010/main" val="228062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571</Words>
  <Application>Microsoft Office PowerPoint</Application>
  <PresentationFormat>Prezentácia na obrazovke (4:3)</PresentationFormat>
  <Paragraphs>102</Paragraphs>
  <Slides>11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7" baseType="lpstr">
      <vt:lpstr>Arial</vt:lpstr>
      <vt:lpstr>Bodoni MT Condensed</vt:lpstr>
      <vt:lpstr>Calibri</vt:lpstr>
      <vt:lpstr>Calibri Light</vt:lpstr>
      <vt:lpstr>Wingdings</vt:lpstr>
      <vt:lpstr>Motív balíka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MZV SR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Livia L</dc:creator>
  <cp:lastModifiedBy>Sekerák, Rastislav</cp:lastModifiedBy>
  <cp:revision>25</cp:revision>
  <dcterms:created xsi:type="dcterms:W3CDTF">2016-12-14T15:39:20Z</dcterms:created>
  <dcterms:modified xsi:type="dcterms:W3CDTF">2017-10-18T09:18:27Z</dcterms:modified>
</cp:coreProperties>
</file>