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7" r:id="rId5"/>
    <p:sldId id="258" r:id="rId6"/>
    <p:sldId id="259" r:id="rId7"/>
    <p:sldId id="261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1771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46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28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76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617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oľná forma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746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151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9797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Zástupný symbol čísla snímky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Zástupný symbol päty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63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97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654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245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20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7423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8480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5573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0209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3075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4332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4809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7215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53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oľná forma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933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027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8280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2511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0469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49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2540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oľná forma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357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15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1855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Zástupný symbol čísla snímky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Zástupný symbol päty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12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747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4192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9236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64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1368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639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5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Zástupný symbol čísla snímky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Zástupný symbol päty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31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92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7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153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ľná forma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Voľná forma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8771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ľná forma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Voľná forma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71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C8FF-F0CB-4406-882D-B9772851EE56}" type="datetimeFigureOut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20. 9. 2016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DB50B-E8FF-4C42-8FF9-0CFF07D6A3A6}" type="slidenum">
              <a:rPr lang="sk-SK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8128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ľná forma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Voľná forma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F92E2F3-A957-4897-AE39-228CC061DCDB}" type="datetimeFigureOut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20. 9. 2016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EC84D80-3779-453A-ADA2-5F0F5F321983}" type="slidenum">
              <a:rPr lang="sk-SK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sk-SK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1253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09602"/>
            <a:ext cx="7772400" cy="2603375"/>
          </a:xfrm>
        </p:spPr>
        <p:txBody>
          <a:bodyPr>
            <a:normAutofit/>
          </a:bodyPr>
          <a:lstStyle/>
          <a:p>
            <a:pPr algn="just"/>
            <a:r>
              <a:rPr lang="sk-SK" sz="40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			 Význam a podstata 			   náboženského putovania </a:t>
            </a:r>
            <a:r>
              <a:rPr lang="sk-SK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endParaRPr lang="sk-SK" sz="4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195736" y="2204864"/>
            <a:ext cx="6400800" cy="1951112"/>
          </a:xfrm>
        </p:spPr>
        <p:txBody>
          <a:bodyPr>
            <a:normAutofit/>
          </a:bodyPr>
          <a:lstStyle/>
          <a:p>
            <a:r>
              <a:rPr lang="sk-SK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9. ročník konferencie cestovného ruchu </a:t>
            </a:r>
          </a:p>
          <a:p>
            <a:r>
              <a:rPr lang="sk-SK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Kongres Hotel </a:t>
            </a:r>
            <a:r>
              <a:rPr lang="sk-SK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Roca</a:t>
            </a:r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sk-SK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22. september 2016</a:t>
            </a:r>
          </a:p>
          <a:p>
            <a:endParaRPr lang="sk-SK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8" y="3789040"/>
            <a:ext cx="3472219" cy="254766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8" y="638953"/>
            <a:ext cx="2185072" cy="326671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224479"/>
            <a:ext cx="5328592" cy="145648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4" name="BlokTextu 3"/>
          <p:cNvSpPr txBox="1"/>
          <p:nvPr/>
        </p:nvSpPr>
        <p:spPr>
          <a:xfrm>
            <a:off x="4788024" y="472514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 smtClean="0"/>
              <a:t>doc. ThDr. Peter Tirpák, PhD. 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6234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92D050"/>
                </a:solidFill>
              </a:rPr>
              <a:t>Človek = neustály pútnik</a:t>
            </a:r>
            <a:endParaRPr lang="sk-SK" dirty="0">
              <a:solidFill>
                <a:srgbClr val="92D05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3528" y="1628800"/>
            <a:ext cx="8064896" cy="4525963"/>
          </a:xfrm>
        </p:spPr>
        <p:txBody>
          <a:bodyPr>
            <a:noAutofit/>
          </a:bodyPr>
          <a:lstStyle/>
          <a:p>
            <a:r>
              <a:rPr lang="sk-SK" sz="2400" b="1" i="1" dirty="0" err="1" smtClean="0">
                <a:solidFill>
                  <a:srgbClr val="FFC000"/>
                </a:solidFill>
              </a:rPr>
              <a:t>Homo</a:t>
            </a:r>
            <a:r>
              <a:rPr lang="sk-SK" sz="2400" b="1" i="1" dirty="0" smtClean="0">
                <a:solidFill>
                  <a:srgbClr val="FFC000"/>
                </a:solidFill>
              </a:rPr>
              <a:t> </a:t>
            </a:r>
            <a:r>
              <a:rPr lang="sk-SK" sz="2400" b="1" i="1" dirty="0" err="1" smtClean="0">
                <a:solidFill>
                  <a:srgbClr val="FFFF00"/>
                </a:solidFill>
              </a:rPr>
              <a:t>via</a:t>
            </a:r>
            <a:r>
              <a:rPr lang="sk-SK" sz="2400" b="1" i="1" dirty="0" err="1" smtClean="0">
                <a:solidFill>
                  <a:srgbClr val="FFC000"/>
                </a:solidFill>
              </a:rPr>
              <a:t>tor</a:t>
            </a:r>
            <a:r>
              <a:rPr lang="sk-SK" sz="2400" b="1" i="1" dirty="0" smtClean="0">
                <a:solidFill>
                  <a:srgbClr val="FFC000"/>
                </a:solidFill>
              </a:rPr>
              <a:t> </a:t>
            </a:r>
            <a:r>
              <a:rPr lang="sk-SK" sz="2400" dirty="0" smtClean="0"/>
              <a:t>– človek putujúci, </a:t>
            </a:r>
          </a:p>
          <a:p>
            <a:pPr marL="36576" indent="0">
              <a:buNone/>
            </a:pPr>
            <a:r>
              <a:rPr lang="sk-SK" sz="2400" dirty="0"/>
              <a:t>	</a:t>
            </a:r>
            <a:r>
              <a:rPr lang="sk-SK" sz="2400" dirty="0" smtClean="0"/>
              <a:t>	         pútnik, vandrujúci. </a:t>
            </a:r>
          </a:p>
          <a:p>
            <a:pPr marL="36576" indent="0">
              <a:buNone/>
            </a:pPr>
            <a:endParaRPr lang="sk-SK" sz="2400" dirty="0" smtClean="0"/>
          </a:p>
          <a:p>
            <a:r>
              <a:rPr lang="sk-SK" sz="2400" b="1" dirty="0" smtClean="0">
                <a:solidFill>
                  <a:srgbClr val="FFC000"/>
                </a:solidFill>
              </a:rPr>
              <a:t>VIA</a:t>
            </a:r>
            <a:r>
              <a:rPr lang="sk-SK" sz="2400" dirty="0" smtClean="0"/>
              <a:t> – nie je iba geografická cesta, ale ukazuje aj na ľudské skutky, spôsob života, hodnoty...</a:t>
            </a:r>
          </a:p>
          <a:p>
            <a:pPr marL="36576" indent="0">
              <a:buNone/>
            </a:pPr>
            <a:endParaRPr lang="sk-SK" sz="2400" dirty="0" smtClean="0"/>
          </a:p>
          <a:p>
            <a:r>
              <a:rPr lang="sk-SK" sz="2400" b="1" dirty="0" err="1" smtClean="0">
                <a:solidFill>
                  <a:srgbClr val="FFC000"/>
                </a:solidFill>
              </a:rPr>
              <a:t>Homo</a:t>
            </a:r>
            <a:r>
              <a:rPr lang="sk-SK" sz="2400" b="1" dirty="0" smtClean="0">
                <a:solidFill>
                  <a:srgbClr val="FFC000"/>
                </a:solidFill>
              </a:rPr>
              <a:t> </a:t>
            </a:r>
            <a:r>
              <a:rPr lang="sk-SK" sz="2400" b="1" dirty="0" err="1" smtClean="0">
                <a:solidFill>
                  <a:srgbClr val="FFC000"/>
                </a:solidFill>
              </a:rPr>
              <a:t>peregrinus</a:t>
            </a:r>
            <a:r>
              <a:rPr lang="sk-SK" sz="2400" b="1" dirty="0" smtClean="0">
                <a:solidFill>
                  <a:srgbClr val="FFC000"/>
                </a:solidFill>
              </a:rPr>
              <a:t> </a:t>
            </a:r>
            <a:r>
              <a:rPr lang="sk-SK" sz="2400" dirty="0" smtClean="0"/>
              <a:t>– ak ide o putovanie, kde človek objavuje seba a Boha vo svojom živote.</a:t>
            </a:r>
          </a:p>
          <a:p>
            <a:pPr marL="36576" indent="0">
              <a:buNone/>
            </a:pPr>
            <a:endParaRPr lang="sk-SK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6" r="37769"/>
          <a:stretch/>
        </p:blipFill>
        <p:spPr bwMode="auto">
          <a:xfrm>
            <a:off x="6948264" y="77930"/>
            <a:ext cx="2131502" cy="2770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38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92D050"/>
                </a:solidFill>
              </a:rPr>
              <a:t>Putovanie v textoch Biblie</a:t>
            </a:r>
            <a:endParaRPr lang="sk-SK" dirty="0">
              <a:solidFill>
                <a:srgbClr val="92D05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9552" y="1268761"/>
            <a:ext cx="8229600" cy="5040560"/>
          </a:xfrm>
        </p:spPr>
        <p:txBody>
          <a:bodyPr>
            <a:normAutofit fontScale="85000" lnSpcReduction="20000"/>
          </a:bodyPr>
          <a:lstStyle/>
          <a:p>
            <a:r>
              <a:rPr lang="sk-SK" sz="2400" dirty="0"/>
              <a:t>Celá ľudská spoločnosť má charakter </a:t>
            </a:r>
            <a:r>
              <a:rPr lang="sk-SK" sz="2400" dirty="0" smtClean="0"/>
              <a:t>putovania.</a:t>
            </a:r>
          </a:p>
          <a:p>
            <a:pPr marL="0" indent="0">
              <a:buNone/>
            </a:pPr>
            <a:endParaRPr lang="sk-SK" sz="2400" dirty="0" smtClean="0"/>
          </a:p>
          <a:p>
            <a:r>
              <a:rPr lang="sk-SK" sz="2600" dirty="0">
                <a:solidFill>
                  <a:srgbClr val="FFC000"/>
                </a:solidFill>
              </a:rPr>
              <a:t>Sväté písmo </a:t>
            </a:r>
            <a:r>
              <a:rPr lang="sk-SK" sz="2600" dirty="0"/>
              <a:t>nám pripomína rôzne </a:t>
            </a:r>
            <a:r>
              <a:rPr lang="sk-SK" sz="2600" dirty="0" smtClean="0"/>
              <a:t>putovania.</a:t>
            </a:r>
          </a:p>
          <a:p>
            <a:pPr>
              <a:buFont typeface="Wingdings" pitchFamily="2" charset="2"/>
              <a:buChar char="Ø"/>
            </a:pPr>
            <a:r>
              <a:rPr lang="sk-SK" sz="2600" dirty="0" smtClean="0"/>
              <a:t>Boh </a:t>
            </a:r>
            <a:r>
              <a:rPr lang="sk-SK" sz="2600" dirty="0"/>
              <a:t>prikazuje ľuďom, aby naplnili zem a podmanili si ju </a:t>
            </a:r>
            <a:r>
              <a:rPr lang="sk-SK" sz="2600" dirty="0" smtClean="0">
                <a:solidFill>
                  <a:srgbClr val="00B0F0"/>
                </a:solidFill>
              </a:rPr>
              <a:t>(</a:t>
            </a:r>
            <a:r>
              <a:rPr lang="sk-SK" sz="2600" dirty="0" err="1">
                <a:solidFill>
                  <a:srgbClr val="00B0F0"/>
                </a:solidFill>
              </a:rPr>
              <a:t>porov</a:t>
            </a:r>
            <a:r>
              <a:rPr lang="sk-SK" sz="2600" dirty="0">
                <a:solidFill>
                  <a:srgbClr val="00B0F0"/>
                </a:solidFill>
              </a:rPr>
              <a:t>. </a:t>
            </a:r>
            <a:r>
              <a:rPr lang="sk-SK" sz="2600" dirty="0" err="1">
                <a:solidFill>
                  <a:srgbClr val="00B0F0"/>
                </a:solidFill>
              </a:rPr>
              <a:t>Gn</a:t>
            </a:r>
            <a:r>
              <a:rPr lang="sk-SK" sz="2600" dirty="0">
                <a:solidFill>
                  <a:srgbClr val="00B0F0"/>
                </a:solidFill>
              </a:rPr>
              <a:t> 1,28</a:t>
            </a:r>
            <a:r>
              <a:rPr lang="sk-SK" sz="2600" dirty="0" smtClean="0">
                <a:solidFill>
                  <a:srgbClr val="00B0F0"/>
                </a:solidFill>
              </a:rPr>
              <a:t>).</a:t>
            </a:r>
          </a:p>
          <a:p>
            <a:pPr>
              <a:buFont typeface="Wingdings" pitchFamily="2" charset="2"/>
              <a:buChar char="Ø"/>
            </a:pPr>
            <a:r>
              <a:rPr lang="sk-SK" sz="2600" dirty="0" smtClean="0"/>
              <a:t>Boh, </a:t>
            </a:r>
            <a:r>
              <a:rPr lang="sk-SK" sz="2600" dirty="0"/>
              <a:t>ktorý vyháňa ľudstvo z raja </a:t>
            </a:r>
            <a:r>
              <a:rPr lang="sk-SK" sz="2600" dirty="0">
                <a:solidFill>
                  <a:srgbClr val="00B0F0"/>
                </a:solidFill>
              </a:rPr>
              <a:t>(</a:t>
            </a:r>
            <a:r>
              <a:rPr lang="sk-SK" sz="2600" dirty="0" err="1">
                <a:solidFill>
                  <a:srgbClr val="00B0F0"/>
                </a:solidFill>
              </a:rPr>
              <a:t>porov</a:t>
            </a:r>
            <a:r>
              <a:rPr lang="sk-SK" sz="2600" dirty="0">
                <a:solidFill>
                  <a:srgbClr val="00B0F0"/>
                </a:solidFill>
              </a:rPr>
              <a:t>. </a:t>
            </a:r>
            <a:r>
              <a:rPr lang="sk-SK" sz="2600" dirty="0" err="1">
                <a:solidFill>
                  <a:srgbClr val="00B0F0"/>
                </a:solidFill>
              </a:rPr>
              <a:t>Gn</a:t>
            </a:r>
            <a:r>
              <a:rPr lang="sk-SK" sz="2600" dirty="0">
                <a:solidFill>
                  <a:srgbClr val="00B0F0"/>
                </a:solidFill>
              </a:rPr>
              <a:t> 3,21-24</a:t>
            </a:r>
            <a:r>
              <a:rPr lang="sk-SK" sz="2600" dirty="0" smtClean="0">
                <a:solidFill>
                  <a:srgbClr val="00B0F0"/>
                </a:solidFill>
              </a:rPr>
              <a:t>).</a:t>
            </a:r>
          </a:p>
          <a:p>
            <a:pPr>
              <a:buFont typeface="Wingdings" pitchFamily="2" charset="2"/>
              <a:buChar char="Ø"/>
            </a:pPr>
            <a:r>
              <a:rPr lang="sk-SK" sz="2600" dirty="0" smtClean="0"/>
              <a:t>Kain</a:t>
            </a:r>
            <a:r>
              <a:rPr lang="sk-SK" sz="2600" dirty="0"/>
              <a:t>, ktorý prestúpil jedno z najväčších Božích prikázaní, keď sa dopustil bratovraždy </a:t>
            </a:r>
            <a:r>
              <a:rPr lang="sk-SK" sz="2600" dirty="0">
                <a:solidFill>
                  <a:srgbClr val="00B0F0"/>
                </a:solidFill>
              </a:rPr>
              <a:t>(</a:t>
            </a:r>
            <a:r>
              <a:rPr lang="sk-SK" sz="2600" dirty="0" err="1">
                <a:solidFill>
                  <a:srgbClr val="00B0F0"/>
                </a:solidFill>
              </a:rPr>
              <a:t>porov</a:t>
            </a:r>
            <a:r>
              <a:rPr lang="sk-SK" sz="2600" dirty="0">
                <a:solidFill>
                  <a:srgbClr val="00B0F0"/>
                </a:solidFill>
              </a:rPr>
              <a:t>. </a:t>
            </a:r>
            <a:r>
              <a:rPr lang="sk-SK" sz="2600" dirty="0" err="1">
                <a:solidFill>
                  <a:srgbClr val="00B0F0"/>
                </a:solidFill>
              </a:rPr>
              <a:t>Gn</a:t>
            </a:r>
            <a:r>
              <a:rPr lang="sk-SK" sz="2600" dirty="0">
                <a:solidFill>
                  <a:srgbClr val="00B0F0"/>
                </a:solidFill>
              </a:rPr>
              <a:t> 4,8-16</a:t>
            </a:r>
            <a:r>
              <a:rPr lang="sk-SK" sz="2600" dirty="0" smtClean="0">
                <a:solidFill>
                  <a:srgbClr val="00B0F0"/>
                </a:solidFill>
              </a:rPr>
              <a:t>).</a:t>
            </a:r>
          </a:p>
          <a:p>
            <a:pPr>
              <a:buFont typeface="Wingdings" pitchFamily="2" charset="2"/>
              <a:buChar char="Ø"/>
            </a:pPr>
            <a:r>
              <a:rPr lang="sk-SK" sz="2600" dirty="0"/>
              <a:t>Mária sa ponáhľa do hornatého kraja, aby navštívila Alžbetu </a:t>
            </a:r>
            <a:r>
              <a:rPr lang="sk-SK" sz="2600" dirty="0">
                <a:solidFill>
                  <a:srgbClr val="00B0F0"/>
                </a:solidFill>
              </a:rPr>
              <a:t>(</a:t>
            </a:r>
            <a:r>
              <a:rPr lang="sk-SK" sz="2600" dirty="0" err="1">
                <a:solidFill>
                  <a:srgbClr val="00B0F0"/>
                </a:solidFill>
              </a:rPr>
              <a:t>porov</a:t>
            </a:r>
            <a:r>
              <a:rPr lang="sk-SK" sz="2600" dirty="0">
                <a:solidFill>
                  <a:srgbClr val="00B0F0"/>
                </a:solidFill>
              </a:rPr>
              <a:t>. </a:t>
            </a:r>
            <a:r>
              <a:rPr lang="sk-SK" sz="2600" dirty="0" err="1">
                <a:solidFill>
                  <a:srgbClr val="00B0F0"/>
                </a:solidFill>
              </a:rPr>
              <a:t>Lk</a:t>
            </a:r>
            <a:r>
              <a:rPr lang="sk-SK" sz="2600" dirty="0">
                <a:solidFill>
                  <a:srgbClr val="00B0F0"/>
                </a:solidFill>
              </a:rPr>
              <a:t> </a:t>
            </a:r>
            <a:r>
              <a:rPr lang="sk-SK" sz="2600" dirty="0" smtClean="0">
                <a:solidFill>
                  <a:srgbClr val="00B0F0"/>
                </a:solidFill>
              </a:rPr>
              <a:t>1,39-40).</a:t>
            </a:r>
          </a:p>
          <a:p>
            <a:pPr>
              <a:buFont typeface="Wingdings" pitchFamily="2" charset="2"/>
              <a:buChar char="Ø"/>
            </a:pPr>
            <a:r>
              <a:rPr lang="sk-SK" sz="2600" dirty="0" smtClean="0"/>
              <a:t>Svätá </a:t>
            </a:r>
            <a:r>
              <a:rPr lang="sk-SK" sz="2600" dirty="0"/>
              <a:t>rodina putuje do </a:t>
            </a:r>
            <a:r>
              <a:rPr lang="sk-SK" sz="2600" dirty="0" smtClean="0"/>
              <a:t>Betlehema </a:t>
            </a:r>
            <a:r>
              <a:rPr lang="sk-SK" sz="2600" dirty="0">
                <a:solidFill>
                  <a:srgbClr val="00B0F0"/>
                </a:solidFill>
              </a:rPr>
              <a:t>(</a:t>
            </a:r>
            <a:r>
              <a:rPr lang="sk-SK" sz="2600" dirty="0" err="1">
                <a:solidFill>
                  <a:srgbClr val="00B0F0"/>
                </a:solidFill>
              </a:rPr>
              <a:t>porov</a:t>
            </a:r>
            <a:r>
              <a:rPr lang="sk-SK" sz="2600" dirty="0">
                <a:solidFill>
                  <a:srgbClr val="00B0F0"/>
                </a:solidFill>
              </a:rPr>
              <a:t>. </a:t>
            </a:r>
            <a:r>
              <a:rPr lang="sk-SK" sz="2600" dirty="0" err="1">
                <a:solidFill>
                  <a:srgbClr val="00B0F0"/>
                </a:solidFill>
              </a:rPr>
              <a:t>Lk</a:t>
            </a:r>
            <a:r>
              <a:rPr lang="sk-SK" sz="2600" dirty="0">
                <a:solidFill>
                  <a:srgbClr val="00B0F0"/>
                </a:solidFill>
              </a:rPr>
              <a:t> 2,3-7</a:t>
            </a:r>
            <a:r>
              <a:rPr lang="sk-SK" sz="2600" dirty="0" smtClean="0">
                <a:solidFill>
                  <a:srgbClr val="00B0F0"/>
                </a:solidFill>
              </a:rPr>
              <a:t>).</a:t>
            </a:r>
          </a:p>
          <a:p>
            <a:pPr>
              <a:buFont typeface="Wingdings" pitchFamily="2" charset="2"/>
              <a:buChar char="Ø"/>
            </a:pPr>
            <a:r>
              <a:rPr lang="sk-SK" sz="2600" dirty="0"/>
              <a:t>Ježiš Kristus začal verejne účinkovať, prechádzal mestá a dediny, kde učil ľudí a uzdravoval </a:t>
            </a:r>
            <a:r>
              <a:rPr lang="sk-SK" sz="2600" dirty="0">
                <a:solidFill>
                  <a:srgbClr val="00B0F0"/>
                </a:solidFill>
              </a:rPr>
              <a:t>(</a:t>
            </a:r>
            <a:r>
              <a:rPr lang="sk-SK" sz="2600" dirty="0" err="1">
                <a:solidFill>
                  <a:srgbClr val="00B0F0"/>
                </a:solidFill>
              </a:rPr>
              <a:t>porov</a:t>
            </a:r>
            <a:r>
              <a:rPr lang="sk-SK" sz="2600" dirty="0">
                <a:solidFill>
                  <a:srgbClr val="00B0F0"/>
                </a:solidFill>
              </a:rPr>
              <a:t>. </a:t>
            </a:r>
            <a:r>
              <a:rPr lang="sk-SK" sz="2600" dirty="0" err="1">
                <a:solidFill>
                  <a:srgbClr val="00B0F0"/>
                </a:solidFill>
              </a:rPr>
              <a:t>Mt</a:t>
            </a:r>
            <a:r>
              <a:rPr lang="sk-SK" sz="2600" dirty="0">
                <a:solidFill>
                  <a:srgbClr val="00B0F0"/>
                </a:solidFill>
              </a:rPr>
              <a:t> 9,35; </a:t>
            </a:r>
            <a:r>
              <a:rPr lang="sk-SK" sz="2600" dirty="0" err="1">
                <a:solidFill>
                  <a:srgbClr val="00B0F0"/>
                </a:solidFill>
              </a:rPr>
              <a:t>Lk</a:t>
            </a:r>
            <a:r>
              <a:rPr lang="sk-SK" sz="2600" dirty="0">
                <a:solidFill>
                  <a:srgbClr val="00B0F0"/>
                </a:solidFill>
              </a:rPr>
              <a:t> 8,1</a:t>
            </a:r>
            <a:r>
              <a:rPr lang="sk-SK" sz="2600" dirty="0" smtClean="0">
                <a:solidFill>
                  <a:srgbClr val="00B0F0"/>
                </a:solidFill>
              </a:rPr>
              <a:t>).</a:t>
            </a:r>
          </a:p>
          <a:p>
            <a:pPr marL="0" indent="0">
              <a:buNone/>
            </a:pPr>
            <a:endParaRPr lang="sk-SK" sz="2400" dirty="0" smtClean="0"/>
          </a:p>
          <a:p>
            <a:r>
              <a:rPr lang="sk-SK" sz="2400" dirty="0">
                <a:solidFill>
                  <a:srgbClr val="FFC000"/>
                </a:solidFill>
              </a:rPr>
              <a:t>Tieto putovania nemajú iba historickú hodnotu, ale </a:t>
            </a:r>
            <a:r>
              <a:rPr lang="sk-SK" sz="2400" b="1" dirty="0">
                <a:solidFill>
                  <a:srgbClr val="FFFF00"/>
                </a:solidFill>
              </a:rPr>
              <a:t>stávajú sa symbolmi ľudského </a:t>
            </a:r>
            <a:r>
              <a:rPr lang="sk-SK" sz="2400" b="1" dirty="0" smtClean="0">
                <a:solidFill>
                  <a:srgbClr val="FFFF00"/>
                </a:solidFill>
              </a:rPr>
              <a:t>života.</a:t>
            </a:r>
          </a:p>
          <a:p>
            <a:pPr>
              <a:buFont typeface="Wingdings" pitchFamily="2" charset="2"/>
              <a:buChar char="Ø"/>
            </a:pPr>
            <a:endParaRPr lang="sk-SK" sz="2400" dirty="0" smtClean="0"/>
          </a:p>
          <a:p>
            <a:endParaRPr lang="sk-SK" sz="24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1" t="7524" r="10468" b="7498"/>
          <a:stretch/>
        </p:blipFill>
        <p:spPr>
          <a:xfrm>
            <a:off x="6660232" y="116632"/>
            <a:ext cx="2383873" cy="1858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372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6192688" cy="835496"/>
          </a:xfrm>
        </p:spPr>
        <p:txBody>
          <a:bodyPr>
            <a:normAutofit fontScale="90000"/>
          </a:bodyPr>
          <a:lstStyle/>
          <a:p>
            <a:r>
              <a:rPr lang="sk-SK" sz="4000" b="1" dirty="0" smtClean="0">
                <a:solidFill>
                  <a:srgbClr val="92D050"/>
                </a:solidFill>
              </a:rPr>
              <a:t>Význam náboženského turizmu </a:t>
            </a:r>
            <a:endParaRPr lang="sk-SK" sz="4000" b="1" dirty="0">
              <a:solidFill>
                <a:srgbClr val="92D05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68552"/>
          </a:xfrm>
        </p:spPr>
        <p:txBody>
          <a:bodyPr>
            <a:normAutofit fontScale="77500" lnSpcReduction="20000"/>
          </a:bodyPr>
          <a:lstStyle/>
          <a:p>
            <a:r>
              <a:rPr lang="sk-SK" sz="2800" dirty="0" smtClean="0"/>
              <a:t>hodnotnejšie vnímanie </a:t>
            </a:r>
            <a:r>
              <a:rPr lang="sk-SK" sz="2800" dirty="0"/>
              <a:t>a </a:t>
            </a:r>
            <a:r>
              <a:rPr lang="sk-SK" sz="2800" dirty="0" smtClean="0"/>
              <a:t>objavovanie</a:t>
            </a:r>
          </a:p>
          <a:p>
            <a:pPr marL="36576" indent="0">
              <a:buNone/>
            </a:pPr>
            <a:endParaRPr lang="sk-SK" sz="2800" dirty="0" smtClean="0"/>
          </a:p>
          <a:p>
            <a:r>
              <a:rPr lang="sk-SK" sz="2800" dirty="0"/>
              <a:t>n</a:t>
            </a:r>
            <a:r>
              <a:rPr lang="sk-SK" sz="2800" dirty="0" smtClean="0"/>
              <a:t>ové poznatky o prírode = </a:t>
            </a:r>
          </a:p>
          <a:p>
            <a:pPr marL="0" indent="0">
              <a:buNone/>
            </a:pPr>
            <a:r>
              <a:rPr lang="sk-SK" sz="2800" dirty="0" smtClean="0"/>
              <a:t>     možná konfrontácia s </a:t>
            </a:r>
            <a:r>
              <a:rPr lang="sk-SK" sz="2800" dirty="0"/>
              <a:t>otázkami </a:t>
            </a:r>
            <a:r>
              <a:rPr lang="sk-SK" sz="2800" dirty="0" smtClean="0"/>
              <a:t>viery</a:t>
            </a:r>
          </a:p>
          <a:p>
            <a:pPr marL="0" indent="0">
              <a:buNone/>
            </a:pPr>
            <a:endParaRPr lang="sk-SK" sz="2800" dirty="0" smtClean="0"/>
          </a:p>
          <a:p>
            <a:r>
              <a:rPr lang="pl-PL" sz="2800" dirty="0"/>
              <a:t>príroda je miestom </a:t>
            </a:r>
            <a:r>
              <a:rPr lang="pl-PL" sz="2800" b="1" i="1" dirty="0">
                <a:solidFill>
                  <a:srgbClr val="FFFF00"/>
                </a:solidFill>
              </a:rPr>
              <a:t>epifánie</a:t>
            </a:r>
            <a:r>
              <a:rPr lang="pl-PL" sz="2800" dirty="0"/>
              <a:t> </a:t>
            </a:r>
            <a:r>
              <a:rPr lang="pl-PL" sz="2800" dirty="0" smtClean="0"/>
              <a:t>– </a:t>
            </a:r>
          </a:p>
          <a:p>
            <a:pPr marL="0" indent="0">
              <a:buNone/>
            </a:pPr>
            <a:r>
              <a:rPr lang="pl-PL" sz="2800" dirty="0" smtClean="0"/>
              <a:t>     zjavenia Boha</a:t>
            </a:r>
          </a:p>
          <a:p>
            <a:pPr marL="0" indent="0">
              <a:buNone/>
            </a:pPr>
            <a:endParaRPr lang="pl-PL" sz="2800" dirty="0" smtClean="0"/>
          </a:p>
          <a:p>
            <a:r>
              <a:rPr lang="pl-PL" sz="2800" dirty="0"/>
              <a:t>n</a:t>
            </a:r>
            <a:r>
              <a:rPr lang="pl-PL" sz="2800" dirty="0" smtClean="0"/>
              <a:t>áboženské putovanie =</a:t>
            </a:r>
            <a:r>
              <a:rPr lang="sk-SK" sz="2800" dirty="0" smtClean="0"/>
              <a:t> exercície</a:t>
            </a:r>
          </a:p>
          <a:p>
            <a:pPr marL="36576" indent="0">
              <a:buNone/>
            </a:pPr>
            <a:endParaRPr lang="sk-SK" sz="2800" dirty="0" smtClean="0"/>
          </a:p>
          <a:p>
            <a:r>
              <a:rPr lang="pl-PL" sz="2800" i="1" dirty="0"/>
              <a:t>„Pozrite sa na nebeské vtáky: nesejú, ani nežnú, ani do stodôl nezhromažďujú, a váš nebeský Otec ich živí... Pozrite sa na poľné ľalie, ako rastú: nepracujú, nepradú; a hovorím vám, že ani Šalamún v celej svojej sláve nebol oblečený tak ako jediná z nich“ (Mt 6,26;28)</a:t>
            </a:r>
            <a:endParaRPr lang="pl-PL" sz="2800" i="1" dirty="0" smtClean="0"/>
          </a:p>
          <a:p>
            <a:endParaRPr lang="sk-SK" dirty="0" smtClean="0"/>
          </a:p>
          <a:p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437" y="1412776"/>
            <a:ext cx="242868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58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sk-SK" sz="3600" b="1" dirty="0" smtClean="0">
                <a:solidFill>
                  <a:srgbClr val="FFC000"/>
                </a:solidFill>
              </a:rPr>
              <a:t>Tri súčasti náboženského putovania</a:t>
            </a:r>
            <a:r>
              <a:rPr lang="sk-SK" b="1" dirty="0" smtClean="0">
                <a:solidFill>
                  <a:srgbClr val="FFC000"/>
                </a:solidFill>
              </a:rPr>
              <a:t> </a:t>
            </a:r>
            <a:endParaRPr lang="sk-SK" b="1" dirty="0">
              <a:solidFill>
                <a:srgbClr val="FFC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400" dirty="0" smtClean="0"/>
              <a:t>ČLOVEK - </a:t>
            </a:r>
            <a:r>
              <a:rPr lang="sk-SK" sz="2400" dirty="0" err="1" smtClean="0"/>
              <a:t>homo</a:t>
            </a:r>
            <a:r>
              <a:rPr lang="sk-SK" sz="2400" dirty="0" smtClean="0"/>
              <a:t> </a:t>
            </a:r>
            <a:r>
              <a:rPr lang="sk-SK" sz="2400" dirty="0" err="1" smtClean="0"/>
              <a:t>viator</a:t>
            </a:r>
            <a:r>
              <a:rPr lang="sk-SK" sz="2400" dirty="0" smtClean="0"/>
              <a:t>, </a:t>
            </a:r>
            <a:r>
              <a:rPr lang="sk-SK" sz="2400" dirty="0" err="1" smtClean="0"/>
              <a:t>homo</a:t>
            </a:r>
            <a:r>
              <a:rPr lang="sk-SK" sz="2400" dirty="0" smtClean="0"/>
              <a:t> </a:t>
            </a:r>
            <a:r>
              <a:rPr lang="sk-SK" sz="2400" dirty="0" err="1" smtClean="0"/>
              <a:t>religiosus</a:t>
            </a:r>
            <a:endParaRPr lang="sk-SK" sz="2400" dirty="0" smtClean="0"/>
          </a:p>
          <a:p>
            <a:endParaRPr lang="sk-SK" sz="2400" dirty="0" smtClean="0"/>
          </a:p>
          <a:p>
            <a:r>
              <a:rPr lang="sk-SK" sz="2400" dirty="0" smtClean="0"/>
              <a:t>PROSTREDIE – ktorým človek </a:t>
            </a:r>
          </a:p>
          <a:p>
            <a:pPr marL="36576" indent="0">
              <a:buNone/>
            </a:pPr>
            <a:r>
              <a:rPr lang="sk-SK" sz="2400" dirty="0"/>
              <a:t>	</a:t>
            </a:r>
            <a:r>
              <a:rPr lang="sk-SK" sz="2400" dirty="0" smtClean="0"/>
              <a:t>		prechádza</a:t>
            </a:r>
          </a:p>
          <a:p>
            <a:pPr marL="36576" indent="0">
              <a:buNone/>
            </a:pPr>
            <a:endParaRPr lang="sk-SK" sz="2400" dirty="0" smtClean="0"/>
          </a:p>
          <a:p>
            <a:r>
              <a:rPr lang="sk-SK" sz="2400" dirty="0" smtClean="0"/>
              <a:t>SACRUM – ku ktorému človek </a:t>
            </a:r>
          </a:p>
          <a:p>
            <a:pPr marL="36576" indent="0">
              <a:buNone/>
            </a:pPr>
            <a:r>
              <a:rPr lang="sk-SK" sz="2400" dirty="0"/>
              <a:t>	</a:t>
            </a:r>
            <a:r>
              <a:rPr lang="sk-SK" sz="2400" dirty="0" smtClean="0"/>
              <a:t>	   smeruje </a:t>
            </a:r>
          </a:p>
          <a:p>
            <a:endParaRPr lang="sk-SK" sz="2000" dirty="0" smtClean="0"/>
          </a:p>
          <a:p>
            <a:endParaRPr lang="sk-SK" sz="2000" dirty="0"/>
          </a:p>
          <a:p>
            <a:endParaRPr lang="sk-SK" sz="2000" dirty="0" smtClean="0"/>
          </a:p>
          <a:p>
            <a:endParaRPr lang="sk-SK" dirty="0" smtClean="0"/>
          </a:p>
          <a:p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348880"/>
            <a:ext cx="2857944" cy="4297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264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sk-SK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Podstata náboženského putovania </a:t>
            </a:r>
            <a:endParaRPr lang="sk-SK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5892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sk-SK" sz="45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Vzdialený cieľ:</a:t>
            </a:r>
          </a:p>
          <a:p>
            <a:pPr marL="0" indent="0">
              <a:buNone/>
            </a:pPr>
            <a:endParaRPr lang="sk-SK" b="1" dirty="0"/>
          </a:p>
          <a:p>
            <a:r>
              <a:rPr lang="sk-SK" sz="3500" b="1" dirty="0"/>
              <a:t>vidieť a zažiť </a:t>
            </a:r>
            <a:r>
              <a:rPr lang="sk-SK" sz="3500" dirty="0"/>
              <a:t>– túžba každého pútnika vnímať prostredie, atmosféru a pamiatky pútnického </a:t>
            </a:r>
            <a:r>
              <a:rPr lang="sk-SK" sz="3500" dirty="0" smtClean="0"/>
              <a:t>miesta; </a:t>
            </a:r>
            <a:endParaRPr lang="sk-SK" sz="3500" dirty="0"/>
          </a:p>
          <a:p>
            <a:pPr marL="0" indent="0">
              <a:buNone/>
            </a:pPr>
            <a:endParaRPr lang="sk-SK" sz="3500" dirty="0"/>
          </a:p>
          <a:p>
            <a:r>
              <a:rPr lang="sk-SK" sz="3500" b="1" dirty="0"/>
              <a:t>modliť sa </a:t>
            </a:r>
            <a:r>
              <a:rPr lang="sk-SK" sz="3500" dirty="0"/>
              <a:t>– pútnik sa vyberá na púť, aby sa </a:t>
            </a:r>
            <a:r>
              <a:rPr lang="sk-SK" sz="3500" dirty="0" smtClean="0"/>
              <a:t>modlil; </a:t>
            </a:r>
            <a:endParaRPr lang="sk-SK" sz="3500" dirty="0"/>
          </a:p>
          <a:p>
            <a:pPr marL="0" indent="0">
              <a:buNone/>
            </a:pPr>
            <a:endParaRPr lang="sk-SK" sz="3500" dirty="0"/>
          </a:p>
          <a:p>
            <a:r>
              <a:rPr lang="sk-SK" sz="3500" b="1" dirty="0"/>
              <a:t>úcta k mučeníkom </a:t>
            </a:r>
            <a:r>
              <a:rPr lang="sk-SK" sz="3500" dirty="0"/>
              <a:t>– </a:t>
            </a:r>
            <a:r>
              <a:rPr lang="sk-SK" sz="3500" dirty="0" smtClean="0"/>
              <a:t>zrejme </a:t>
            </a:r>
            <a:r>
              <a:rPr lang="sk-SK" sz="3500" dirty="0"/>
              <a:t>najstarší dôvod  putovania, vzdať úctu tým, ktorí vynikali čnostným </a:t>
            </a:r>
            <a:r>
              <a:rPr lang="sk-SK" sz="3500" dirty="0" smtClean="0"/>
              <a:t>životom; </a:t>
            </a:r>
            <a:endParaRPr lang="sk-SK" sz="3500" dirty="0"/>
          </a:p>
          <a:p>
            <a:pPr marL="0" indent="0">
              <a:buNone/>
            </a:pPr>
            <a:endParaRPr lang="sk-SK" sz="3500" dirty="0"/>
          </a:p>
          <a:p>
            <a:r>
              <a:rPr lang="sk-SK" sz="3500" b="1" dirty="0"/>
              <a:t>splnenie sľubu </a:t>
            </a:r>
            <a:r>
              <a:rPr lang="sk-SK" sz="3500" dirty="0"/>
              <a:t>– dôvod, v ktorom veriaci človek vyjadruje svoju </a:t>
            </a:r>
            <a:r>
              <a:rPr lang="sk-SK" sz="3500" dirty="0" smtClean="0"/>
              <a:t>vďačnosť; </a:t>
            </a:r>
            <a:endParaRPr lang="sk-SK" sz="3500" dirty="0"/>
          </a:p>
          <a:p>
            <a:pPr marL="0" indent="0">
              <a:buNone/>
            </a:pPr>
            <a:endParaRPr lang="sk-SK" sz="3500" dirty="0"/>
          </a:p>
          <a:p>
            <a:r>
              <a:rPr lang="sk-SK" sz="3500" b="1" dirty="0"/>
              <a:t>zotrvanie až do smrti </a:t>
            </a:r>
            <a:r>
              <a:rPr lang="sk-SK" sz="3500" dirty="0"/>
              <a:t>– ak sa pútnické miesto stáva zároveň miestom duchovného života (kláštory</a:t>
            </a:r>
            <a:r>
              <a:rPr lang="sk-SK" sz="3500" dirty="0" smtClean="0"/>
              <a:t>);</a:t>
            </a:r>
            <a:endParaRPr lang="sk-SK" sz="3500" dirty="0"/>
          </a:p>
          <a:p>
            <a:pPr marL="0" indent="0">
              <a:buNone/>
            </a:pPr>
            <a:endParaRPr lang="sk-SK" sz="3500" dirty="0"/>
          </a:p>
          <a:p>
            <a:r>
              <a:rPr lang="sk-SK" sz="3500" b="1" dirty="0"/>
              <a:t>získanie relikvií </a:t>
            </a:r>
            <a:r>
              <a:rPr lang="sk-SK" sz="3500" dirty="0"/>
              <a:t>– niekedy išlo iba o tento zámer v putovaní. </a:t>
            </a:r>
          </a:p>
        </p:txBody>
      </p:sp>
    </p:spTree>
    <p:extLst>
      <p:ext uri="{BB962C8B-B14F-4D97-AF65-F5344CB8AC3E}">
        <p14:creationId xmlns:p14="http://schemas.microsoft.com/office/powerpoint/2010/main" val="378116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Blízky cieľ:</a:t>
            </a:r>
          </a:p>
          <a:p>
            <a:pPr marL="0" indent="0">
              <a:buNone/>
            </a:pPr>
            <a:endParaRPr lang="sk-SK" b="1" dirty="0" smtClean="0">
              <a:solidFill>
                <a:srgbClr val="FFFF00"/>
              </a:solidFill>
            </a:endParaRPr>
          </a:p>
          <a:p>
            <a:r>
              <a:rPr lang="sk-SK" dirty="0" smtClean="0"/>
              <a:t>Nový </a:t>
            </a:r>
            <a:r>
              <a:rPr lang="sk-SK" dirty="0"/>
              <a:t>človek v </a:t>
            </a:r>
            <a:r>
              <a:rPr lang="sk-SK" dirty="0" smtClean="0"/>
              <a:t>Kristovi </a:t>
            </a:r>
          </a:p>
          <a:p>
            <a:r>
              <a:rPr lang="sk-SK" dirty="0" smtClean="0"/>
              <a:t>Život podľa evanjelia</a:t>
            </a:r>
          </a:p>
          <a:p>
            <a:r>
              <a:rPr lang="sk-SK" dirty="0" smtClean="0"/>
              <a:t>Osvojenie si slov </a:t>
            </a:r>
            <a:r>
              <a:rPr lang="sk-SK" dirty="0"/>
              <a:t>sv. apoštola Pavla, a to tým, že </a:t>
            </a:r>
            <a:r>
              <a:rPr lang="sk-SK" dirty="0" smtClean="0"/>
              <a:t>pútnik sa </a:t>
            </a:r>
            <a:r>
              <a:rPr lang="sk-SK" dirty="0"/>
              <a:t>chce: </a:t>
            </a:r>
            <a:endParaRPr lang="sk-SK" dirty="0" smtClean="0"/>
          </a:p>
          <a:p>
            <a:pPr marL="0" indent="0">
              <a:buNone/>
            </a:pPr>
            <a:r>
              <a:rPr lang="sk-SK" sz="2400" i="1" dirty="0" smtClean="0"/>
              <a:t>„.....obnovovať </a:t>
            </a:r>
            <a:r>
              <a:rPr lang="sk-SK" sz="2400" i="1" dirty="0"/>
              <a:t>duchovne premenou zmýšľania, obliecť si nového človeka, ktorý je stvorený podľa Boha v spravodlivosti a pravej svätosti“</a:t>
            </a:r>
            <a:r>
              <a:rPr lang="sk-SK" sz="2400" dirty="0"/>
              <a:t> (</a:t>
            </a:r>
            <a:r>
              <a:rPr lang="sk-SK" sz="2400" dirty="0" err="1"/>
              <a:t>Ef</a:t>
            </a:r>
            <a:r>
              <a:rPr lang="sk-SK" sz="2400" dirty="0"/>
              <a:t> 4,23b-24).</a:t>
            </a:r>
            <a:endParaRPr lang="sk-SK" sz="2400" b="1" dirty="0">
              <a:solidFill>
                <a:srgbClr val="FFFF00"/>
              </a:solidFill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0636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sk-SK" sz="4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marL="0" indent="0" algn="ctr">
              <a:buNone/>
            </a:pPr>
            <a:r>
              <a:rPr lang="sk-SK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Ďakujem za pozornosť!</a:t>
            </a:r>
            <a:endParaRPr lang="sk-SK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757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tív Office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204</Words>
  <Application>Microsoft Office PowerPoint</Application>
  <PresentationFormat>Prezentácia na obrazovke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4</vt:i4>
      </vt:variant>
      <vt:variant>
        <vt:lpstr>Nadpisy snímok</vt:lpstr>
      </vt:variant>
      <vt:variant>
        <vt:i4>8</vt:i4>
      </vt:variant>
    </vt:vector>
  </HeadingPairs>
  <TitlesOfParts>
    <vt:vector size="12" baseType="lpstr">
      <vt:lpstr>Technický</vt:lpstr>
      <vt:lpstr>1_Technický</vt:lpstr>
      <vt:lpstr>1_Motív Office</vt:lpstr>
      <vt:lpstr>2_Technický</vt:lpstr>
      <vt:lpstr>    Význam a podstata       náboženského putovania  </vt:lpstr>
      <vt:lpstr>Človek = neustály pútnik</vt:lpstr>
      <vt:lpstr>Putovanie v textoch Biblie</vt:lpstr>
      <vt:lpstr>Význam náboženského turizmu </vt:lpstr>
      <vt:lpstr>Tri súčasti náboženského putovania </vt:lpstr>
      <vt:lpstr>Podstata náboženského putovania </vt:lpstr>
      <vt:lpstr>Prezentácia programu PowerPoint</vt:lpstr>
      <vt:lpstr>Prezentácia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a podstata       náboženského putovania</dc:title>
  <dc:creator>peter</dc:creator>
  <cp:lastModifiedBy>peter</cp:lastModifiedBy>
  <cp:revision>12</cp:revision>
  <dcterms:created xsi:type="dcterms:W3CDTF">2016-09-18T17:01:21Z</dcterms:created>
  <dcterms:modified xsi:type="dcterms:W3CDTF">2016-09-20T20:24:31Z</dcterms:modified>
</cp:coreProperties>
</file>