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7" r:id="rId4"/>
    <p:sldId id="266" r:id="rId5"/>
    <p:sldId id="263" r:id="rId6"/>
    <p:sldId id="272" r:id="rId7"/>
    <p:sldId id="273" r:id="rId8"/>
    <p:sldId id="260" r:id="rId9"/>
    <p:sldId id="268" r:id="rId10"/>
    <p:sldId id="269" r:id="rId11"/>
    <p:sldId id="271" r:id="rId12"/>
    <p:sldId id="262" r:id="rId13"/>
    <p:sldId id="261" r:id="rId14"/>
    <p:sldId id="274" r:id="rId15"/>
    <p:sldId id="264" r:id="rId16"/>
    <p:sldId id="27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-28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 smtClean="0"/>
              <a:t>Ak chcete pridať obrázok, kliknite na ikonu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ov a p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nuka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 ponu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sk-SK" smtClean="0"/>
              <a:t>Upravte štýl predlohy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alebo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sk-SK" smtClean="0"/>
              <a:t>Upravte štýl predlohy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 smtClean="0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lostereich.at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loesterreich.at/" TargetMode="External"/><Relationship Id="rId7" Type="http://schemas.openxmlformats.org/officeDocument/2006/relationships/image" Target="../media/image4.jpg"/><Relationship Id="rId2" Type="http://schemas.openxmlformats.org/officeDocument/2006/relationships/hyperlink" Target="http://www.cirkevnituristika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cb.cz/Dieceze/Farnosti/Farnost/ZAHAJI" TargetMode="External"/><Relationship Id="rId3" Type="http://schemas.openxmlformats.org/officeDocument/2006/relationships/hyperlink" Target="http://www.bcb.cz/Dieceze/Farnosti/Farnost/MLADOSOVICE" TargetMode="External"/><Relationship Id="rId7" Type="http://schemas.openxmlformats.org/officeDocument/2006/relationships/hyperlink" Target="http://www.bcb.cz/Dieceze/Farnosti/Farnost/HLASIVO" TargetMode="External"/><Relationship Id="rId12" Type="http://schemas.openxmlformats.org/officeDocument/2006/relationships/image" Target="../media/image10.JPG"/><Relationship Id="rId2" Type="http://schemas.openxmlformats.org/officeDocument/2006/relationships/hyperlink" Target="http://www.bcb.cz/Dieceze/Farnosti/Farnost/DOUDLEB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cb.cz/Dieceze/Farnosti/Farnost/ROZMITAL-NA-SUMAVE" TargetMode="External"/><Relationship Id="rId11" Type="http://schemas.openxmlformats.org/officeDocument/2006/relationships/hyperlink" Target="http://www.bcb.cz/" TargetMode="External"/><Relationship Id="rId5" Type="http://schemas.openxmlformats.org/officeDocument/2006/relationships/hyperlink" Target="http://www.bcb.cz/Dieceze/Farnosti/Farnost/VESELICKO" TargetMode="External"/><Relationship Id="rId10" Type="http://schemas.openxmlformats.org/officeDocument/2006/relationships/hyperlink" Target="http://www.bcb.cz/Dieceze/Farnosti/Farnost/CERNICE" TargetMode="External"/><Relationship Id="rId4" Type="http://schemas.openxmlformats.org/officeDocument/2006/relationships/hyperlink" Target="http://www.bcb.cz/Dieceze/Farnosti/Farnost/CAKOV" TargetMode="External"/><Relationship Id="rId9" Type="http://schemas.openxmlformats.org/officeDocument/2006/relationships/hyperlink" Target="http://www.bcb.cz/Dieceze/Farnosti/Farnost/BUDETICE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smtClean="0"/>
              <a:t>Náboženský </a:t>
            </a:r>
            <a:r>
              <a:rPr lang="sk-SK" dirty="0" smtClean="0"/>
              <a:t>turizmus v projektoch EÚ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k-SK" dirty="0" smtClean="0"/>
              <a:t>Marián </a:t>
            </a:r>
            <a:r>
              <a:rPr lang="sk-SK" dirty="0" err="1" smtClean="0"/>
              <a:t>Cipár</a:t>
            </a:r>
            <a:endParaRPr lang="sk-SK" dirty="0" smtClean="0"/>
          </a:p>
          <a:p>
            <a:r>
              <a:rPr lang="sk-SK" dirty="0" smtClean="0"/>
              <a:t>KANET, </a:t>
            </a:r>
            <a:r>
              <a:rPr lang="sk-SK" dirty="0" err="1" smtClean="0"/>
              <a:t>n.o</a:t>
            </a:r>
            <a:r>
              <a:rPr lang="sk-SK" dirty="0" smtClean="0"/>
              <a:t>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800399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Oprávnené aktivity – konkrétne príklady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k-SK" dirty="0"/>
              <a:t> </a:t>
            </a:r>
            <a:r>
              <a:rPr lang="sk-SK" dirty="0" smtClean="0"/>
              <a:t>napojenie na národné a medzinárodné informačné turistické systémy,</a:t>
            </a:r>
          </a:p>
          <a:p>
            <a:r>
              <a:rPr lang="sk-SK" dirty="0" smtClean="0"/>
              <a:t>Propagačné materiály, internetové stránky</a:t>
            </a:r>
            <a:endParaRPr lang="sk-SK" dirty="0"/>
          </a:p>
          <a:p>
            <a:pPr lvl="0"/>
            <a:r>
              <a:rPr lang="sk-SK" dirty="0" smtClean="0"/>
              <a:t>Zapojenie sa do existujúcich európskych kultúrnych ciest</a:t>
            </a:r>
            <a:endParaRPr lang="sk-SK" dirty="0"/>
          </a:p>
          <a:p>
            <a:pPr lvl="0"/>
            <a:r>
              <a:rPr lang="sk-SK" dirty="0" smtClean="0"/>
              <a:t>Kultúrne sympóziá, </a:t>
            </a:r>
            <a:r>
              <a:rPr lang="sk-SK" dirty="0" err="1" smtClean="0"/>
              <a:t>ikonopisecké</a:t>
            </a:r>
            <a:r>
              <a:rPr lang="sk-SK" dirty="0" smtClean="0"/>
              <a:t> školy, náboženské a kultúrne podujatia (</a:t>
            </a:r>
            <a:r>
              <a:rPr lang="sk-SK" dirty="0" err="1" smtClean="0"/>
              <a:t>gospelové</a:t>
            </a:r>
            <a:r>
              <a:rPr lang="sk-SK" dirty="0" smtClean="0"/>
              <a:t> festivaly, koncerty, ...)</a:t>
            </a:r>
            <a:endParaRPr lang="sk-SK" dirty="0"/>
          </a:p>
          <a:p>
            <a:pPr lvl="0"/>
            <a:r>
              <a:rPr lang="sk-SK" dirty="0" smtClean="0"/>
              <a:t>Konferencie a workshopy </a:t>
            </a:r>
            <a:r>
              <a:rPr lang="sk-SK" dirty="0"/>
              <a:t>konferencia o náboženskom turizme, </a:t>
            </a:r>
          </a:p>
          <a:p>
            <a:pPr lvl="0"/>
            <a:r>
              <a:rPr lang="en-US" dirty="0" err="1" smtClean="0"/>
              <a:t>Dokumentárn</a:t>
            </a:r>
            <a:r>
              <a:rPr lang="sk-SK" dirty="0" smtClean="0"/>
              <a:t>e filmy o cirkevných pamiatkach</a:t>
            </a:r>
            <a:endParaRPr lang="sk-SK" dirty="0"/>
          </a:p>
          <a:p>
            <a:pPr lvl="0"/>
            <a:r>
              <a:rPr lang="en-US" dirty="0" err="1" smtClean="0"/>
              <a:t>školeni</a:t>
            </a:r>
            <a:r>
              <a:rPr lang="sk-SK" dirty="0" smtClean="0"/>
              <a:t>a</a:t>
            </a:r>
            <a:r>
              <a:rPr lang="en-US" dirty="0" smtClean="0"/>
              <a:t> </a:t>
            </a:r>
            <a:r>
              <a:rPr lang="en-US" dirty="0"/>
              <a:t>pre </a:t>
            </a:r>
            <a:r>
              <a:rPr lang="en-US" dirty="0" err="1"/>
              <a:t>vlastníkov</a:t>
            </a:r>
            <a:r>
              <a:rPr lang="en-US" dirty="0"/>
              <a:t> a </a:t>
            </a:r>
            <a:r>
              <a:rPr lang="en-US" dirty="0" err="1"/>
              <a:t>správcov</a:t>
            </a:r>
            <a:r>
              <a:rPr lang="en-US" dirty="0"/>
              <a:t> </a:t>
            </a:r>
            <a:r>
              <a:rPr lang="en-US" dirty="0" err="1"/>
              <a:t>kultúrnych</a:t>
            </a:r>
            <a:r>
              <a:rPr lang="en-US" dirty="0"/>
              <a:t> </a:t>
            </a:r>
            <a:r>
              <a:rPr lang="en-US" dirty="0" err="1"/>
              <a:t>pamiatok</a:t>
            </a:r>
            <a:r>
              <a:rPr lang="en-US" dirty="0" smtClean="0"/>
              <a:t>.</a:t>
            </a:r>
            <a:endParaRPr lang="sk-SK" dirty="0" smtClean="0"/>
          </a:p>
          <a:p>
            <a:pPr lvl="0"/>
            <a:r>
              <a:rPr lang="sk-SK" dirty="0" smtClean="0"/>
              <a:t>Školenia sprievodcov cestovného ruchu pre cirkevné pamiatky (napr. projekt „Otvorené brány“ v ČR</a:t>
            </a: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640333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Oprávnené aktivity projektov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k-SK" dirty="0"/>
              <a:t>Investičné aktivity na zlepšenie technického stavu prírodných a kultúrnych pamiatok cezhraničného významu s cieľom ďalšieho </a:t>
            </a:r>
            <a:r>
              <a:rPr lang="sk-SK" dirty="0" smtClean="0"/>
              <a:t>využitia </a:t>
            </a:r>
            <a:r>
              <a:rPr lang="sk-SK" dirty="0"/>
              <a:t>prírodného a kultúrneho dedičstva. </a:t>
            </a:r>
            <a:endParaRPr lang="sk-SK" dirty="0" smtClean="0"/>
          </a:p>
          <a:p>
            <a:r>
              <a:rPr lang="sk-SK" dirty="0" smtClean="0"/>
              <a:t> </a:t>
            </a:r>
            <a:r>
              <a:rPr lang="sk-SK" dirty="0"/>
              <a:t> Investičné a neinvestičné aktivity na zlepšenie prístupu k prírodným a kultúrnym pamiatkam (napr. značenie, oddychové zóny) realizované vo forme doplnkových aktivít. V rámci fondu malých projektov </a:t>
            </a:r>
            <a:r>
              <a:rPr lang="sk-SK" dirty="0" smtClean="0"/>
              <a:t>môžu </a:t>
            </a:r>
            <a:r>
              <a:rPr lang="sk-SK" dirty="0"/>
              <a:t>byť implementované ako plnohodnotné aktivity.    </a:t>
            </a:r>
            <a:endParaRPr lang="sk-SK" dirty="0" smtClean="0"/>
          </a:p>
          <a:p>
            <a:r>
              <a:rPr lang="sk-SK" dirty="0" smtClean="0"/>
              <a:t> </a:t>
            </a:r>
            <a:r>
              <a:rPr lang="sk-SK" dirty="0"/>
              <a:t>Plánovanie, príprava a budovanie cyklistických ciest a turistických chodníkov s dôrazom na zlepšenie prepojenia kultúrne a prírodne významných lokalít cezhraničnom regióne . </a:t>
            </a:r>
            <a:endParaRPr lang="sk-SK" dirty="0" smtClean="0"/>
          </a:p>
          <a:p>
            <a:r>
              <a:rPr lang="sk-SK" dirty="0" smtClean="0"/>
              <a:t> </a:t>
            </a:r>
            <a:r>
              <a:rPr lang="sk-SK" dirty="0"/>
              <a:t>Investičné aktivity na zvýšenie dostupnosti lokalít s prírodnými a kultúrnymi pamiatkami prostredníctvom zlepšenia stavu ciest II. a III. triedy (rekonštrukcia vybraných cestných úsekov, zlepšenie kvality povrchu vozoviek, obnova existujúcich a vybudovanie nových cestných prvkov). </a:t>
            </a:r>
            <a:endParaRPr lang="sk-SK" dirty="0" smtClean="0"/>
          </a:p>
          <a:p>
            <a:r>
              <a:rPr lang="sk-SK" dirty="0" smtClean="0"/>
              <a:t> </a:t>
            </a:r>
            <a:r>
              <a:rPr lang="sk-SK" dirty="0"/>
              <a:t>Činnosti podporujúce tvorbu ucelených tematických produktov </a:t>
            </a:r>
            <a:r>
              <a:rPr lang="sk-SK" dirty="0" smtClean="0"/>
              <a:t>založených </a:t>
            </a:r>
            <a:r>
              <a:rPr lang="sk-SK" dirty="0"/>
              <a:t>na </a:t>
            </a:r>
            <a:r>
              <a:rPr lang="sk-SK" dirty="0" smtClean="0"/>
              <a:t>využívaní </a:t>
            </a:r>
            <a:r>
              <a:rPr lang="sk-SK" dirty="0"/>
              <a:t>prírodného a kultúrneho dedičstva, </a:t>
            </a:r>
            <a:r>
              <a:rPr lang="sk-SK" dirty="0" err="1"/>
              <a:t>t.j</a:t>
            </a:r>
            <a:r>
              <a:rPr lang="sk-SK" dirty="0"/>
              <a:t>. spájanie viacerých objektov kultúrneho a prírodného dedičstva ako ucelených produktov pre návštevníkov.  Podpora zavádzania </a:t>
            </a:r>
            <a:r>
              <a:rPr lang="sk-SK" dirty="0" smtClean="0"/>
              <a:t>služieb </a:t>
            </a:r>
            <a:r>
              <a:rPr lang="sk-SK" dirty="0"/>
              <a:t>podporujúcich </a:t>
            </a:r>
            <a:r>
              <a:rPr lang="sk-SK" dirty="0" smtClean="0"/>
              <a:t>využívanie </a:t>
            </a:r>
            <a:r>
              <a:rPr lang="sk-SK" dirty="0"/>
              <a:t>potenciálu kultúrneho a prírodného dedičstva. </a:t>
            </a:r>
            <a:endParaRPr lang="sk-SK" dirty="0" smtClean="0"/>
          </a:p>
          <a:p>
            <a:r>
              <a:rPr lang="sk-SK" dirty="0" smtClean="0"/>
              <a:t> </a:t>
            </a:r>
            <a:r>
              <a:rPr lang="sk-SK" dirty="0"/>
              <a:t>Aktivity na prezentáciu prírodného a kultúrneho dedičstva realizované vo forme doplnkových aktivít. </a:t>
            </a:r>
          </a:p>
        </p:txBody>
      </p:sp>
    </p:spTree>
    <p:extLst>
      <p:ext uri="{BB962C8B-B14F-4D97-AF65-F5344CB8AC3E}">
        <p14:creationId xmlns:p14="http://schemas.microsoft.com/office/powerpoint/2010/main" val="3696491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Projekty – Česká republika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k-SK" b="1" dirty="0" smtClean="0"/>
              <a:t>Investičné projekty</a:t>
            </a:r>
          </a:p>
          <a:p>
            <a:pPr lvl="1"/>
            <a:r>
              <a:rPr lang="sk-SK" dirty="0" smtClean="0"/>
              <a:t>Rekonštrukcie významných kultúrnych pamiatok (</a:t>
            </a:r>
            <a:r>
              <a:rPr lang="sk-SK" dirty="0" err="1" smtClean="0"/>
              <a:t>Velehrad</a:t>
            </a:r>
            <a:r>
              <a:rPr lang="sk-SK" dirty="0" smtClean="0"/>
              <a:t>, Teologická fakulta České Budějovice, ...)</a:t>
            </a:r>
          </a:p>
          <a:p>
            <a:pPr lvl="1"/>
            <a:r>
              <a:rPr lang="sk-SK" dirty="0" smtClean="0"/>
              <a:t>Rekonštrukcie vidieckych kostolov   a drobných kultúrnych pamiatok</a:t>
            </a:r>
          </a:p>
          <a:p>
            <a:pPr lvl="1"/>
            <a:r>
              <a:rPr lang="sk-SK" dirty="0" smtClean="0"/>
              <a:t>Úprava okolia a zabezpečenie dostupnosti (parkoviská, príjazdové komunikácie, cyklistická infraštruktúra, úprava zelene a okolia, toalety, ....)</a:t>
            </a:r>
          </a:p>
          <a:p>
            <a:pPr lvl="1"/>
            <a:r>
              <a:rPr lang="sk-SK" dirty="0" smtClean="0"/>
              <a:t>Spríjemnenie pobytu návštevníkov (detské ihriská, parky, ...)</a:t>
            </a:r>
          </a:p>
          <a:p>
            <a:pPr lvl="1"/>
            <a:r>
              <a:rPr lang="sk-SK" dirty="0"/>
              <a:t>Bezpečnostné a informačné systémy v pamiatkach</a:t>
            </a:r>
          </a:p>
          <a:p>
            <a:pPr lvl="1"/>
            <a:endParaRPr lang="sk-SK" dirty="0" smtClean="0"/>
          </a:p>
          <a:p>
            <a:r>
              <a:rPr lang="sk-SK" b="1" dirty="0" smtClean="0"/>
              <a:t>Neinvestičné projekty</a:t>
            </a:r>
          </a:p>
          <a:p>
            <a:pPr lvl="1"/>
            <a:r>
              <a:rPr lang="sk-SK" dirty="0" smtClean="0"/>
              <a:t>Podpora náboženských podujatí s kultúrnou dimenziou</a:t>
            </a:r>
          </a:p>
          <a:p>
            <a:pPr lvl="1"/>
            <a:r>
              <a:rPr lang="sk-SK" dirty="0" smtClean="0"/>
              <a:t>Vydávanie elektronických nosičov, propagačných materiálov</a:t>
            </a:r>
          </a:p>
          <a:p>
            <a:pPr lvl="1"/>
            <a:r>
              <a:rPr lang="sk-SK" dirty="0"/>
              <a:t>I</a:t>
            </a:r>
            <a:r>
              <a:rPr lang="sk-SK" dirty="0" smtClean="0"/>
              <a:t>nformačné značenie</a:t>
            </a:r>
          </a:p>
          <a:p>
            <a:pPr lvl="1"/>
            <a:r>
              <a:rPr lang="sk-SK" dirty="0" smtClean="0"/>
              <a:t>Podpora sprievodcovskej služby</a:t>
            </a:r>
          </a:p>
        </p:txBody>
      </p:sp>
    </p:spTree>
    <p:extLst>
      <p:ext uri="{BB962C8B-B14F-4D97-AF65-F5344CB8AC3E}">
        <p14:creationId xmlns:p14="http://schemas.microsoft.com/office/powerpoint/2010/main" val="101855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Podpora pútnického turizmu – možnosť alebo realita?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84212" y="347730"/>
            <a:ext cx="8534400" cy="3953337"/>
          </a:xfrm>
        </p:spPr>
        <p:txBody>
          <a:bodyPr>
            <a:normAutofit fontScale="85000" lnSpcReduction="20000"/>
          </a:bodyPr>
          <a:lstStyle/>
          <a:p>
            <a:r>
              <a:rPr lang="sk-SK" dirty="0" smtClean="0"/>
              <a:t>Oprávnení žiadatelia</a:t>
            </a:r>
          </a:p>
          <a:p>
            <a:r>
              <a:rPr lang="sk-SK" dirty="0" smtClean="0"/>
              <a:t>Oprávnené aktivity</a:t>
            </a:r>
          </a:p>
          <a:p>
            <a:r>
              <a:rPr lang="sk-SK" dirty="0" smtClean="0"/>
              <a:t>Finančné alokácie – dostatok finančných prostriedkov</a:t>
            </a:r>
          </a:p>
          <a:p>
            <a:r>
              <a:rPr lang="sk-SK" dirty="0" smtClean="0"/>
              <a:t>Zameranie  a strategické ciele cirkevnej organizácie</a:t>
            </a:r>
          </a:p>
          <a:p>
            <a:r>
              <a:rPr lang="sk-SK" dirty="0" smtClean="0"/>
              <a:t>Vnímanie a chápanie pútnického turizmu</a:t>
            </a:r>
          </a:p>
          <a:p>
            <a:r>
              <a:rPr lang="sk-SK" dirty="0" smtClean="0"/>
              <a:t>Kapacita cirkevných organizácií realizovať projekty:</a:t>
            </a:r>
          </a:p>
          <a:p>
            <a:pPr lvl="1"/>
            <a:r>
              <a:rPr lang="sk-SK" dirty="0" smtClean="0"/>
              <a:t>Personálna</a:t>
            </a:r>
          </a:p>
          <a:p>
            <a:pPr lvl="1"/>
            <a:r>
              <a:rPr lang="sk-SK" dirty="0" smtClean="0"/>
              <a:t>Finančná</a:t>
            </a:r>
          </a:p>
          <a:p>
            <a:pPr lvl="1"/>
            <a:r>
              <a:rPr lang="sk-SK" dirty="0" smtClean="0"/>
              <a:t>Odborná</a:t>
            </a:r>
          </a:p>
          <a:p>
            <a:pPr lvl="1"/>
            <a:r>
              <a:rPr lang="sk-SK" dirty="0" smtClean="0"/>
              <a:t>Organizačná</a:t>
            </a:r>
          </a:p>
          <a:p>
            <a:pPr lvl="1"/>
            <a:r>
              <a:rPr lang="sk-SK" dirty="0" smtClean="0"/>
              <a:t>Partnerstvo cirkevnej organizácie a iných sociálno-ekonomických partnerov</a:t>
            </a:r>
          </a:p>
          <a:p>
            <a:pPr lvl="1"/>
            <a:r>
              <a:rPr lang="sk-SK" dirty="0" smtClean="0"/>
              <a:t>Trvalá udržateľnosť projektu po jeho skončení (personálna, finančná, organizačná)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358569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Oprávnené aktivity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k-SK" b="1" dirty="0"/>
              <a:t> </a:t>
            </a:r>
            <a:endParaRPr lang="sk-SK" dirty="0"/>
          </a:p>
          <a:p>
            <a:pPr lvl="0"/>
            <a:r>
              <a:rPr lang="sk-SK" dirty="0"/>
              <a:t>Podpora spolupráce a rozvoja lokalít kultúrneho dedičstva; </a:t>
            </a:r>
          </a:p>
          <a:p>
            <a:pPr lvl="0"/>
            <a:r>
              <a:rPr lang="sk-SK" dirty="0"/>
              <a:t>Zachovávanie a propagácia prírodného dedičstva; </a:t>
            </a:r>
          </a:p>
          <a:p>
            <a:pPr lvl="0"/>
            <a:r>
              <a:rPr lang="sk-SK" dirty="0"/>
              <a:t>Pilotná aktivita na lepšie využitie kultúrneho a prírodného dedičstva regiónov a kombinácia turizmu s propagáciou a ochranou prírodného a kultúrneho dedičstva; </a:t>
            </a:r>
          </a:p>
          <a:p>
            <a:pPr lvl="0"/>
            <a:r>
              <a:rPr lang="sk-SK" dirty="0"/>
              <a:t>Rozvoj kvalitných služieb cestovného ruchu v malom rozsahu v spojitosti s miestnymi environmentálnymi a kultúrnymi danosťami; </a:t>
            </a:r>
          </a:p>
          <a:p>
            <a:pPr lvl="0"/>
            <a:r>
              <a:rPr lang="sk-SK" dirty="0"/>
              <a:t>Návrh a vybudovanie miestnych prístupových ciest napojených na lokality kultúrneho a prírodného dedičstva; </a:t>
            </a:r>
          </a:p>
          <a:p>
            <a:pPr lvl="0"/>
            <a:r>
              <a:rPr lang="sk-SK" dirty="0"/>
              <a:t>Spoločný rozvoj turistických produktov a ponúk, ktoré sú šetrné k životnému prostrediu a rozvoj cezhraničnej infraštruktúry </a:t>
            </a:r>
            <a:r>
              <a:rPr lang="sk-SK" dirty="0" err="1"/>
              <a:t>ekoturizmu</a:t>
            </a:r>
            <a:r>
              <a:rPr lang="sk-SK" dirty="0"/>
              <a:t>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25448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Pútnická turistika – </a:t>
            </a:r>
            <a:r>
              <a:rPr lang="sk-SK" dirty="0" err="1" smtClean="0"/>
              <a:t>víZia</a:t>
            </a:r>
            <a:r>
              <a:rPr lang="sk-SK" dirty="0" smtClean="0"/>
              <a:t> a realita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k-SK" dirty="0" smtClean="0"/>
              <a:t>Múzeum – historická a statická skutočnosť </a:t>
            </a:r>
          </a:p>
          <a:p>
            <a:pPr lvl="1"/>
            <a:r>
              <a:rPr lang="sk-SK" dirty="0" smtClean="0"/>
              <a:t>Prezentácia a uchovanie historickej skutočnosti</a:t>
            </a:r>
          </a:p>
          <a:p>
            <a:r>
              <a:rPr lang="sk-SK" dirty="0" smtClean="0"/>
              <a:t>Cirkevné spoločenstvo – dynamická a činná jednotka, živé spoločenstvo</a:t>
            </a:r>
          </a:p>
          <a:p>
            <a:r>
              <a:rPr lang="sk-SK" dirty="0" smtClean="0"/>
              <a:t>Siete v rámci náboženského turizmu (</a:t>
            </a:r>
            <a:r>
              <a:rPr lang="sk-SK" dirty="0" smtClean="0">
                <a:hlinkClick r:id="rId2"/>
              </a:rPr>
              <a:t>www.klostereich.at</a:t>
            </a:r>
            <a:r>
              <a:rPr lang="sk-SK" dirty="0" smtClean="0"/>
              <a:t>, www.cirkevnituristika.cz)</a:t>
            </a:r>
          </a:p>
          <a:p>
            <a:r>
              <a:rPr lang="sk-SK" dirty="0" smtClean="0"/>
              <a:t>Nevyhnutnosť vzájomnej </a:t>
            </a:r>
            <a:r>
              <a:rPr lang="sk-SK" dirty="0" err="1" smtClean="0"/>
              <a:t>spoluprácae</a:t>
            </a:r>
            <a:r>
              <a:rPr lang="sk-SK" dirty="0" smtClean="0"/>
              <a:t> cirkevných organizácií a verejnej správy</a:t>
            </a:r>
          </a:p>
          <a:p>
            <a:r>
              <a:rPr lang="sk-SK" dirty="0" smtClean="0"/>
              <a:t>Profesionalizácia činnosti</a:t>
            </a:r>
          </a:p>
          <a:p>
            <a:r>
              <a:rPr lang="sk-SK" dirty="0" smtClean="0"/>
              <a:t>Potreby cirkevného spoločenstva a zámery štátu v cestovnom ruchu?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848079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Ďakujem za pozornosť!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k-SK" dirty="0" smtClean="0"/>
              <a:t>Marián </a:t>
            </a:r>
            <a:r>
              <a:rPr lang="sk-SK" dirty="0" err="1" smtClean="0"/>
              <a:t>Cipár</a:t>
            </a:r>
            <a:endParaRPr lang="sk-SK" dirty="0" smtClean="0"/>
          </a:p>
          <a:p>
            <a:pPr marL="0" indent="0" algn="ctr">
              <a:buNone/>
            </a:pPr>
            <a:r>
              <a:rPr lang="sk-SK" dirty="0" smtClean="0"/>
              <a:t>KANET, </a:t>
            </a:r>
            <a:r>
              <a:rPr lang="sk-SK" dirty="0" err="1" smtClean="0"/>
              <a:t>n.o</a:t>
            </a:r>
            <a:r>
              <a:rPr lang="sk-SK" dirty="0" smtClean="0"/>
              <a:t>., www.kanet.kbs.sk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12808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Náboženský turizmus, cirkevná turistika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b="1" dirty="0" smtClean="0"/>
              <a:t>Existencia rozličných pojmov:</a:t>
            </a:r>
          </a:p>
          <a:p>
            <a:r>
              <a:rPr lang="sk-SK" dirty="0" smtClean="0"/>
              <a:t>Náboženský turizmus (pútnické miesta, kultúrne a duchovné centrá, miesta modlitby, rozjímania  a meditácie)</a:t>
            </a:r>
          </a:p>
          <a:p>
            <a:pPr lvl="1"/>
            <a:r>
              <a:rPr lang="sk-SK" dirty="0" smtClean="0"/>
              <a:t>Náboženský turizmus v kresťanstve (jednotlivé denominácie), islame, hinduizme, budhizme, </a:t>
            </a:r>
            <a:r>
              <a:rPr lang="sk-SK" dirty="0" err="1" smtClean="0"/>
              <a:t>šintoizme</a:t>
            </a:r>
            <a:r>
              <a:rPr lang="sk-SK" dirty="0" smtClean="0"/>
              <a:t>, ...)</a:t>
            </a:r>
          </a:p>
          <a:p>
            <a:r>
              <a:rPr lang="sk-SK" dirty="0" smtClean="0"/>
              <a:t>Cirkevná turistika (</a:t>
            </a:r>
            <a:r>
              <a:rPr lang="sk-SK" dirty="0" smtClean="0">
                <a:hlinkClick r:id="rId2"/>
              </a:rPr>
              <a:t>www.cirkevnituristika.cz</a:t>
            </a:r>
            <a:r>
              <a:rPr lang="sk-SK" dirty="0" smtClean="0"/>
              <a:t>)</a:t>
            </a:r>
          </a:p>
          <a:p>
            <a:r>
              <a:rPr lang="sk-SK" dirty="0" smtClean="0"/>
              <a:t>Pútnický turizmus (pútnické miesta)</a:t>
            </a:r>
          </a:p>
          <a:p>
            <a:r>
              <a:rPr lang="sk-SK" dirty="0"/>
              <a:t>Kultúrno-poznávací turizmus (</a:t>
            </a:r>
            <a:r>
              <a:rPr lang="sk-SK" dirty="0">
                <a:hlinkClick r:id="rId3"/>
              </a:rPr>
              <a:t>http://</a:t>
            </a:r>
            <a:r>
              <a:rPr lang="sk-SK" dirty="0" smtClean="0">
                <a:hlinkClick r:id="rId3"/>
              </a:rPr>
              <a:t>www.kloesterreich.at</a:t>
            </a:r>
            <a:r>
              <a:rPr lang="sk-SK" dirty="0" smtClean="0"/>
              <a:t>), </a:t>
            </a:r>
            <a:r>
              <a:rPr lang="sk-SK" dirty="0" err="1" smtClean="0"/>
              <a:t>Evropská</a:t>
            </a:r>
            <a:r>
              <a:rPr lang="sk-SK" dirty="0" smtClean="0"/>
              <a:t> </a:t>
            </a:r>
            <a:r>
              <a:rPr lang="sk-SK" dirty="0" err="1" smtClean="0"/>
              <a:t>kulturní</a:t>
            </a:r>
            <a:r>
              <a:rPr lang="sk-SK" dirty="0" smtClean="0"/>
              <a:t> </a:t>
            </a:r>
            <a:r>
              <a:rPr lang="sk-SK" dirty="0" err="1" smtClean="0"/>
              <a:t>stezka</a:t>
            </a:r>
            <a:r>
              <a:rPr lang="sk-SK" dirty="0" smtClean="0"/>
              <a:t> sv. Cyrila  sv. </a:t>
            </a:r>
            <a:r>
              <a:rPr lang="sk-SK" dirty="0" err="1" smtClean="0"/>
              <a:t>Metoděje</a:t>
            </a:r>
            <a:r>
              <a:rPr lang="sk-SK" dirty="0" smtClean="0"/>
              <a:t>, Európske združenie kultúrnych ciest, ....</a:t>
            </a:r>
          </a:p>
          <a:p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445" y="2307051"/>
            <a:ext cx="3621425" cy="531656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8380" y="5175249"/>
            <a:ext cx="1638300" cy="1638300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2530" y="419643"/>
            <a:ext cx="2171700" cy="1438275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8605" y="3154490"/>
            <a:ext cx="2828925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125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Pútnický turizmus na Slovensku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Náboženský turizmus – súčasť života veriacich</a:t>
            </a:r>
          </a:p>
          <a:p>
            <a:r>
              <a:rPr lang="sk-SK" dirty="0" smtClean="0"/>
              <a:t>Množstvo pútnických miest lokálneho, regionálneho, národného i medzinárodného významu</a:t>
            </a:r>
          </a:p>
          <a:p>
            <a:r>
              <a:rPr lang="sk-SK" dirty="0" smtClean="0"/>
              <a:t>Na Slovensku je evidovaných ... pútnických miest </a:t>
            </a:r>
          </a:p>
          <a:p>
            <a:r>
              <a:rPr lang="sk-SK" dirty="0" smtClean="0"/>
              <a:t>Koordinácia:</a:t>
            </a:r>
          </a:p>
          <a:p>
            <a:pPr lvl="1"/>
            <a:r>
              <a:rPr lang="sk-SK" dirty="0" smtClean="0"/>
              <a:t>Pútnické miesta</a:t>
            </a:r>
          </a:p>
          <a:p>
            <a:pPr lvl="1"/>
            <a:r>
              <a:rPr lang="sk-SK" dirty="0" smtClean="0"/>
              <a:t>Diecézy</a:t>
            </a:r>
          </a:p>
          <a:p>
            <a:pPr lvl="1"/>
            <a:r>
              <a:rPr lang="sk-SK" dirty="0" smtClean="0"/>
              <a:t>Združenia a aktivity: </a:t>
            </a:r>
            <a:r>
              <a:rPr lang="sk-SK" dirty="0" err="1"/>
              <a:t>S</a:t>
            </a:r>
            <a:r>
              <a:rPr lang="sk-SK" dirty="0" err="1" smtClean="0"/>
              <a:t>vätojakubská</a:t>
            </a:r>
            <a:r>
              <a:rPr lang="sk-SK" dirty="0" smtClean="0"/>
              <a:t> cesta, Slovenská mariánska cesta, združenie pútnických organizácií</a:t>
            </a:r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714" y="2278418"/>
            <a:ext cx="4421268" cy="1370593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9763" y="174428"/>
            <a:ext cx="1439930" cy="191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106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Ekonomické prínosy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Vytváranie pracovných miest na lokálnej a regionálnej úrovni</a:t>
            </a:r>
          </a:p>
          <a:p>
            <a:r>
              <a:rPr lang="sk-SK" dirty="0" smtClean="0"/>
              <a:t>Podpora malého a stredného podnikania </a:t>
            </a:r>
          </a:p>
          <a:p>
            <a:r>
              <a:rPr lang="sk-SK" dirty="0" smtClean="0"/>
              <a:t>Nové impulzy do lokálnej a regionálnej ekonomiky</a:t>
            </a:r>
          </a:p>
          <a:p>
            <a:r>
              <a:rPr lang="sk-SK" dirty="0" smtClean="0"/>
              <a:t>Rozvoj cestovného ruchu – zvýšenie počtu domácich a zahraničných návštevníkov  (vyťaženosť ubytovacích a stravovacích zariadení)</a:t>
            </a:r>
          </a:p>
          <a:p>
            <a:r>
              <a:rPr lang="sk-SK" dirty="0" smtClean="0"/>
              <a:t>Podpora remesiel a výroby miestnych produktov</a:t>
            </a:r>
          </a:p>
          <a:p>
            <a:r>
              <a:rPr lang="sk-SK" dirty="0" smtClean="0"/>
              <a:t>Zelený pútnický turizmus ako súčasť </a:t>
            </a:r>
            <a:r>
              <a:rPr lang="sk-SK" dirty="0" err="1" smtClean="0"/>
              <a:t>ekoturizmu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55378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Vnímanie pútnického turizmu v európskom kontexte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 smtClean="0"/>
              <a:t>Pútnický turizmus – súčasť kultúrno-poznávacieho turizmu</a:t>
            </a:r>
          </a:p>
          <a:p>
            <a:r>
              <a:rPr lang="sk-SK" dirty="0" smtClean="0"/>
              <a:t>Základné ciele pútnického turizmu:</a:t>
            </a:r>
          </a:p>
          <a:p>
            <a:pPr lvl="1"/>
            <a:r>
              <a:rPr lang="sk-SK" dirty="0" smtClean="0"/>
              <a:t>Uchovanie historického kultúrneho  a prírodného dedičstva</a:t>
            </a:r>
          </a:p>
          <a:p>
            <a:pPr lvl="1"/>
            <a:r>
              <a:rPr lang="sk-SK" dirty="0" smtClean="0"/>
              <a:t>Ochrana pamiatok</a:t>
            </a:r>
          </a:p>
          <a:p>
            <a:pPr lvl="1"/>
            <a:r>
              <a:rPr lang="sk-SK" dirty="0" smtClean="0"/>
              <a:t>Podpora kultúrnych podujatí</a:t>
            </a:r>
          </a:p>
          <a:p>
            <a:pPr lvl="1"/>
            <a:r>
              <a:rPr lang="sk-SK" dirty="0" smtClean="0"/>
              <a:t>Propagácia kultúrneho a, duchovného a historického dedičstva</a:t>
            </a:r>
          </a:p>
          <a:p>
            <a:pPr lvl="1"/>
            <a:r>
              <a:rPr lang="sk-SK" dirty="0" smtClean="0"/>
              <a:t>Podpora miestnej gastronómie a remesiel </a:t>
            </a:r>
          </a:p>
          <a:p>
            <a:pPr lvl="1"/>
            <a:r>
              <a:rPr lang="sk-SK" dirty="0" smtClean="0"/>
              <a:t>Podpora miestnej ekonomicky</a:t>
            </a:r>
          </a:p>
          <a:p>
            <a:pPr lvl="1"/>
            <a:r>
              <a:rPr lang="sk-SK" dirty="0" smtClean="0"/>
              <a:t>Rozvoj turistiky vo vidieckych oblastiach</a:t>
            </a:r>
          </a:p>
          <a:p>
            <a:pPr lvl="1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12093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800" dirty="0"/>
              <a:t>Čerpanie projektov na úrovni diecézy (</a:t>
            </a:r>
            <a:r>
              <a:rPr lang="sk-SK" sz="2800" dirty="0" err="1"/>
              <a:t>Brnenská</a:t>
            </a:r>
            <a:r>
              <a:rPr lang="sk-SK" sz="2800" dirty="0"/>
              <a:t> diecéza)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390249" y="2541653"/>
            <a:ext cx="6234044" cy="1731253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sk-SK" b="1" dirty="0" smtClean="0"/>
              <a:t>Cirkevné diecézne múzeum Brno – Petrov</a:t>
            </a:r>
            <a:endParaRPr lang="sk-SK" b="1" dirty="0"/>
          </a:p>
          <a:p>
            <a:pPr marL="68580" indent="0">
              <a:buNone/>
            </a:pPr>
            <a:endParaRPr lang="sk-SK" b="1" dirty="0" smtClean="0"/>
          </a:p>
          <a:p>
            <a:pPr marL="68580" indent="0">
              <a:buNone/>
            </a:pPr>
            <a:r>
              <a:rPr lang="sk-SK" b="1" dirty="0" smtClean="0"/>
              <a:t>Saleziánske</a:t>
            </a:r>
          </a:p>
          <a:p>
            <a:pPr marL="68580" indent="0">
              <a:buNone/>
            </a:pPr>
            <a:r>
              <a:rPr lang="sk-SK" b="1" dirty="0" smtClean="0"/>
              <a:t> stredisko Brno - </a:t>
            </a:r>
            <a:r>
              <a:rPr lang="sk-SK" b="1" dirty="0" err="1" smtClean="0"/>
              <a:t>Líšeň</a:t>
            </a:r>
            <a:endParaRPr lang="sk-SK" b="1" dirty="0"/>
          </a:p>
        </p:txBody>
      </p:sp>
      <p:sp>
        <p:nvSpPr>
          <p:cNvPr id="4" name="AutoShape 4" descr="Výsledok vyhľadávania obrázkov pre dopyt Petrov diecézní muzeum s informačním centrem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1029" name="Picture 5" descr="C:\Users\user\Documents\CIPAR_OSOBNE\diecézne_múzem_Brno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529" y="479458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ocuments\CIPAR_OSOBNE\diecézne_múzem_Brn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029" y="510034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ocuments\CIPAR_OSOBNE\Brni_Líšeň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649" y="2342023"/>
            <a:ext cx="2447925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721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/>
              <a:t>Biskupstvo </a:t>
            </a:r>
            <a:r>
              <a:rPr lang="sk-SK" sz="3200" dirty="0" err="1"/>
              <a:t>Českobudejovické</a:t>
            </a:r>
            <a:endParaRPr lang="sk-SK" sz="32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03843" y="128297"/>
            <a:ext cx="7772400" cy="5112568"/>
          </a:xfrm>
        </p:spPr>
        <p:txBody>
          <a:bodyPr>
            <a:normAutofit fontScale="40000" lnSpcReduction="20000"/>
          </a:bodyPr>
          <a:lstStyle/>
          <a:p>
            <a:pPr marL="68580" indent="0" algn="just">
              <a:buNone/>
            </a:pPr>
            <a:r>
              <a:rPr lang="sk-SK" dirty="0"/>
              <a:t> </a:t>
            </a:r>
            <a:endParaRPr lang="sk-SK" sz="4200" dirty="0"/>
          </a:p>
          <a:p>
            <a:pPr lvl="0" algn="just"/>
            <a:r>
              <a:rPr lang="sk-SK" sz="4200" u="sng" dirty="0" err="1">
                <a:hlinkClick r:id="rId2"/>
              </a:rPr>
              <a:t>Římskokatolická</a:t>
            </a:r>
            <a:r>
              <a:rPr lang="sk-SK" sz="4200" u="sng" dirty="0">
                <a:hlinkClick r:id="rId2"/>
              </a:rPr>
              <a:t> </a:t>
            </a:r>
            <a:r>
              <a:rPr lang="sk-SK" sz="4200" u="sng" dirty="0" err="1">
                <a:hlinkClick r:id="rId2"/>
              </a:rPr>
              <a:t>farnost</a:t>
            </a:r>
            <a:r>
              <a:rPr lang="sk-SK" sz="4200" u="sng" dirty="0">
                <a:hlinkClick r:id="rId2"/>
              </a:rPr>
              <a:t> </a:t>
            </a:r>
            <a:r>
              <a:rPr lang="sk-SK" sz="4200" u="sng" dirty="0" err="1">
                <a:hlinkClick r:id="rId2"/>
              </a:rPr>
              <a:t>Doudleby</a:t>
            </a:r>
            <a:r>
              <a:rPr lang="sk-SK" sz="4200" u="sng" dirty="0">
                <a:hlinkClick r:id="rId2"/>
              </a:rPr>
              <a:t> </a:t>
            </a:r>
            <a:r>
              <a:rPr lang="sk-SK" sz="4200" dirty="0"/>
              <a:t>– rekonštrukcia fary</a:t>
            </a:r>
          </a:p>
          <a:p>
            <a:pPr lvl="0" algn="just"/>
            <a:r>
              <a:rPr lang="sk-SK" sz="4200" u="sng" dirty="0" err="1">
                <a:hlinkClick r:id="rId3"/>
              </a:rPr>
              <a:t>Římskokatolická</a:t>
            </a:r>
            <a:r>
              <a:rPr lang="sk-SK" sz="4200" u="sng" dirty="0">
                <a:hlinkClick r:id="rId3"/>
              </a:rPr>
              <a:t> </a:t>
            </a:r>
            <a:r>
              <a:rPr lang="sk-SK" sz="4200" u="sng" dirty="0" err="1">
                <a:hlinkClick r:id="rId3"/>
              </a:rPr>
              <a:t>farnost</a:t>
            </a:r>
            <a:r>
              <a:rPr lang="sk-SK" sz="4200" u="sng" dirty="0">
                <a:hlinkClick r:id="rId3"/>
              </a:rPr>
              <a:t> </a:t>
            </a:r>
            <a:r>
              <a:rPr lang="sk-SK" sz="4200" u="sng" dirty="0" err="1">
                <a:hlinkClick r:id="rId3"/>
              </a:rPr>
              <a:t>Mladošovice</a:t>
            </a:r>
            <a:r>
              <a:rPr lang="sk-SK" sz="4200" u="sng" dirty="0">
                <a:hlinkClick r:id="rId3"/>
              </a:rPr>
              <a:t> </a:t>
            </a:r>
            <a:r>
              <a:rPr lang="sk-SK" sz="4200" dirty="0"/>
              <a:t>- </a:t>
            </a:r>
            <a:r>
              <a:rPr lang="sk-SK" sz="4200" dirty="0" err="1"/>
              <a:t>rekonstrukce</a:t>
            </a:r>
            <a:r>
              <a:rPr lang="sk-SK" sz="4200" dirty="0"/>
              <a:t> vonkajšieho plášťa </a:t>
            </a:r>
            <a:r>
              <a:rPr lang="sk-SK" sz="4200" dirty="0" err="1"/>
              <a:t>kostolavrátane</a:t>
            </a:r>
            <a:r>
              <a:rPr lang="sk-SK" sz="4200" dirty="0"/>
              <a:t> priľahlého kostolného areálu </a:t>
            </a:r>
          </a:p>
          <a:p>
            <a:pPr lvl="0" algn="just"/>
            <a:r>
              <a:rPr lang="sk-SK" sz="4200" u="sng" dirty="0" err="1">
                <a:hlinkClick r:id="rId4"/>
              </a:rPr>
              <a:t>Římskokatolická</a:t>
            </a:r>
            <a:r>
              <a:rPr lang="sk-SK" sz="4200" u="sng" dirty="0">
                <a:hlinkClick r:id="rId4"/>
              </a:rPr>
              <a:t> </a:t>
            </a:r>
            <a:r>
              <a:rPr lang="sk-SK" sz="4200" u="sng" dirty="0" err="1">
                <a:hlinkClick r:id="rId4"/>
              </a:rPr>
              <a:t>farnost</a:t>
            </a:r>
            <a:r>
              <a:rPr lang="sk-SK" sz="4200" u="sng" dirty="0">
                <a:hlinkClick r:id="rId4"/>
              </a:rPr>
              <a:t> </a:t>
            </a:r>
            <a:r>
              <a:rPr lang="sk-SK" sz="4200" u="sng" dirty="0" err="1">
                <a:hlinkClick r:id="rId4"/>
              </a:rPr>
              <a:t>Čakov</a:t>
            </a:r>
            <a:r>
              <a:rPr lang="sk-SK" sz="4200" u="sng" dirty="0">
                <a:hlinkClick r:id="rId4"/>
              </a:rPr>
              <a:t> </a:t>
            </a:r>
            <a:r>
              <a:rPr lang="sk-SK" sz="4200" dirty="0"/>
              <a:t>– renovácie </a:t>
            </a:r>
            <a:r>
              <a:rPr lang="sk-SK" sz="4200" dirty="0" err="1"/>
              <a:t>ohradného</a:t>
            </a:r>
            <a:r>
              <a:rPr lang="sk-SK" sz="4200" dirty="0"/>
              <a:t> múru kostola</a:t>
            </a:r>
          </a:p>
          <a:p>
            <a:pPr lvl="0" algn="just"/>
            <a:r>
              <a:rPr lang="sk-SK" sz="4200" u="sng" dirty="0" err="1">
                <a:hlinkClick r:id="rId5"/>
              </a:rPr>
              <a:t>Římskokatolická</a:t>
            </a:r>
            <a:r>
              <a:rPr lang="sk-SK" sz="4200" u="sng" dirty="0">
                <a:hlinkClick r:id="rId5"/>
              </a:rPr>
              <a:t> </a:t>
            </a:r>
            <a:r>
              <a:rPr lang="sk-SK" sz="4200" u="sng" dirty="0" err="1">
                <a:hlinkClick r:id="rId5"/>
              </a:rPr>
              <a:t>farnost</a:t>
            </a:r>
            <a:r>
              <a:rPr lang="sk-SK" sz="4200" u="sng" dirty="0">
                <a:hlinkClick r:id="rId5"/>
              </a:rPr>
              <a:t> </a:t>
            </a:r>
            <a:r>
              <a:rPr lang="sk-SK" sz="4200" u="sng" dirty="0" err="1">
                <a:hlinkClick r:id="rId5"/>
              </a:rPr>
              <a:t>Veselíčko</a:t>
            </a:r>
            <a:r>
              <a:rPr lang="sk-SK" sz="4200" u="sng" dirty="0">
                <a:hlinkClick r:id="rId5"/>
              </a:rPr>
              <a:t> </a:t>
            </a:r>
            <a:r>
              <a:rPr lang="sk-SK" sz="4200" dirty="0"/>
              <a:t> oprava kostola</a:t>
            </a:r>
          </a:p>
          <a:p>
            <a:pPr lvl="0" algn="just"/>
            <a:r>
              <a:rPr lang="sk-SK" sz="4200" u="sng" dirty="0" err="1">
                <a:hlinkClick r:id="rId6"/>
              </a:rPr>
              <a:t>Římskokatolická</a:t>
            </a:r>
            <a:r>
              <a:rPr lang="sk-SK" sz="4200" u="sng" dirty="0">
                <a:hlinkClick r:id="rId6"/>
              </a:rPr>
              <a:t> </a:t>
            </a:r>
            <a:r>
              <a:rPr lang="sk-SK" sz="4200" u="sng" dirty="0" err="1">
                <a:hlinkClick r:id="rId6"/>
              </a:rPr>
              <a:t>farnost</a:t>
            </a:r>
            <a:r>
              <a:rPr lang="sk-SK" sz="4200" u="sng" dirty="0">
                <a:hlinkClick r:id="rId6"/>
              </a:rPr>
              <a:t> </a:t>
            </a:r>
            <a:r>
              <a:rPr lang="sk-SK" sz="4200" u="sng" dirty="0" err="1">
                <a:hlinkClick r:id="rId6"/>
              </a:rPr>
              <a:t>Rožmitál</a:t>
            </a:r>
            <a:r>
              <a:rPr lang="sk-SK" sz="4200" u="sng" dirty="0">
                <a:hlinkClick r:id="rId6"/>
              </a:rPr>
              <a:t> na </a:t>
            </a:r>
            <a:r>
              <a:rPr lang="sk-SK" sz="4200" u="sng" dirty="0" err="1">
                <a:hlinkClick r:id="rId6"/>
              </a:rPr>
              <a:t>Šumavě</a:t>
            </a:r>
            <a:r>
              <a:rPr lang="sk-SK" sz="4200" u="sng" dirty="0">
                <a:hlinkClick r:id="rId6"/>
              </a:rPr>
              <a:t> </a:t>
            </a:r>
            <a:r>
              <a:rPr lang="sk-SK" sz="4200" dirty="0"/>
              <a:t>- obnova striech </a:t>
            </a:r>
            <a:r>
              <a:rPr lang="sk-SK" sz="4200" dirty="0" err="1"/>
              <a:t>kostela</a:t>
            </a:r>
            <a:endParaRPr lang="sk-SK" sz="4200" dirty="0"/>
          </a:p>
          <a:p>
            <a:pPr lvl="0" algn="just"/>
            <a:r>
              <a:rPr lang="sk-SK" sz="4200" u="sng" dirty="0" err="1">
                <a:hlinkClick r:id="rId7"/>
              </a:rPr>
              <a:t>Římskokatolická</a:t>
            </a:r>
            <a:r>
              <a:rPr lang="sk-SK" sz="4200" u="sng" dirty="0">
                <a:hlinkClick r:id="rId7"/>
              </a:rPr>
              <a:t> </a:t>
            </a:r>
            <a:r>
              <a:rPr lang="sk-SK" sz="4200" u="sng" dirty="0" err="1">
                <a:hlinkClick r:id="rId7"/>
              </a:rPr>
              <a:t>farnost</a:t>
            </a:r>
            <a:r>
              <a:rPr lang="sk-SK" sz="4200" u="sng" dirty="0">
                <a:hlinkClick r:id="rId7"/>
              </a:rPr>
              <a:t> </a:t>
            </a:r>
            <a:r>
              <a:rPr lang="sk-SK" sz="4200" u="sng" dirty="0" err="1">
                <a:hlinkClick r:id="rId7"/>
              </a:rPr>
              <a:t>Hlasivo</a:t>
            </a:r>
            <a:r>
              <a:rPr lang="sk-SK" sz="4200" u="sng" dirty="0">
                <a:hlinkClick r:id="rId7"/>
              </a:rPr>
              <a:t> </a:t>
            </a:r>
            <a:r>
              <a:rPr lang="sk-SK" sz="4200" dirty="0"/>
              <a:t>- oprava kostola</a:t>
            </a:r>
          </a:p>
          <a:p>
            <a:pPr lvl="0" algn="just"/>
            <a:r>
              <a:rPr lang="sk-SK" sz="4200" u="sng" dirty="0" err="1">
                <a:hlinkClick r:id="rId8"/>
              </a:rPr>
              <a:t>Římskokatolická</a:t>
            </a:r>
            <a:r>
              <a:rPr lang="sk-SK" sz="4200" u="sng" dirty="0">
                <a:hlinkClick r:id="rId8"/>
              </a:rPr>
              <a:t> </a:t>
            </a:r>
            <a:r>
              <a:rPr lang="sk-SK" sz="4200" u="sng" dirty="0" err="1">
                <a:hlinkClick r:id="rId8"/>
              </a:rPr>
              <a:t>farnost</a:t>
            </a:r>
            <a:r>
              <a:rPr lang="sk-SK" sz="4200" u="sng" dirty="0">
                <a:hlinkClick r:id="rId8"/>
              </a:rPr>
              <a:t> </a:t>
            </a:r>
            <a:r>
              <a:rPr lang="sk-SK" sz="4200" u="sng" dirty="0" err="1">
                <a:hlinkClick r:id="rId8"/>
              </a:rPr>
              <a:t>Zahájí</a:t>
            </a:r>
            <a:r>
              <a:rPr lang="sk-SK" sz="4200" u="sng" dirty="0">
                <a:hlinkClick r:id="rId8"/>
              </a:rPr>
              <a:t> </a:t>
            </a:r>
            <a:r>
              <a:rPr lang="sk-SK" sz="4200" dirty="0"/>
              <a:t>- obnova strechy a veže kostola</a:t>
            </a:r>
          </a:p>
          <a:p>
            <a:pPr lvl="0" algn="just"/>
            <a:r>
              <a:rPr lang="sk-SK" sz="4200" u="sng" dirty="0" err="1">
                <a:hlinkClick r:id="rId9"/>
              </a:rPr>
              <a:t>Římskokatolická</a:t>
            </a:r>
            <a:r>
              <a:rPr lang="sk-SK" sz="4200" u="sng" dirty="0">
                <a:hlinkClick r:id="rId9"/>
              </a:rPr>
              <a:t> </a:t>
            </a:r>
            <a:r>
              <a:rPr lang="sk-SK" sz="4200" u="sng" dirty="0" err="1">
                <a:hlinkClick r:id="rId9"/>
              </a:rPr>
              <a:t>farnost</a:t>
            </a:r>
            <a:r>
              <a:rPr lang="sk-SK" sz="4200" u="sng" dirty="0">
                <a:hlinkClick r:id="rId9"/>
              </a:rPr>
              <a:t> </a:t>
            </a:r>
            <a:r>
              <a:rPr lang="sk-SK" sz="4200" u="sng" dirty="0" err="1">
                <a:hlinkClick r:id="rId9"/>
              </a:rPr>
              <a:t>Budětice</a:t>
            </a:r>
            <a:r>
              <a:rPr lang="sk-SK" sz="4200" u="sng" dirty="0">
                <a:hlinkClick r:id="rId9"/>
              </a:rPr>
              <a:t> </a:t>
            </a:r>
            <a:r>
              <a:rPr lang="sk-SK" sz="4200" dirty="0"/>
              <a:t> - oprava kostola</a:t>
            </a:r>
          </a:p>
          <a:p>
            <a:pPr lvl="0" algn="just"/>
            <a:r>
              <a:rPr lang="sk-SK" sz="4200" u="sng" dirty="0" err="1">
                <a:hlinkClick r:id="rId10"/>
              </a:rPr>
              <a:t>Římskokatolická</a:t>
            </a:r>
            <a:r>
              <a:rPr lang="sk-SK" sz="4200" u="sng" dirty="0">
                <a:hlinkClick r:id="rId10"/>
              </a:rPr>
              <a:t> </a:t>
            </a:r>
            <a:r>
              <a:rPr lang="sk-SK" sz="4200" u="sng" dirty="0" err="1">
                <a:hlinkClick r:id="rId10"/>
              </a:rPr>
              <a:t>farnost</a:t>
            </a:r>
            <a:r>
              <a:rPr lang="sk-SK" sz="4200" u="sng" dirty="0">
                <a:hlinkClick r:id="rId10"/>
              </a:rPr>
              <a:t> Černice </a:t>
            </a:r>
            <a:r>
              <a:rPr lang="sk-SK" sz="4200" dirty="0"/>
              <a:t>- oprava vonkajšieho plášťa kostola</a:t>
            </a:r>
          </a:p>
          <a:p>
            <a:pPr lvl="0" algn="just"/>
            <a:r>
              <a:rPr lang="sk-SK" sz="4200" u="sng" dirty="0" err="1">
                <a:hlinkClick r:id="rId11"/>
              </a:rPr>
              <a:t>Biskupství</a:t>
            </a:r>
            <a:r>
              <a:rPr lang="sk-SK" sz="4200" u="sng" dirty="0">
                <a:hlinkClick r:id="rId11"/>
              </a:rPr>
              <a:t> českobudějovické </a:t>
            </a:r>
            <a:r>
              <a:rPr lang="sk-SK" sz="4200" dirty="0"/>
              <a:t>- - </a:t>
            </a:r>
            <a:r>
              <a:rPr lang="sk-SK" sz="4200" dirty="0" smtClean="0"/>
              <a:t>rekonštrukcia </a:t>
            </a:r>
            <a:r>
              <a:rPr lang="sk-SK" sz="4200" dirty="0"/>
              <a:t>Teologickej </a:t>
            </a:r>
            <a:r>
              <a:rPr lang="sk-SK" sz="4200" dirty="0" smtClean="0"/>
              <a:t>fakulty</a:t>
            </a:r>
          </a:p>
          <a:p>
            <a:pPr lvl="0" algn="just"/>
            <a:r>
              <a:rPr lang="sk-SK" sz="4200" dirty="0" smtClean="0"/>
              <a:t> </a:t>
            </a:r>
            <a:r>
              <a:rPr lang="sk-SK" sz="4200" dirty="0" err="1"/>
              <a:t>Jihočeskej</a:t>
            </a:r>
            <a:r>
              <a:rPr lang="sk-SK" sz="4200" dirty="0"/>
              <a:t> univerzity  v Českých Budějoviciach</a:t>
            </a:r>
          </a:p>
          <a:p>
            <a:pPr algn="just"/>
            <a:endParaRPr lang="sk-SK" sz="4200" dirty="0"/>
          </a:p>
          <a:p>
            <a:pPr marL="68580" indent="0" algn="just">
              <a:buNone/>
            </a:pPr>
            <a:endParaRPr lang="sk-SK" sz="4200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3201" y="487481"/>
            <a:ext cx="2730500" cy="21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786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Pútnický turizmus v cezhraničnej spolupráci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b="1" dirty="0" smtClean="0"/>
              <a:t>INTERREG VA ČR-SR, </a:t>
            </a:r>
          </a:p>
          <a:p>
            <a:r>
              <a:rPr lang="sk-SK" b="1" dirty="0" smtClean="0"/>
              <a:t>INTERREG VA PL-SR</a:t>
            </a:r>
          </a:p>
          <a:p>
            <a:r>
              <a:rPr lang="sk-SK" b="1" dirty="0" smtClean="0"/>
              <a:t>INTERREG VA MR-SR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809260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Cieľové skupiny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431120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sk-SK" dirty="0" smtClean="0"/>
              <a:t>Biskupské a farské úrady</a:t>
            </a:r>
          </a:p>
          <a:p>
            <a:r>
              <a:rPr lang="sk-SK" dirty="0"/>
              <a:t>Cirkevné združenia a organizácie pútnických </a:t>
            </a:r>
            <a:r>
              <a:rPr lang="sk-SK" dirty="0" smtClean="0"/>
              <a:t>miest</a:t>
            </a:r>
          </a:p>
          <a:p>
            <a:pPr lvl="0"/>
            <a:r>
              <a:rPr lang="sk-SK" dirty="0" smtClean="0"/>
              <a:t>Politici a úradníci regionálnych a miestnych samospráv</a:t>
            </a:r>
            <a:endParaRPr lang="sk-SK" dirty="0"/>
          </a:p>
          <a:p>
            <a:pPr lvl="0"/>
            <a:r>
              <a:rPr lang="sk-SK" dirty="0" smtClean="0"/>
              <a:t>Manažéri a pracovníci kultúrnych zariadení</a:t>
            </a:r>
            <a:endParaRPr lang="sk-SK" dirty="0"/>
          </a:p>
          <a:p>
            <a:pPr lvl="0"/>
            <a:r>
              <a:rPr lang="sk-SK" dirty="0"/>
              <a:t>Manažéri a pracovníci </a:t>
            </a:r>
            <a:r>
              <a:rPr lang="pl-PL" dirty="0" smtClean="0"/>
              <a:t>organizácií cestovného </a:t>
            </a:r>
            <a:r>
              <a:rPr lang="pl-PL" dirty="0"/>
              <a:t>ruchu</a:t>
            </a:r>
            <a:endParaRPr lang="sk-SK" dirty="0"/>
          </a:p>
          <a:p>
            <a:pPr lvl="0"/>
            <a:r>
              <a:rPr lang="sk-SK" dirty="0"/>
              <a:t>Manažéri a pracovníci </a:t>
            </a:r>
            <a:r>
              <a:rPr lang="pl-PL" dirty="0" smtClean="0"/>
              <a:t>regionálnych rozvojových agentúr</a:t>
            </a:r>
            <a:endParaRPr lang="sk-SK" dirty="0"/>
          </a:p>
          <a:p>
            <a:pPr lvl="0"/>
            <a:r>
              <a:rPr lang="pl-PL" dirty="0" smtClean="0"/>
              <a:t>Archeológovia a historici </a:t>
            </a:r>
          </a:p>
          <a:p>
            <a:pPr lvl="0"/>
            <a:r>
              <a:rPr lang="pl-PL" dirty="0" smtClean="0"/>
              <a:t>Výskumné inštitúcie a </a:t>
            </a:r>
            <a:r>
              <a:rPr lang="pl-PL" dirty="0"/>
              <a:t>univerzity</a:t>
            </a:r>
            <a:endParaRPr lang="sk-SK" dirty="0"/>
          </a:p>
          <a:p>
            <a:pPr lvl="0"/>
            <a:r>
              <a:rPr lang="pl-PL" dirty="0"/>
              <a:t>Regionální a místní kulturní sdružení</a:t>
            </a:r>
            <a:endParaRPr lang="sk-SK" dirty="0"/>
          </a:p>
          <a:p>
            <a:pPr lvl="0"/>
            <a:r>
              <a:rPr lang="pl-PL" dirty="0" smtClean="0"/>
              <a:t>Podnikatelé </a:t>
            </a:r>
            <a:r>
              <a:rPr lang="pl-PL" dirty="0"/>
              <a:t>poskytující služby cestovního ruchu</a:t>
            </a:r>
            <a:endParaRPr lang="sk-SK" dirty="0"/>
          </a:p>
          <a:p>
            <a:pPr lvl="0"/>
            <a:r>
              <a:rPr lang="sk-SK" dirty="0" smtClean="0"/>
              <a:t>Cestovné kancelárie</a:t>
            </a:r>
            <a:endParaRPr lang="sk-SK" dirty="0"/>
          </a:p>
          <a:p>
            <a:pPr lvl="0"/>
            <a:r>
              <a:rPr lang="sk-SK" dirty="0" smtClean="0"/>
              <a:t>Miestni obyvatelia a komunity</a:t>
            </a: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71443988"/>
      </p:ext>
    </p:extLst>
  </p:cSld>
  <p:clrMapOvr>
    <a:masterClrMapping/>
  </p:clrMapOvr>
</p:sld>
</file>

<file path=ppt/theme/theme1.xml><?xml version="1.0" encoding="utf-8"?>
<a:theme xmlns:a="http://schemas.openxmlformats.org/drawingml/2006/main" name="Výsek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143</TotalTime>
  <Words>735</Words>
  <Application>Microsoft Office PowerPoint</Application>
  <PresentationFormat>Vlastná</PresentationFormat>
  <Paragraphs>131</Paragraphs>
  <Slides>16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16</vt:i4>
      </vt:variant>
    </vt:vector>
  </HeadingPairs>
  <TitlesOfParts>
    <vt:vector size="17" baseType="lpstr">
      <vt:lpstr>Výsek</vt:lpstr>
      <vt:lpstr>Náboženský turizmus v projektoch EÚ</vt:lpstr>
      <vt:lpstr>Náboženský turizmus, cirkevná turistika</vt:lpstr>
      <vt:lpstr>Pútnický turizmus na Slovensku</vt:lpstr>
      <vt:lpstr>Ekonomické prínosy</vt:lpstr>
      <vt:lpstr>Vnímanie pútnického turizmu v európskom kontexte</vt:lpstr>
      <vt:lpstr>Čerpanie projektov na úrovni diecézy (Brnenská diecéza)</vt:lpstr>
      <vt:lpstr>Biskupstvo Českobudejovické</vt:lpstr>
      <vt:lpstr>Pútnický turizmus v cezhraničnej spolupráci</vt:lpstr>
      <vt:lpstr>Cieľové skupiny</vt:lpstr>
      <vt:lpstr>Oprávnené aktivity – konkrétne príklady</vt:lpstr>
      <vt:lpstr>Oprávnené aktivity projektov</vt:lpstr>
      <vt:lpstr>Projekty – Česká republika</vt:lpstr>
      <vt:lpstr>Podpora pútnického turizmu – možnosť alebo realita?</vt:lpstr>
      <vt:lpstr>Oprávnené aktivity</vt:lpstr>
      <vt:lpstr>Pútnická turistika – víZia a realita</vt:lpstr>
      <vt:lpstr>Ďakujem za pozornosť!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Pútnicky turizmus v projektoch EÚ</dc:title>
  <dc:creator>Marian Cipar</dc:creator>
  <cp:lastModifiedBy>Katarina-ACWS</cp:lastModifiedBy>
  <cp:revision>29</cp:revision>
  <dcterms:created xsi:type="dcterms:W3CDTF">2016-09-17T03:33:51Z</dcterms:created>
  <dcterms:modified xsi:type="dcterms:W3CDTF">2016-09-20T09:20:52Z</dcterms:modified>
</cp:coreProperties>
</file>