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1" r:id="rId3"/>
    <p:sldId id="292" r:id="rId4"/>
    <p:sldId id="293" r:id="rId5"/>
    <p:sldId id="299" r:id="rId6"/>
    <p:sldId id="270" r:id="rId7"/>
    <p:sldId id="281" r:id="rId8"/>
    <p:sldId id="282" r:id="rId9"/>
    <p:sldId id="322" r:id="rId10"/>
    <p:sldId id="324" r:id="rId11"/>
    <p:sldId id="325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274" r:id="rId20"/>
  </p:sldIdLst>
  <p:sldSz cx="9144000" cy="6858000" type="screen4x3"/>
  <p:notesSz cx="6797675" cy="987425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990099"/>
    <a:srgbClr val="CCECFF"/>
    <a:srgbClr val="FF9900"/>
    <a:srgbClr val="3366CC"/>
    <a:srgbClr val="CC3300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330" autoAdjust="0"/>
    <p:restoredTop sz="94696" autoAdjust="0"/>
  </p:normalViewPr>
  <p:slideViewPr>
    <p:cSldViewPr>
      <p:cViewPr>
        <p:scale>
          <a:sx n="79" d="100"/>
          <a:sy n="79" d="100"/>
        </p:scale>
        <p:origin x="-105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18372CE-F13D-45A2-8163-477D7E41105C}" type="datetimeFigureOut">
              <a:rPr lang="cs-CZ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CFD1B14-2AAD-44E5-89BE-00640A1BA5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154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35F37AB-15CA-4231-A953-FFFCD2DB60F3}" type="datetimeFigureOut">
              <a:rPr lang="cs-CZ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71E8ECF-448C-4025-B5CD-91A47413B6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351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719BA-481D-4E93-9F4D-15B1D0025762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85335-1626-48E9-B0B9-BDC74FF62FB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634AC-0685-411B-9FEF-7FC09B507D12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57F5A-926E-4A1E-8430-2F1D5FB9404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B598E-87D2-43AA-9903-B092B805C17B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D514-CFC2-44A9-83DB-33A1EA6DD5A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6431D-6A1B-4525-B9EB-5AE3F41C72C6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D440D-AFAE-434E-ACFB-B0C6F9F4DFB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4778E-D042-4C05-9388-CE23DD7C357C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2589D-BF34-4A28-8082-FEF608CFE02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15D78-E815-472C-944F-077376A502D2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F103D-D4BD-473F-A680-DDF4E8ADCDB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12997-06B4-4929-A6C4-C4848CDA846C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CB199-E8F5-40A6-AE97-FA1AF3C5040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6A3BB-AB62-4EB8-BFF4-AC9DB908BEEE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75D21-8791-4A2D-A52F-6F277C0ECE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AC890-B325-4B90-A8F3-8CF46660B79A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F37B6-019C-472A-ABEF-9F6A7770E30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88453-3686-40D6-A802-0367D49BA59D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53853-9C45-46AF-AC48-87BCFD513E8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AF246-416F-4D89-B5FC-2FEE090F25E4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B915F-FBB1-49E9-9511-3CF30DCF075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94755821-0CE2-4C09-8AC8-5F8546752C36}" type="datetimeFigureOut">
              <a:rPr lang="cs-CZ" smtClean="0"/>
              <a:pPr>
                <a:defRPr/>
              </a:pPr>
              <a:t>21.9.2016</a:t>
            </a:fld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596E0CD-50DA-4180-A263-CCFFDC61A51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hyperlink" Target="VIDEO_TS/VIDEO_TS.IF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Cyril_Metod&#196;&#8250;j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ychodni-morava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amorava.com/" TargetMode="External"/><Relationship Id="rId2" Type="http://schemas.openxmlformats.org/officeDocument/2006/relationships/hyperlink" Target="http://www.bernsteinstrasse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Cyrilometodějská </a:t>
            </a:r>
            <a:br>
              <a:rPr lang="cs-CZ" sz="3600" dirty="0"/>
            </a:br>
            <a:r>
              <a:rPr lang="cs-CZ" sz="3600" dirty="0"/>
              <a:t>kulturní stezka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prezentuje dědictví evropských národů z období raného středověku ovlivněné působením </a:t>
            </a:r>
            <a:r>
              <a:rPr lang="cs-CZ" b="1" dirty="0"/>
              <a:t>sv. Cyrila a Metoděje</a:t>
            </a:r>
            <a:r>
              <a:rPr lang="cs-CZ" dirty="0"/>
              <a:t>, </a:t>
            </a:r>
            <a:r>
              <a:rPr lang="cs-CZ" dirty="0" err="1"/>
              <a:t>spolupatronů</a:t>
            </a:r>
            <a:r>
              <a:rPr lang="cs-CZ" dirty="0"/>
              <a:t> Evropy. </a:t>
            </a:r>
          </a:p>
          <a:p>
            <a:r>
              <a:rPr lang="cs-CZ" dirty="0"/>
              <a:t>Stezka propojí pomocí CM tras významná místa a instituce nesoucí toto kulturní dědictví pomocí společných aktivit a přinese zájemcům koordinovanou </a:t>
            </a:r>
            <a:r>
              <a:rPr lang="cs-CZ" b="1" dirty="0"/>
              <a:t>kulturně-vzdělávací a turistickou nabídku</a:t>
            </a:r>
            <a:r>
              <a:rPr lang="cs-CZ" dirty="0"/>
              <a:t>.</a:t>
            </a:r>
          </a:p>
          <a:p>
            <a:r>
              <a:rPr lang="cs-CZ" dirty="0"/>
              <a:t>Centrum CM tras v ČR </a:t>
            </a:r>
            <a:r>
              <a:rPr lang="cs-CZ" b="1" dirty="0"/>
              <a:t>Velehrad </a:t>
            </a:r>
            <a:r>
              <a:rPr lang="cs-CZ" dirty="0"/>
              <a:t>(Region Slovácko)</a:t>
            </a:r>
          </a:p>
          <a:p>
            <a:r>
              <a:rPr lang="cs-CZ" dirty="0"/>
              <a:t>Cíl: </a:t>
            </a:r>
            <a:r>
              <a:rPr lang="cs-CZ" b="1" dirty="0"/>
              <a:t>Kulturní most </a:t>
            </a:r>
            <a:r>
              <a:rPr lang="cs-CZ" dirty="0"/>
              <a:t>mezi V a Z uznaný Radou Evropy jako EKS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1588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Immagine 12" descr="europa_itinerari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257982" cy="686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"/>
          <p:cNvSpPr txBox="1"/>
          <p:nvPr/>
        </p:nvSpPr>
        <p:spPr>
          <a:xfrm>
            <a:off x="457688" y="1866094"/>
            <a:ext cx="6345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</a:rPr>
              <a:t>32</a:t>
            </a:r>
            <a:r>
              <a:rPr lang="en-GB" sz="2400" dirty="0">
                <a:solidFill>
                  <a:schemeClr val="bg1"/>
                </a:solidFill>
              </a:rPr>
              <a:t> </a:t>
            </a:r>
            <a:r>
              <a:rPr lang="cs-CZ" sz="2400" dirty="0">
                <a:solidFill>
                  <a:schemeClr val="bg1"/>
                </a:solidFill>
              </a:rPr>
              <a:t>certifikovaných kulturních stezek v Evropě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33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M_PREZENTACE_PPT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0988" y="0"/>
            <a:ext cx="9705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0"/>
            <a:ext cx="2389758" cy="503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911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100" dirty="0"/>
              <a:t>Téma</a:t>
            </a:r>
            <a:r>
              <a:rPr lang="cs-CZ" dirty="0"/>
              <a:t> - </a:t>
            </a:r>
            <a:r>
              <a:rPr lang="cs-CZ" sz="3100" b="1" dirty="0"/>
              <a:t>Dialog jako evropská </a:t>
            </a:r>
            <a:br>
              <a:rPr lang="cs-CZ" sz="3100" b="1" dirty="0"/>
            </a:br>
            <a:r>
              <a:rPr lang="cs-CZ" sz="3100" b="1" dirty="0"/>
              <a:t>hodnota budoucnosti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Využití kulturního a </a:t>
            </a:r>
            <a:r>
              <a:rPr lang="cs-CZ" dirty="0" err="1"/>
              <a:t>přír</a:t>
            </a:r>
            <a:r>
              <a:rPr lang="cs-CZ" dirty="0"/>
              <a:t>. dědictví ke zprostředkování témat jako je kulturní dialog, kulturní identita, slovanské kulturní kořeny, historie, vývoj jazyka, písma, liturgie a tradic, práva, řemesla a gastronomie podporou </a:t>
            </a:r>
            <a:r>
              <a:rPr lang="cs-CZ" b="1" dirty="0"/>
              <a:t>putování po CM trasách </a:t>
            </a:r>
            <a:r>
              <a:rPr lang="cs-CZ" dirty="0"/>
              <a:t>– iniciací nabídky (akcí, programů, produktů, itinerářů, balíčků, doprovod. služeb) dle různých cílových skupin</a:t>
            </a:r>
          </a:p>
          <a:p>
            <a:endParaRPr lang="cs-CZ" dirty="0"/>
          </a:p>
          <a:p>
            <a:r>
              <a:rPr lang="cs-CZ" dirty="0"/>
              <a:t>Kulturně-poznávací, vzdělávací, </a:t>
            </a:r>
            <a:r>
              <a:rPr lang="cs-CZ" b="1" dirty="0"/>
              <a:t>spirituální</a:t>
            </a:r>
            <a:r>
              <a:rPr lang="cs-CZ" dirty="0"/>
              <a:t> (</a:t>
            </a:r>
            <a:r>
              <a:rPr lang="cs-CZ" dirty="0" err="1"/>
              <a:t>nábož</a:t>
            </a:r>
            <a:r>
              <a:rPr lang="cs-CZ" dirty="0"/>
              <a:t>. – poutní, církevní, sakrální), zdravotní, incentivní, profesní, </a:t>
            </a:r>
            <a:r>
              <a:rPr lang="cs-CZ" dirty="0" err="1"/>
              <a:t>gastro</a:t>
            </a:r>
            <a:r>
              <a:rPr lang="cs-CZ" dirty="0"/>
              <a:t>, </a:t>
            </a:r>
            <a:r>
              <a:rPr lang="cs-CZ" dirty="0" err="1"/>
              <a:t>slow</a:t>
            </a:r>
            <a:r>
              <a:rPr lang="cs-CZ" dirty="0"/>
              <a:t> </a:t>
            </a:r>
            <a:r>
              <a:rPr lang="cs-CZ" b="1" dirty="0"/>
              <a:t>turismus</a:t>
            </a:r>
          </a:p>
          <a:p>
            <a:endParaRPr lang="cs-CZ" b="1" dirty="0"/>
          </a:p>
          <a:p>
            <a:r>
              <a:rPr lang="cs-CZ" b="1" dirty="0"/>
              <a:t>Příběh </a:t>
            </a:r>
            <a:r>
              <a:rPr lang="cs-CZ" b="1" dirty="0" err="1"/>
              <a:t>Sedmipočetníků</a:t>
            </a:r>
            <a:r>
              <a:rPr lang="cs-CZ" b="1" dirty="0"/>
              <a:t> </a:t>
            </a:r>
            <a:r>
              <a:rPr lang="cs-CZ" dirty="0"/>
              <a:t>jako pojítko se všemi Slovany ale i </a:t>
            </a:r>
            <a:r>
              <a:rPr lang="cs-CZ" dirty="0" err="1"/>
              <a:t>neslov</a:t>
            </a:r>
            <a:r>
              <a:rPr lang="cs-CZ" dirty="0"/>
              <a:t>. zeměmi (Itálie, Řecko, Maďarsko, Rakousko,..) </a:t>
            </a:r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682369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118001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cs-CZ" sz="3600" dirty="0"/>
              <a:t>Téma Cyrilometodějské stezky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51467" y="980729"/>
            <a:ext cx="5074708" cy="8962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              Kulturní dialog a identita</a:t>
            </a:r>
            <a:endParaRPr lang="fr-FR" sz="24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4784"/>
            <a:ext cx="2443815" cy="162921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9" y="1491122"/>
            <a:ext cx="2520280" cy="3276364"/>
          </a:xfrm>
          <a:prstGeom prst="rect">
            <a:avLst/>
          </a:prstGeom>
        </p:spPr>
      </p:pic>
      <p:cxnSp>
        <p:nvCxnSpPr>
          <p:cNvPr id="12" name="Zakřivená spojnice 11"/>
          <p:cNvCxnSpPr/>
          <p:nvPr/>
        </p:nvCxnSpPr>
        <p:spPr>
          <a:xfrm rot="10800000" flipV="1">
            <a:off x="4572001" y="3437467"/>
            <a:ext cx="321733" cy="50800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ál 12"/>
          <p:cNvSpPr/>
          <p:nvPr/>
        </p:nvSpPr>
        <p:spPr>
          <a:xfrm>
            <a:off x="4647142" y="2921044"/>
            <a:ext cx="795867" cy="841022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07505" y="5373216"/>
            <a:ext cx="2929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Slované ve středověku a dnes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3588858" y="5517233"/>
            <a:ext cx="235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Písmo, právo a liturgie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6156176" y="5373216"/>
            <a:ext cx="2698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Řemesla a gastronomie</a:t>
            </a:r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484784"/>
            <a:ext cx="2287270" cy="1715452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3284984"/>
            <a:ext cx="1451235" cy="1921674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61048"/>
            <a:ext cx="1152469" cy="156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brno-petrov_CM_65_fotom-ark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1328978" cy="199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545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Společná identifikace stezky</a:t>
            </a:r>
          </a:p>
        </p:txBody>
      </p:sp>
      <p:cxnSp>
        <p:nvCxnSpPr>
          <p:cNvPr id="32" name="Přímá spojnice se šipkou 31"/>
          <p:cNvCxnSpPr/>
          <p:nvPr/>
        </p:nvCxnSpPr>
        <p:spPr>
          <a:xfrm>
            <a:off x="4354593" y="4457782"/>
            <a:ext cx="0" cy="758652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áze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856" y="2862246"/>
            <a:ext cx="1563624" cy="1505712"/>
          </a:xfrm>
          <a:prstGeom prst="rect">
            <a:avLst/>
          </a:prstGeom>
        </p:spPr>
      </p:pic>
      <p:pic>
        <p:nvPicPr>
          <p:cNvPr id="23" name="Picture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250" y="1690689"/>
            <a:ext cx="2273617" cy="1110723"/>
          </a:xfrm>
          <a:prstGeom prst="rect">
            <a:avLst/>
          </a:prstGeom>
          <a:noFill/>
          <a:ln>
            <a:noFill/>
          </a:ln>
          <a:extLst/>
        </p:spPr>
      </p:pic>
      <p:cxnSp>
        <p:nvCxnSpPr>
          <p:cNvPr id="24" name="Přímá spojnice se šipkou 23"/>
          <p:cNvCxnSpPr/>
          <p:nvPr/>
        </p:nvCxnSpPr>
        <p:spPr>
          <a:xfrm flipH="1">
            <a:off x="4819651" y="2435042"/>
            <a:ext cx="969116" cy="431847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1467" y="3448771"/>
            <a:ext cx="1801455" cy="2172418"/>
          </a:xfrm>
          <a:prstGeom prst="rect">
            <a:avLst/>
          </a:prstGeom>
          <a:noFill/>
          <a:ln>
            <a:noFill/>
          </a:ln>
          <a:extLst/>
        </p:spPr>
      </p:pic>
      <p:cxnSp>
        <p:nvCxnSpPr>
          <p:cNvPr id="29" name="Přímá spojnice se šipkou 28"/>
          <p:cNvCxnSpPr/>
          <p:nvPr/>
        </p:nvCxnSpPr>
        <p:spPr>
          <a:xfrm>
            <a:off x="4910667" y="3611242"/>
            <a:ext cx="940821" cy="372214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Obrázek 3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1556792"/>
            <a:ext cx="1679703" cy="2376264"/>
          </a:xfrm>
          <a:prstGeom prst="rect">
            <a:avLst/>
          </a:prstGeom>
        </p:spPr>
      </p:pic>
      <p:cxnSp>
        <p:nvCxnSpPr>
          <p:cNvPr id="34" name="Přímá spojnice se šipkou 33"/>
          <p:cNvCxnSpPr/>
          <p:nvPr/>
        </p:nvCxnSpPr>
        <p:spPr>
          <a:xfrm>
            <a:off x="2749815" y="2435042"/>
            <a:ext cx="940821" cy="372214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ázek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221088"/>
            <a:ext cx="864096" cy="1810776"/>
          </a:xfrm>
          <a:prstGeom prst="rect">
            <a:avLst/>
          </a:prstGeom>
        </p:spPr>
      </p:pic>
      <p:cxnSp>
        <p:nvCxnSpPr>
          <p:cNvPr id="35" name="Přímá spojnice se šipkou 34"/>
          <p:cNvCxnSpPr/>
          <p:nvPr/>
        </p:nvCxnSpPr>
        <p:spPr>
          <a:xfrm flipH="1">
            <a:off x="2365316" y="4152034"/>
            <a:ext cx="969116" cy="431847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4581128"/>
            <a:ext cx="1260907" cy="118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02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864095"/>
          </a:xfrm>
        </p:spPr>
        <p:txBody>
          <a:bodyPr/>
          <a:lstStyle/>
          <a:p>
            <a:r>
              <a:rPr lang="cs-CZ" sz="3600" dirty="0"/>
              <a:t>Vývoj EKSCM a sdružení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6912768" cy="3384376"/>
          </a:xfrm>
        </p:spPr>
        <p:txBody>
          <a:bodyPr>
            <a:noAutofit/>
          </a:bodyPr>
          <a:lstStyle/>
          <a:p>
            <a:pPr algn="l"/>
            <a:r>
              <a:rPr lang="cs-CZ" sz="1600" dirty="0">
                <a:solidFill>
                  <a:schemeClr val="tx2"/>
                </a:solidFill>
              </a:rPr>
              <a:t>2011 – první myšlenky na vznik stezky (ZK, CCRVM, Itálie) 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</a:rPr>
              <a:t>2013 – založení sdružení ZK a CCRVM – VH, STS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</a:rPr>
              <a:t>2014 – mezinárodní rozměr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</a:rPr>
              <a:t>2015 – růst členské základny, založení ŘV, VV a schválení členských příspěvků, provoz, marketing, projekt. příprava, věda a výzkum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</a:rPr>
              <a:t>2016 – částečné osamostatnění od zakládajících členů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</a:rPr>
              <a:t>    </a:t>
            </a:r>
          </a:p>
          <a:p>
            <a:pPr algn="l"/>
            <a:r>
              <a:rPr lang="cs-CZ" sz="2000" dirty="0">
                <a:solidFill>
                  <a:schemeClr val="tx2"/>
                </a:solidFill>
              </a:rPr>
              <a:t>Priorita: Rozvoj stezky a tras v ČR – SR příhraničí </a:t>
            </a:r>
          </a:p>
          <a:p>
            <a:pPr algn="l"/>
            <a:r>
              <a:rPr lang="cs-CZ" sz="2000" dirty="0">
                <a:solidFill>
                  <a:schemeClr val="tx2"/>
                </a:solidFill>
              </a:rPr>
              <a:t>                ve spolupráci s místními aktéry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</a:rPr>
              <a:t>	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</a:rPr>
              <a:t>	</a:t>
            </a:r>
            <a:endParaRPr lang="cs-CZ" sz="1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437112"/>
            <a:ext cx="2327803" cy="138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05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1942" y="8713"/>
            <a:ext cx="7886700" cy="1027245"/>
          </a:xfrm>
        </p:spPr>
        <p:txBody>
          <a:bodyPr>
            <a:normAutofit/>
          </a:bodyPr>
          <a:lstStyle/>
          <a:p>
            <a:r>
              <a:rPr lang="cs-CZ" sz="3600" dirty="0"/>
              <a:t>Síť Cyrilometodějské stezky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197" y="766690"/>
            <a:ext cx="2289175" cy="596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Členové - VH</a:t>
            </a:r>
            <a:endParaRPr lang="fr-FR" sz="24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184582" y="1433515"/>
            <a:ext cx="2585141" cy="59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400" b="1" dirty="0"/>
              <a:t>Vědecký výbor</a:t>
            </a:r>
            <a:endParaRPr lang="fr-FR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82976" y="2516366"/>
            <a:ext cx="2131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rgbClr val="2C2C75"/>
                </a:solidFill>
              </a:rPr>
              <a:t>EKSCM, </a:t>
            </a:r>
            <a:r>
              <a:rPr lang="cs-CZ" sz="2400" b="1" dirty="0" err="1">
                <a:solidFill>
                  <a:srgbClr val="2C2C75"/>
                </a:solidFill>
              </a:rPr>
              <a:t>z.s.p.o</a:t>
            </a:r>
            <a:r>
              <a:rPr lang="cs-CZ" sz="2400" b="1" dirty="0">
                <a:solidFill>
                  <a:srgbClr val="2C2C75"/>
                </a:solidFill>
              </a:rPr>
              <a:t>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456040" y="1175528"/>
            <a:ext cx="2641601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u="sng" dirty="0"/>
              <a:t>ČR</a:t>
            </a:r>
          </a:p>
          <a:p>
            <a:r>
              <a:rPr lang="cs-CZ" sz="1400" dirty="0"/>
              <a:t>Zlínský kraj</a:t>
            </a:r>
          </a:p>
          <a:p>
            <a:r>
              <a:rPr lang="cs-CZ" sz="1400" dirty="0"/>
              <a:t>Jihomoravský kraj</a:t>
            </a:r>
          </a:p>
          <a:p>
            <a:r>
              <a:rPr lang="cs-CZ" sz="1400" dirty="0"/>
              <a:t>Olomoucký kraj</a:t>
            </a:r>
          </a:p>
          <a:p>
            <a:r>
              <a:rPr lang="cs-CZ" sz="1400" dirty="0"/>
              <a:t>Moravskoslezský kraj</a:t>
            </a:r>
          </a:p>
          <a:p>
            <a:r>
              <a:rPr lang="cs-CZ" sz="1400" dirty="0"/>
              <a:t>Centrála cestovního ruchu Východní Moravy, o.p.s.</a:t>
            </a:r>
          </a:p>
          <a:p>
            <a:r>
              <a:rPr lang="cs-CZ" sz="1400" dirty="0"/>
              <a:t>Centrála cestovního ruchu Jižní Morava, </a:t>
            </a:r>
            <a:r>
              <a:rPr lang="cs-CZ" sz="1400" dirty="0" err="1"/>
              <a:t>z.s.p.o</a:t>
            </a:r>
            <a:r>
              <a:rPr lang="cs-CZ" sz="1400" dirty="0"/>
              <a:t>.</a:t>
            </a:r>
          </a:p>
          <a:p>
            <a:endParaRPr lang="cs-CZ" sz="16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57197" y="3102412"/>
            <a:ext cx="2819401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/>
              <a:t>SR</a:t>
            </a:r>
          </a:p>
          <a:p>
            <a:r>
              <a:rPr lang="cs-CZ" sz="1400" dirty="0"/>
              <a:t>Nitranský samosprávný kraj</a:t>
            </a:r>
          </a:p>
          <a:p>
            <a:r>
              <a:rPr lang="cs-CZ" sz="1400" dirty="0"/>
              <a:t>Trenčínský samosprávný kraj</a:t>
            </a:r>
          </a:p>
          <a:p>
            <a:r>
              <a:rPr lang="cs-CZ" sz="1400" dirty="0"/>
              <a:t>Trnavský samosprávný kraj</a:t>
            </a:r>
          </a:p>
          <a:p>
            <a:r>
              <a:rPr lang="cs-CZ" sz="1400" dirty="0"/>
              <a:t>Nitranská organizace cestovního ruchu</a:t>
            </a:r>
          </a:p>
          <a:p>
            <a:r>
              <a:rPr lang="cs-CZ" sz="1400" dirty="0" err="1"/>
              <a:t>Zoborský</a:t>
            </a:r>
            <a:r>
              <a:rPr lang="cs-CZ" sz="1400" dirty="0"/>
              <a:t> </a:t>
            </a:r>
            <a:r>
              <a:rPr lang="cs-CZ" sz="1400" dirty="0" err="1"/>
              <a:t>skrášľovací</a:t>
            </a:r>
            <a:r>
              <a:rPr lang="cs-CZ" sz="1400" dirty="0"/>
              <a:t> </a:t>
            </a:r>
            <a:r>
              <a:rPr lang="cs-CZ" sz="1400" dirty="0" err="1"/>
              <a:t>spolok</a:t>
            </a:r>
            <a:endParaRPr lang="cs-CZ" sz="1400" dirty="0"/>
          </a:p>
          <a:p>
            <a:r>
              <a:rPr lang="cs-CZ" sz="1400" dirty="0"/>
              <a:t>Archeologický ústav SAV v Nitře</a:t>
            </a:r>
          </a:p>
          <a:p>
            <a:r>
              <a:rPr lang="cs-CZ" sz="1400" dirty="0"/>
              <a:t>Obec </a:t>
            </a:r>
            <a:r>
              <a:rPr lang="cs-CZ" sz="1400" dirty="0" err="1"/>
              <a:t>Močenok</a:t>
            </a:r>
            <a:endParaRPr lang="cs-CZ" sz="1400" dirty="0"/>
          </a:p>
          <a:p>
            <a:r>
              <a:rPr lang="cs-CZ" sz="1400" dirty="0"/>
              <a:t>UKF v Nitře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445087" y="5732302"/>
            <a:ext cx="2819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/>
              <a:t>Itálie</a:t>
            </a:r>
          </a:p>
          <a:p>
            <a:r>
              <a:rPr lang="cs-CZ" sz="1400" dirty="0"/>
              <a:t>Cammini d</a:t>
            </a:r>
            <a:r>
              <a:rPr lang="en-US" sz="1400" dirty="0"/>
              <a:t>’</a:t>
            </a:r>
            <a:r>
              <a:rPr lang="cs-CZ" sz="1400" dirty="0"/>
              <a:t>Europa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456040" y="5279254"/>
            <a:ext cx="3208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611313" algn="l"/>
              </a:tabLst>
            </a:pPr>
            <a:r>
              <a:rPr lang="cs-CZ" sz="1600" b="1" u="sng" dirty="0"/>
              <a:t>FYROM</a:t>
            </a:r>
            <a:r>
              <a:rPr lang="cs-CZ" sz="1600" b="1" dirty="0"/>
              <a:t>	</a:t>
            </a:r>
            <a:r>
              <a:rPr lang="cs-CZ" sz="1600" b="1" u="sng" dirty="0"/>
              <a:t>Řecko</a:t>
            </a:r>
          </a:p>
          <a:p>
            <a:pPr>
              <a:tabLst>
                <a:tab pos="1611313" algn="l"/>
              </a:tabLst>
            </a:pPr>
            <a:r>
              <a:rPr lang="cs-CZ" sz="1400" dirty="0"/>
              <a:t>Město </a:t>
            </a:r>
            <a:r>
              <a:rPr lang="cs-CZ" sz="1400" dirty="0" err="1"/>
              <a:t>Ochrid</a:t>
            </a:r>
            <a:r>
              <a:rPr lang="cs-CZ" sz="1600" dirty="0"/>
              <a:t>	</a:t>
            </a:r>
            <a:r>
              <a:rPr lang="cs-CZ" sz="1400" dirty="0"/>
              <a:t>Město Soluň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6302088" y="1817735"/>
            <a:ext cx="2806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Založený 21.5.2015</a:t>
            </a:r>
          </a:p>
          <a:p>
            <a:r>
              <a:rPr lang="cs-CZ" sz="1400" dirty="0"/>
              <a:t>Celkem 15 členů</a:t>
            </a:r>
          </a:p>
          <a:p>
            <a:r>
              <a:rPr lang="cs-CZ" sz="1400" dirty="0"/>
              <a:t>Prof. Pavel Ambros SJ, </a:t>
            </a:r>
            <a:r>
              <a:rPr lang="cs-CZ" sz="1600" dirty="0"/>
              <a:t>CMTF UP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6258416" y="3167639"/>
            <a:ext cx="2647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Založený 11.11.2015</a:t>
            </a:r>
          </a:p>
          <a:p>
            <a:r>
              <a:rPr lang="cs-CZ" sz="1400" dirty="0"/>
              <a:t>Členové jsou regiony (kraje)</a:t>
            </a:r>
          </a:p>
          <a:p>
            <a:r>
              <a:rPr lang="cs-CZ" sz="1400" dirty="0"/>
              <a:t>PhDr. Miloš Bača, NSK</a:t>
            </a:r>
          </a:p>
        </p:txBody>
      </p:sp>
      <p:sp>
        <p:nvSpPr>
          <p:cNvPr id="7" name="Ovál 6"/>
          <p:cNvSpPr/>
          <p:nvPr/>
        </p:nvSpPr>
        <p:spPr>
          <a:xfrm>
            <a:off x="3276599" y="2067643"/>
            <a:ext cx="2447528" cy="1608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9" name="Přímá spojnice se šipkou 8"/>
          <p:cNvCxnSpPr/>
          <p:nvPr/>
        </p:nvCxnSpPr>
        <p:spPr>
          <a:xfrm>
            <a:off x="2292170" y="1309124"/>
            <a:ext cx="974861" cy="1122557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H="1">
            <a:off x="5210156" y="1731833"/>
            <a:ext cx="969116" cy="431847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>
          <a:xfrm>
            <a:off x="6258416" y="4048933"/>
            <a:ext cx="2585141" cy="434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400" b="1" dirty="0"/>
              <a:t>Kandidáti</a:t>
            </a:r>
            <a:endParaRPr lang="fr-FR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314675" y="4490991"/>
            <a:ext cx="26471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u="sng" dirty="0"/>
              <a:t>SR</a:t>
            </a:r>
          </a:p>
          <a:p>
            <a:r>
              <a:rPr lang="cs-CZ" sz="1600" dirty="0"/>
              <a:t>Bratislavský samosprávný kraj</a:t>
            </a:r>
          </a:p>
          <a:p>
            <a:r>
              <a:rPr lang="cs-CZ" sz="1600" dirty="0"/>
              <a:t>Žilinský samosprávný kraj</a:t>
            </a:r>
          </a:p>
        </p:txBody>
      </p:sp>
      <p:cxnSp>
        <p:nvCxnSpPr>
          <p:cNvPr id="27" name="Přímá spojnice se šipkou 26"/>
          <p:cNvCxnSpPr>
            <a:endCxn id="25" idx="1"/>
          </p:cNvCxnSpPr>
          <p:nvPr/>
        </p:nvCxnSpPr>
        <p:spPr>
          <a:xfrm>
            <a:off x="5239569" y="3576507"/>
            <a:ext cx="1018847" cy="689731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/>
          <p:cNvSpPr txBox="1">
            <a:spLocks/>
          </p:cNvSpPr>
          <p:nvPr/>
        </p:nvSpPr>
        <p:spPr>
          <a:xfrm>
            <a:off x="3503066" y="4744992"/>
            <a:ext cx="2585141" cy="434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400" b="1" dirty="0" err="1"/>
              <a:t>Stakeholdeři</a:t>
            </a:r>
            <a:endParaRPr lang="fr-FR" sz="2400" b="1" dirty="0"/>
          </a:p>
        </p:txBody>
      </p:sp>
      <p:cxnSp>
        <p:nvCxnSpPr>
          <p:cNvPr id="32" name="Přímá spojnice se šipkou 31"/>
          <p:cNvCxnSpPr/>
          <p:nvPr/>
        </p:nvCxnSpPr>
        <p:spPr>
          <a:xfrm>
            <a:off x="4286958" y="3743280"/>
            <a:ext cx="2265" cy="990765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2"/>
          <p:cNvSpPr txBox="1">
            <a:spLocks/>
          </p:cNvSpPr>
          <p:nvPr/>
        </p:nvSpPr>
        <p:spPr>
          <a:xfrm>
            <a:off x="6245240" y="2807704"/>
            <a:ext cx="2585141" cy="59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400" b="1" dirty="0"/>
              <a:t>Řídicí výbor</a:t>
            </a:r>
            <a:endParaRPr lang="fr-FR" sz="2400" b="1" dirty="0"/>
          </a:p>
        </p:txBody>
      </p:sp>
      <p:cxnSp>
        <p:nvCxnSpPr>
          <p:cNvPr id="24" name="Přímá spojnice se šipkou 23"/>
          <p:cNvCxnSpPr/>
          <p:nvPr/>
        </p:nvCxnSpPr>
        <p:spPr>
          <a:xfrm>
            <a:off x="5776199" y="2976906"/>
            <a:ext cx="566532" cy="4095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ovéPole 2"/>
          <p:cNvSpPr txBox="1"/>
          <p:nvPr/>
        </p:nvSpPr>
        <p:spPr>
          <a:xfrm>
            <a:off x="2917755" y="1236583"/>
            <a:ext cx="3057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Předseda Ing. Ladislav Kryštof, ZK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618556" y="3029282"/>
            <a:ext cx="1835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Zlín - Sekretariát 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3647960" y="5200465"/>
            <a:ext cx="24402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Cestovní ruch, podnikání, </a:t>
            </a:r>
            <a:r>
              <a:rPr lang="cs-CZ" sz="1400" dirty="0" err="1"/>
              <a:t>reg.rozvoj</a:t>
            </a:r>
            <a:r>
              <a:rPr lang="cs-CZ" sz="1400" dirty="0"/>
              <a:t>, kultura a um., </a:t>
            </a:r>
          </a:p>
          <a:p>
            <a:r>
              <a:rPr lang="cs-CZ" sz="1400" dirty="0"/>
              <a:t>vzdělávání, věda a výzkum, veřejná správa, církve, …</a:t>
            </a:r>
          </a:p>
        </p:txBody>
      </p:sp>
    </p:spTree>
    <p:extLst>
      <p:ext uri="{BB962C8B-B14F-4D97-AF65-F5344CB8AC3E}">
        <p14:creationId xmlns:p14="http://schemas.microsoft.com/office/powerpoint/2010/main" val="1096434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Propagace filmem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4" name="Obrázek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00199"/>
            <a:ext cx="3970784" cy="2685328"/>
          </a:xfrm>
          <a:prstGeom prst="rect">
            <a:avLst/>
          </a:prstGeom>
        </p:spPr>
      </p:pic>
      <p:pic>
        <p:nvPicPr>
          <p:cNvPr id="5" name="Obrázek 4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47" y="3256196"/>
            <a:ext cx="4247969" cy="254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92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500063"/>
            <a:ext cx="9144000" cy="357169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</a:t>
            </a:r>
          </a:p>
        </p:txBody>
      </p:sp>
      <p:sp>
        <p:nvSpPr>
          <p:cNvPr id="22531" name="Zástupný symbol pro obsah 2"/>
          <p:cNvSpPr>
            <a:spLocks noGrp="1"/>
          </p:cNvSpPr>
          <p:nvPr>
            <p:ph idx="1"/>
          </p:nvPr>
        </p:nvSpPr>
        <p:spPr>
          <a:xfrm>
            <a:off x="285750" y="1857375"/>
            <a:ext cx="8572500" cy="4071938"/>
          </a:xfrm>
        </p:spPr>
        <p:txBody>
          <a:bodyPr/>
          <a:lstStyle/>
          <a:p>
            <a:pPr marL="0" indent="0" algn="ctr" eaLnBrk="1" hangingPunct="1">
              <a:spcBef>
                <a:spcPts val="600"/>
              </a:spcBef>
              <a:buFontTx/>
              <a:buNone/>
            </a:pPr>
            <a:endParaRPr lang="cs-CZ" sz="3600" b="1" dirty="0"/>
          </a:p>
          <a:p>
            <a:pPr marL="0" indent="0" algn="ctr" eaLnBrk="1" hangingPunct="1">
              <a:spcBef>
                <a:spcPts val="600"/>
              </a:spcBef>
              <a:buFontTx/>
              <a:buNone/>
            </a:pPr>
            <a:r>
              <a:rPr lang="cs-CZ" sz="2000" b="1" dirty="0"/>
              <a:t>PhDr. Dana Daňová</a:t>
            </a:r>
          </a:p>
          <a:p>
            <a:pPr marL="0" indent="0" algn="ctr" eaLnBrk="1" hangingPunct="1">
              <a:spcBef>
                <a:spcPts val="600"/>
              </a:spcBef>
              <a:buFontTx/>
              <a:buNone/>
            </a:pPr>
            <a:r>
              <a:rPr lang="cs-CZ" sz="1800" b="1" dirty="0"/>
              <a:t>Centrála cestovního ruchu Východní Moravy, o.p.s.</a:t>
            </a:r>
          </a:p>
          <a:p>
            <a:pPr marL="0" indent="0" algn="ctr" eaLnBrk="1" hangingPunct="1">
              <a:spcBef>
                <a:spcPts val="600"/>
              </a:spcBef>
              <a:buFontTx/>
              <a:buNone/>
            </a:pPr>
            <a:r>
              <a:rPr lang="cs-CZ" sz="1800" b="1" dirty="0"/>
              <a:t>Tel.: 577 043 900 – 903</a:t>
            </a:r>
          </a:p>
          <a:p>
            <a:pPr marL="0" indent="0" algn="ctr" eaLnBrk="1" hangingPunct="1">
              <a:spcBef>
                <a:spcPts val="600"/>
              </a:spcBef>
              <a:buFontTx/>
              <a:buNone/>
            </a:pPr>
            <a:r>
              <a:rPr lang="cs-CZ" sz="1800" b="1" dirty="0">
                <a:hlinkClick r:id="rId2"/>
              </a:rPr>
              <a:t>www.</a:t>
            </a:r>
            <a:r>
              <a:rPr lang="cs-CZ" sz="1800" b="1" dirty="0" err="1">
                <a:hlinkClick r:id="rId2"/>
              </a:rPr>
              <a:t>vychodni</a:t>
            </a:r>
            <a:r>
              <a:rPr lang="cs-CZ" sz="1800" b="1" dirty="0">
                <a:hlinkClick r:id="rId2"/>
              </a:rPr>
              <a:t>-</a:t>
            </a:r>
            <a:r>
              <a:rPr lang="cs-CZ" sz="1800" b="1">
                <a:hlinkClick r:id="rId2"/>
              </a:rPr>
              <a:t>morava.cz</a:t>
            </a:r>
            <a:endParaRPr lang="cs-CZ" sz="1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785818"/>
          </a:xfrm>
        </p:spPr>
        <p:txBody>
          <a:bodyPr/>
          <a:lstStyle/>
          <a:p>
            <a:r>
              <a:rPr lang="cs-CZ" sz="3200" b="1" dirty="0"/>
              <a:t>Ú</a:t>
            </a:r>
            <a:r>
              <a:rPr lang="cs-CZ" sz="3600" b="1" dirty="0"/>
              <a:t>hel pohledu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500034" y="1571613"/>
            <a:ext cx="7929618" cy="4357718"/>
          </a:xfrm>
        </p:spPr>
        <p:txBody>
          <a:bodyPr>
            <a:normAutofit/>
          </a:bodyPr>
          <a:lstStyle/>
          <a:p>
            <a:pPr>
              <a:buNone/>
            </a:pPr>
            <a:endParaRPr lang="cs-CZ" sz="2400" i="1" dirty="0"/>
          </a:p>
          <a:p>
            <a:r>
              <a:rPr lang="cs-CZ" sz="2400" b="1" i="1" cap="all" dirty="0">
                <a:latin typeface="+mn-lt"/>
                <a:ea typeface="+mn-ea"/>
                <a:cs typeface="+mn-cs"/>
              </a:rPr>
              <a:t>Otevřené brány</a:t>
            </a:r>
          </a:p>
          <a:p>
            <a:endParaRPr lang="cs-CZ" sz="2400" b="1" i="1" cap="all" dirty="0">
              <a:latin typeface="+mn-lt"/>
              <a:ea typeface="+mn-ea"/>
              <a:cs typeface="+mn-cs"/>
            </a:endParaRPr>
          </a:p>
          <a:p>
            <a:r>
              <a:rPr lang="cs-CZ" sz="2400" b="1" i="1" cap="all" dirty="0"/>
              <a:t>Poutní stezky Východní Moravy</a:t>
            </a:r>
          </a:p>
          <a:p>
            <a:endParaRPr lang="cs-CZ" sz="2400" b="1" i="1" cap="all" dirty="0"/>
          </a:p>
          <a:p>
            <a:r>
              <a:rPr lang="cs-CZ" sz="2400" b="1" i="1" cap="all" dirty="0">
                <a:latin typeface="+mn-lt"/>
                <a:ea typeface="+mn-ea"/>
                <a:cs typeface="+mn-cs"/>
              </a:rPr>
              <a:t>Evropská kulturní stezka Sv. Cyrila a Metoděje</a:t>
            </a:r>
          </a:p>
          <a:p>
            <a:pPr>
              <a:buNone/>
            </a:pPr>
            <a:endParaRPr lang="cs-CZ" sz="2400" b="1" i="1" dirty="0"/>
          </a:p>
          <a:p>
            <a:pPr algn="ctr">
              <a:buNone/>
            </a:pPr>
            <a:r>
              <a:rPr lang="cs-CZ" sz="2400" b="1" i="1" dirty="0">
                <a:latin typeface="+mn-lt"/>
                <a:ea typeface="+mn-ea"/>
                <a:cs typeface="+mn-cs"/>
              </a:rPr>
              <a:t>Tři projekty zaměřené na poutnictví, </a:t>
            </a:r>
            <a:br>
              <a:rPr lang="cs-CZ" sz="2400" b="1" i="1" dirty="0">
                <a:latin typeface="+mn-lt"/>
                <a:ea typeface="+mn-ea"/>
                <a:cs typeface="+mn-cs"/>
              </a:rPr>
            </a:br>
            <a:r>
              <a:rPr lang="cs-CZ" sz="2400" b="1" i="1" dirty="0">
                <a:latin typeface="+mn-lt"/>
                <a:ea typeface="+mn-ea"/>
                <a:cs typeface="+mn-cs"/>
              </a:rPr>
              <a:t>tři pohledy z jiného úhlu </a:t>
            </a:r>
            <a:endParaRPr lang="cs-CZ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cs-CZ" sz="3600" b="1" dirty="0"/>
              <a:t>Otevřené brány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400" dirty="0"/>
              <a:t>Zpřístupňuje a představuje veřejnosti významné sakrální památky ve ZK (23 takto zpřístupněných objektů). </a:t>
            </a:r>
          </a:p>
          <a:p>
            <a:r>
              <a:rPr lang="cs-CZ" sz="2400" dirty="0"/>
              <a:t>Projekt funguje od roku 2009 a je specifickou formou putování za poznáním.</a:t>
            </a:r>
          </a:p>
          <a:p>
            <a:r>
              <a:rPr lang="cs-CZ" sz="2400" dirty="0"/>
              <a:t>Partnery projektu jsou: Arcibiskupství olomoucké, Zlínský kraj, města a obce, farnosti, sdružení, UP (Cyrilometodějská teologická fakulta).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400" b="1" dirty="0"/>
              <a:t>Cíle projektu: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400" dirty="0"/>
              <a:t>prezentace památky s průvodcem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400" dirty="0"/>
              <a:t>oslovení lidí hledajících, sympatizujících i zvídavých     (prohlídka s příběhem)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400" dirty="0"/>
              <a:t>zvýšení povědomí obyvatel o památce sakrálního významu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400" dirty="0"/>
              <a:t>přilákat vyšší počet návštěvníků do kraje (zhruba 130 tis.)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400" b="1" dirty="0"/>
              <a:t>památky jsou pod stálým dohledem</a:t>
            </a:r>
          </a:p>
          <a:p>
            <a:endParaRPr lang="cs-CZ" sz="2000" b="1" dirty="0"/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600" b="1" dirty="0"/>
          </a:p>
          <a:p>
            <a:pPr>
              <a:buNone/>
            </a:pPr>
            <a:endParaRPr lang="cs-CZ" sz="2400" dirty="0"/>
          </a:p>
          <a:p>
            <a:endParaRPr lang="cs-CZ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cs-CZ" sz="3600" b="1" dirty="0"/>
              <a:t>Otevřené brány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cs-CZ" sz="2800" b="1" dirty="0"/>
              <a:t>Výstupy: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800" dirty="0"/>
              <a:t>prezentace sakrálních památek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800" dirty="0"/>
              <a:t>odborně vyškolení průvodci kvalitními lektory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800" dirty="0"/>
              <a:t>vznik 140 pracovních příležitostí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800" dirty="0"/>
              <a:t>vydání kvalitních propagačních materiálů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800" dirty="0"/>
              <a:t>propojeno s aktivitami CCR VM, kterou je projekt podporován a zároveň tvoří jednu z propagovaných atraktivit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6972320" cy="928694"/>
          </a:xfrm>
        </p:spPr>
        <p:txBody>
          <a:bodyPr/>
          <a:lstStyle/>
          <a:p>
            <a:r>
              <a:rPr lang="cs-CZ" sz="3600" b="1" dirty="0"/>
              <a:t>Poutní stezky </a:t>
            </a:r>
            <a:r>
              <a:rPr lang="cs-CZ" sz="3200" b="1" dirty="0"/>
              <a:t>Východní Moravy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cs-CZ" sz="2600" dirty="0"/>
              <a:t>Církevní turistikou se CCRVM zabývá již 9 let, nastavuje jí vlastní marketing</a:t>
            </a:r>
          </a:p>
          <a:p>
            <a:pPr eaLnBrk="1" hangingPunct="1">
              <a:defRPr/>
            </a:pPr>
            <a:r>
              <a:rPr lang="cs-CZ" sz="2600" dirty="0"/>
              <a:t>Aktivní marketing zejména do italského a německého trhu, později PL, SK, AT, CZ</a:t>
            </a:r>
          </a:p>
          <a:p>
            <a:pPr eaLnBrk="1" hangingPunct="1">
              <a:defRPr/>
            </a:pPr>
            <a:r>
              <a:rPr lang="cs-CZ" sz="2600" dirty="0"/>
              <a:t>Adresná rozesílka propagačních materiálů s produktovými listy </a:t>
            </a:r>
          </a:p>
          <a:p>
            <a:pPr lvl="1" eaLnBrk="1" hangingPunct="1">
              <a:defRPr/>
            </a:pPr>
            <a:r>
              <a:rPr lang="cs-CZ" sz="2600" dirty="0"/>
              <a:t>na 8 500 touroperátorů a </a:t>
            </a:r>
          </a:p>
          <a:p>
            <a:pPr lvl="1" eaLnBrk="1" hangingPunct="1">
              <a:defRPr/>
            </a:pPr>
            <a:r>
              <a:rPr lang="cs-CZ" sz="2600" dirty="0"/>
              <a:t>35 tis. dalších organizací (Německo, Itálie, Rakousko)</a:t>
            </a:r>
          </a:p>
          <a:p>
            <a:pPr lvl="1" eaLnBrk="1" hangingPunct="1">
              <a:buNone/>
              <a:defRPr/>
            </a:pPr>
            <a:r>
              <a:rPr lang="cs-CZ" sz="2600" dirty="0"/>
              <a:t>vytvoření speciálních webových stránek s touto tématikou</a:t>
            </a:r>
          </a:p>
          <a:p>
            <a:pPr eaLnBrk="1" hangingPunct="1">
              <a:defRPr/>
            </a:pPr>
            <a:r>
              <a:rPr lang="cs-CZ" sz="2600" u="sng" dirty="0">
                <a:hlinkClick r:id="rId2"/>
              </a:rPr>
              <a:t>www.</a:t>
            </a:r>
            <a:r>
              <a:rPr lang="cs-CZ" sz="2600" u="sng" dirty="0" err="1">
                <a:hlinkClick r:id="rId2"/>
              </a:rPr>
              <a:t>bernsteinstrasse.com</a:t>
            </a:r>
            <a:r>
              <a:rPr lang="cs-CZ" sz="2600" dirty="0"/>
              <a:t> (německy)</a:t>
            </a:r>
          </a:p>
          <a:p>
            <a:pPr eaLnBrk="1" hangingPunct="1">
              <a:defRPr/>
            </a:pPr>
            <a:r>
              <a:rPr lang="cs-CZ" sz="2600" u="sng" dirty="0">
                <a:hlinkClick r:id="rId3"/>
              </a:rPr>
              <a:t>www.</a:t>
            </a:r>
            <a:r>
              <a:rPr lang="cs-CZ" sz="2600" u="sng" dirty="0" err="1">
                <a:hlinkClick r:id="rId3"/>
              </a:rPr>
              <a:t>viamorava.com</a:t>
            </a:r>
            <a:r>
              <a:rPr lang="cs-CZ" sz="2600" dirty="0"/>
              <a:t> (italsky) </a:t>
            </a:r>
          </a:p>
          <a:p>
            <a:pPr lvl="1" eaLnBrk="1" hangingPunct="1">
              <a:defRPr/>
            </a:pPr>
            <a:endParaRPr lang="cs-CZ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857224" y="428625"/>
            <a:ext cx="6286544" cy="1214438"/>
          </a:xfrm>
        </p:spPr>
        <p:txBody>
          <a:bodyPr/>
          <a:lstStyle/>
          <a:p>
            <a:pPr eaLnBrk="1" hangingPunct="1"/>
            <a:r>
              <a:rPr lang="cs-CZ" sz="3200" b="1" dirty="0"/>
              <a:t>Poutní stezky Východní Moravy</a:t>
            </a:r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>
          <a:xfrm>
            <a:off x="357188" y="1714500"/>
            <a:ext cx="8429625" cy="4429125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cs-CZ" sz="2800" dirty="0"/>
              <a:t>Rozvinutá podoba původního produktu církevní turistiky</a:t>
            </a:r>
          </a:p>
          <a:p>
            <a:pPr eaLnBrk="1" hangingPunct="1">
              <a:defRPr/>
            </a:pPr>
            <a:r>
              <a:rPr lang="cs-CZ" sz="2800" dirty="0"/>
              <a:t>Poznávání historických a sakrálních památek (bez rozdílu církví), zajímavé cíle a církevní a kulturní témata</a:t>
            </a:r>
          </a:p>
          <a:p>
            <a:pPr eaLnBrk="1" hangingPunct="1">
              <a:defRPr/>
            </a:pPr>
            <a:r>
              <a:rPr lang="cs-CZ" sz="2800" dirty="0"/>
              <a:t>Kombinace církevních a kulturních témat s gastronomií, folklorem, relaxací, wellness</a:t>
            </a:r>
          </a:p>
          <a:p>
            <a:pPr eaLnBrk="1" hangingPunct="1">
              <a:defRPr/>
            </a:pPr>
            <a:r>
              <a:rPr lang="cs-CZ" sz="2800" dirty="0"/>
              <a:t>Putování po poutní trase (pěšky, na kole) mj. vyvoláno členstvím v Evropských poutních stezkách</a:t>
            </a:r>
          </a:p>
          <a:p>
            <a:pPr eaLnBrk="1" hangingPunct="1">
              <a:defRPr/>
            </a:pP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0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cs-CZ" dirty="0"/>
              <a:t>Produktové listy</a:t>
            </a:r>
          </a:p>
        </p:txBody>
      </p:sp>
      <p:pic>
        <p:nvPicPr>
          <p:cNvPr id="15363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143000"/>
            <a:ext cx="3522663" cy="4992688"/>
          </a:xfrm>
          <a:noFill/>
        </p:spPr>
      </p:pic>
      <p:pic>
        <p:nvPicPr>
          <p:cNvPr id="15364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143000"/>
            <a:ext cx="3587750" cy="5072063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9050"/>
            <a:ext cx="9144000" cy="3049588"/>
          </a:xfrm>
          <a:noFill/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4975"/>
            <a:ext cx="9144000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344816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Téma rozvíjíme v dalších produktech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418" y="1628800"/>
            <a:ext cx="3547257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7811" y="1604465"/>
            <a:ext cx="5004669" cy="524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PT sablona Východní Morava 2012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sablona Východní Morava 2012</Template>
  <TotalTime>3759</TotalTime>
  <Words>719</Words>
  <Application>Microsoft Office PowerPoint</Application>
  <PresentationFormat>Prezentácia na obrazovke (4:3)</PresentationFormat>
  <Paragraphs>120</Paragraphs>
  <Slides>19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0" baseType="lpstr">
      <vt:lpstr>PPT sablona Východní Morava 2012</vt:lpstr>
      <vt:lpstr>Prezentácia programu PowerPoint</vt:lpstr>
      <vt:lpstr>Úhel pohledu</vt:lpstr>
      <vt:lpstr>Otevřené brány</vt:lpstr>
      <vt:lpstr>Otevřené brány</vt:lpstr>
      <vt:lpstr>Poutní stezky Východní Moravy</vt:lpstr>
      <vt:lpstr>Poutní stezky Východní Moravy</vt:lpstr>
      <vt:lpstr>Produktové listy</vt:lpstr>
      <vt:lpstr>Prezentácia programu PowerPoint</vt:lpstr>
      <vt:lpstr>Téma rozvíjíme v dalších produktech </vt:lpstr>
      <vt:lpstr>Cyrilometodějská  kulturní stezka</vt:lpstr>
      <vt:lpstr>Prezentácia programu PowerPoint</vt:lpstr>
      <vt:lpstr>Prezentácia programu PowerPoint</vt:lpstr>
      <vt:lpstr>Téma - Dialog jako evropská  hodnota budoucnosti</vt:lpstr>
      <vt:lpstr>Téma Cyrilometodějské stezky</vt:lpstr>
      <vt:lpstr>Společná identifikace stezky</vt:lpstr>
      <vt:lpstr>Vývoj EKSCM a sdružení</vt:lpstr>
      <vt:lpstr>Síť Cyrilometodějské stezky</vt:lpstr>
      <vt:lpstr>Propagace filmem</vt:lpstr>
      <vt:lpstr>   Děkuji za pozornost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Poutní turistika na Východní Moravě</dc:title>
  <dc:creator>Urbanovsky</dc:creator>
  <cp:lastModifiedBy>Dzurov Vargova Tunde</cp:lastModifiedBy>
  <cp:revision>99</cp:revision>
  <dcterms:created xsi:type="dcterms:W3CDTF">2011-06-20T10:21:22Z</dcterms:created>
  <dcterms:modified xsi:type="dcterms:W3CDTF">2016-09-21T08:43:35Z</dcterms:modified>
</cp:coreProperties>
</file>