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3" r:id="rId3"/>
    <p:sldId id="265" r:id="rId4"/>
    <p:sldId id="258" r:id="rId5"/>
    <p:sldId id="259" r:id="rId6"/>
    <p:sldId id="262" r:id="rId7"/>
    <p:sldId id="264" r:id="rId8"/>
    <p:sldId id="260" r:id="rId9"/>
  </p:sldIdLst>
  <p:sldSz cx="10080625" cy="7559675"/>
  <p:notesSz cx="7559675" cy="106918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445" y="67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sk-SK" sz="4400" b="0" strike="noStrike" spc="-1">
                <a:latin typeface="Arial"/>
              </a:rPr>
              <a:t>Kliknúť na úpravu formátu textu titulku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3200" b="0" strike="noStrike" spc="-1">
                <a:latin typeface="Arial"/>
              </a:rPr>
              <a:t>Kliknúť na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k-SK" sz="2800" b="0" strike="noStrike" spc="-1"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400" b="0" strike="noStrike" spc="-1">
                <a:latin typeface="Arial"/>
              </a:rPr>
              <a:t>Tretia úroveň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k-SK" sz="2000" b="0" strike="noStrike" spc="-1">
                <a:latin typeface="Arial"/>
              </a:rPr>
              <a:t>Štvrtá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Piata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Šiesta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Siedma úroveň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sk-SK" sz="1400" b="0" strike="noStrike" spc="-1">
                <a:latin typeface="Times New Roman"/>
              </a:rPr>
              <a:t>&lt;dátum/čas&gt;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sk-SK" sz="1400" b="0" strike="noStrike" spc="-1">
                <a:latin typeface="Times New Roman"/>
              </a:rPr>
              <a:t>&lt;päta&gt;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FAEA7F9F-2F10-4F42-B3FC-2C672D3CC02A}" type="slidenum">
              <a:rPr lang="sk-SK" sz="1400" b="0" strike="noStrike" spc="-1">
                <a:latin typeface="Times New Roman"/>
              </a:rPr>
              <a:t>‹#›</a:t>
            </a:fld>
            <a:endParaRPr lang="sk-SK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kovania.sk/Rokovanie.aspx/BodRokovaniaDetail?idMaterial=12632" TargetMode="External"/><Relationship Id="rId2" Type="http://schemas.openxmlformats.org/officeDocument/2006/relationships/hyperlink" Target="https://www.minv.sk/?ciastka-1-vydana-1-1-200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4968000" y="3384000"/>
            <a:ext cx="72000" cy="576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4968000" y="3960000"/>
            <a:ext cx="72000" cy="3600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3"/>
          <p:cNvSpPr/>
          <p:nvPr/>
        </p:nvSpPr>
        <p:spPr>
          <a:xfrm flipH="1">
            <a:off x="4968000" y="0"/>
            <a:ext cx="72000" cy="3384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TextShape 4"/>
          <p:cNvSpPr txBox="1"/>
          <p:nvPr/>
        </p:nvSpPr>
        <p:spPr>
          <a:xfrm>
            <a:off x="5328344" y="2555701"/>
            <a:ext cx="4464496" cy="1512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z="3200" spc="-1" dirty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Správa o napĺňaní priorít a cieľov Národnej stratégie regionálneho rozvoja SR za rok </a:t>
            </a:r>
            <a:r>
              <a:rPr lang="sk-SK" sz="3200" spc="-1" dirty="0" smtClean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2016</a:t>
            </a:r>
          </a:p>
          <a:p>
            <a:endParaRPr lang="sk-SK" sz="3200" b="0" strike="noStrike" spc="-1" dirty="0">
              <a:solidFill>
                <a:srgbClr val="3465A4"/>
              </a:solidFill>
              <a:latin typeface="Calibri" pitchFamily="34" charset="0"/>
              <a:cs typeface="Calibri" pitchFamily="34" charset="0"/>
            </a:endParaRPr>
          </a:p>
          <a:p>
            <a:endParaRPr lang="sk-SK" sz="3200" spc="-1" dirty="0" smtClean="0">
              <a:solidFill>
                <a:srgbClr val="3465A4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sk-SK" sz="3200" b="0" strike="noStrike" spc="-1" dirty="0" smtClean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Ing. Attila Tóth, PhD.</a:t>
            </a:r>
          </a:p>
          <a:p>
            <a:r>
              <a:rPr lang="sk-SK" sz="2400" spc="-1" dirty="0" smtClean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Úrad vlády Slovenskej republiky</a:t>
            </a:r>
            <a:endParaRPr lang="sk-SK" sz="2400" b="0" strike="noStrike" spc="-1" dirty="0">
              <a:solidFill>
                <a:srgbClr val="3465A4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5" name="Obrázok 44"/>
          <p:cNvPicPr/>
          <p:nvPr/>
        </p:nvPicPr>
        <p:blipFill>
          <a:blip r:embed="rId2"/>
          <a:stretch/>
        </p:blipFill>
        <p:spPr>
          <a:xfrm>
            <a:off x="3168000" y="2826000"/>
            <a:ext cx="1080000" cy="135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8640856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Predstavenie dokumentu:  Správa o realizácii priorít a cieľov NS RR SR za rok 2016</a:t>
            </a:r>
            <a:endParaRPr lang="sk-SK" sz="18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64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Správa o realizácii priorít a cieľov Národnej stratégie regionálneho rozvoja Slovenskej republiky za rok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v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Medzirezortnom pripomienkovom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konaní do 19.12.2017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každoročne vzniká vďaka spolupráci s VÚC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Správa za rok 2016 je zameraná na:</a:t>
            </a:r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monitorovanie a zhodnotenie plnenia priorít a cieľov NS RR SR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identifikáciu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aktuálnych problémov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pre cielenejšie stanovenie priorít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v pripravovanej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Národnej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stratégii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regionálneho a územného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rozvoja SR do roku 2030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získavanie „mäkkých“ údajov od VÚC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namiesto „tvrdých“ štatistických údajov za sledované ukazovatele, vrátane ich odporúčaní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vyšší dôraz na hľadanie konsenzu a na medzinárodné porovnávanie javov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 v rámci identifikácie nových ukazovateľov v oblasti regionálnej politiky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91603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8640856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Hlavné závery správy o realizácii priorít a cieľov NS RR SR za rok 2016</a:t>
            </a:r>
            <a:endParaRPr lang="sk-SK" sz="18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496832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00050" indent="-400050" algn="just">
              <a:buFont typeface="+mj-lt"/>
              <a:buAutoNum type="romanUcPeriod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Vzhľadom na príchod nových investícií, naštartovanie hospodárstva krajiny bude nutné zvýšiť dôraz na sledovanie miery </a:t>
            </a:r>
            <a:r>
              <a:rPr lang="sk-SK" b="1" u="sng" spc="-1" dirty="0" smtClean="0">
                <a:solidFill>
                  <a:srgbClr val="3465A4"/>
                </a:solidFill>
                <a:latin typeface="Calibri"/>
              </a:rPr>
              <a:t>zamestnanosti </a:t>
            </a: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marL="400050" indent="-400050" algn="just">
              <a:buFont typeface="+mj-lt"/>
              <a:buAutoNum type="romanUcPeriod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Bude nutné sa pripraviť na návrat zamestnancov zo zahraničia po </a:t>
            </a:r>
            <a:r>
              <a:rPr lang="sk-SK" b="1" spc="-1" dirty="0" err="1" smtClean="0">
                <a:solidFill>
                  <a:srgbClr val="3465A4"/>
                </a:solidFill>
                <a:latin typeface="Calibri"/>
              </a:rPr>
              <a:t>Brexite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, a na pokračujúcu migráciu obyvateľstva v rámci SR do ekonomicky silnejších regiónov. Z tohto dôvodu je nutné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posilniť endogénne prístupy a rozvíjať cezhraničnú spoluprácu pre ekonomické posilnenie periférnych oblastí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.</a:t>
            </a:r>
          </a:p>
          <a:p>
            <a:pPr marL="400050" indent="-400050" algn="just">
              <a:buFont typeface="+mj-lt"/>
              <a:buAutoNum type="romanUcPeriod"/>
            </a:pP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400050" indent="-400050" algn="just">
              <a:buFont typeface="+mj-lt"/>
              <a:buAutoNum type="romanUcPeriod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Posilňovať vzájomné väzby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medzi aktérmi územného rozvoja, (samosprávy - akademická sféra) v prospech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špecializácie regiónov a podmienok pre tvorbu klastrov.</a:t>
            </a:r>
          </a:p>
          <a:p>
            <a:pPr marL="400050" indent="-400050" algn="just">
              <a:buFont typeface="+mj-lt"/>
              <a:buAutoNum type="romanUcPeriod"/>
            </a:pP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marL="400050" indent="-400050" algn="just">
              <a:buFont typeface="+mj-lt"/>
              <a:buAutoNum type="romanUcPeriod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Prehodnotenie HDP ako kritéria oprávnenosti pri čerpaní fondov EÚ, a aj pri vnútroštátnom sledovaní javov na úrovni regiónov.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Z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amerať sa na ukazovatele konkurencieschopnosti (RCI) a socioekonomického pokroku (SPI).</a:t>
            </a:r>
          </a:p>
          <a:p>
            <a:pPr marL="400050" indent="-400050" algn="just">
              <a:buFont typeface="+mj-lt"/>
              <a:buAutoNum type="romanUcPeriod"/>
            </a:pP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400050" indent="-400050" algn="just">
              <a:buFont typeface="+mj-lt"/>
              <a:buAutoNum type="romanUcPeriod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Problémy medzi kompetenciami samospráv a štátnych inštitúcií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treba riešiť s dôrazom na účinnejšie zapojenie obyvateľov a podnikateľov do tvorby regionálnej politiky. Samosprávam chýbajú informácie napríklad o počte lekárov a ich vekovej štruktúre alebo o aktuálnych rozpracovaných projektoch  technickej infraštruktúry. Okrem toho absentujú účinné nástroje na ochranu tých zložiek, ktoré tvoria podmienky pre hospodársky rozvoj krajiny (príroda, kultúrne dedičstvo, zdravie obyvateľstva, ...)</a:t>
            </a:r>
          </a:p>
          <a:p>
            <a:pPr marL="400050" indent="-400050" algn="just">
              <a:buFont typeface="+mj-lt"/>
              <a:buAutoNum type="romanUcPeriod"/>
            </a:pP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05042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8208808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>
                <a:solidFill>
                  <a:srgbClr val="FFFFFF"/>
                </a:solidFill>
                <a:latin typeface="Calibri"/>
              </a:rPr>
              <a:t>Legislatívny problém: Nie je zákonom zakotvený súlad PHSR obce s PHSR kraja</a:t>
            </a: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496832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/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Kraj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zodpovedá za svoju špecializáciu územia, a kraj by mal mať vlastné priority podľa potrieb zohľadňujúc priority krajiny (</a:t>
            </a:r>
            <a:r>
              <a:rPr lang="sk-SK" spc="-1" dirty="0" err="1">
                <a:solidFill>
                  <a:srgbClr val="3465A4"/>
                </a:solidFill>
                <a:latin typeface="Calibri"/>
              </a:rPr>
              <a:t>t.j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. s ohľadom na obce zákon píše iba o súlade medzi PHSR-o a ÚPN-o, ÚPN-r)</a:t>
            </a: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>
                <a:solidFill>
                  <a:srgbClr val="3465A4"/>
                </a:solidFill>
                <a:latin typeface="Calibri"/>
              </a:rPr>
              <a:t>Zákon č. 539/2008 Z. z. o podpore regionálneho rozvoja v znení neskorších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predpisov:</a:t>
            </a:r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§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12  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Obec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zabezpečuje a koordinuje vypracovanie a realizáciu programu rozvoja obce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 alebo spoločného programu rozvoja obcí, pravidelne ho monitoruje a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každoročne do 31. mája zasiela príslušnému vyššiemu územnému celku správu o jeho plnení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a z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abezpečuje súlad programu rozvoja obce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alebo spoločného programu rozvoja obcí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s územnoplánovacou dokumentáciou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, ak jej spracovanie vyžaduje osobitný predpis,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§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11 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Vyšší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územný celok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 vo svojej pôsobnosti na účely podpory regionálneho rozvoja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sa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podieľa na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príprave národnej stratégie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, na vyhodnocovaní jej realizácie a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každoročne do 30. júna zasiela úradu vlády správu o napĺňaní priorít a cieľov národnej stratégie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,  Vyšší územný celok zabezpečuje a koordinuje vypracovanie a realizáciu programu rozvoja vyššieho územného celku, pravidelne ho monitoruje a každoročne vyhodnocuje jeho plnenie, zabezpečuje súlad programu rozvoja vyššieho územného celku s prioritami a cieľmi ustanovenými v národnej stratégii a s územnoplánovacou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dokumentáciou,</a:t>
            </a:r>
          </a:p>
          <a:p>
            <a:pPr algn="just"/>
            <a:endParaRPr lang="sk-SK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3371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8424832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>
                <a:solidFill>
                  <a:srgbClr val="FFFFFF"/>
                </a:solidFill>
                <a:latin typeface="Calibri"/>
              </a:rPr>
              <a:t>Legislatívny problém: Nedostatočné sledovanie realizácie preneseného výkonu</a:t>
            </a: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496832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Nedostatočné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sledovanie realizácie preneseného výkonu štátnej správy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.</a:t>
            </a: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Zákon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č. 416/2001 Z. z. o prechode kompetencii v znení neskorších predpisov </a:t>
            </a: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Na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obce prešli kompetencie v úseku regionálneho rozvoja v oblastiach: 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vykonávanie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stratégie regionálneho rozvoja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vypracovanie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PHSR-o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k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oordinovanie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spolupráce právnických osôb pri vypracúvaní programov rozvoja obce </a:t>
            </a:r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(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+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v úseku územného plánovania a stavebného poriadku pôsobnosť stavebného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úradu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)</a:t>
            </a: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Na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VÚC prešli kompetencie v úseku regionálneho rozvoja v oblastiach: 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v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ykonávanie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stratégie regionálneho rozvoja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koordinovanie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úloh súvisiacich so zabezpečením hospodárskeho a sociálneho rozvoja územia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k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oordinovanie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plnenia koncepcií rozvoja samosprávneho kraja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p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oskytovanie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podkladov, informácií, číselných údajov, rozborov a vyhodnotení orgánom štátnej správy a obci na základe ich žiadosti </a:t>
            </a:r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(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+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v úseku územného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plánovania: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obstarávanie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územnoplánovacích podkladov a územnoplánovacej dokumentácie regiónu; pôsobnosť orgánu územného plánovania; schvaľovanie zadania na spracovanie územného plánu regiónu; schvaľovanie územných plánov regiónov a vyhlasovanie ich záväzných častí)</a:t>
            </a:r>
            <a:endParaRPr lang="sk-SK" sz="1800" strike="noStrike" spc="-1" dirty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sz="1800" b="1" strike="noStrike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38091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8712864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Zhrnutie nedostatkov v oblasti kompetencií samospráv na úseku regionálneho rozvoja</a:t>
            </a:r>
            <a:endParaRPr lang="sk-SK" sz="18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56884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Nedostatočné sledovanie realizácie preneseného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výkonu štátnej správy. Bude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nutné zabezpečiť dostatočný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finančný a kvalitatívny monitoring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vykonávaných rozhodnutí pri prenesených výkonoch štátnej správy na územné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samosprávy,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Nie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je zákonom zakotvený súlad PHSR obce s PHSR kraja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, pričom kraj zodpovedá za svoju špecializáciu územia, a kraj by mal mať vlastné priority podľa potrieb zohľadňujúc priority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krajiny,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Absencia povinného stanoviska VÚC pri podávaní žiadostí o NFP, s dôrazom na potrebu koordinácie čerpania finančných prostriedkov a súlad medzi PHSR-o, PHSR-r, ...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1800" strike="noStrike" spc="-1" dirty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strike="noStrike" spc="-1" dirty="0" smtClean="0">
                <a:solidFill>
                  <a:srgbClr val="3465A4"/>
                </a:solidFill>
                <a:latin typeface="Calibri"/>
              </a:rPr>
              <a:t>Nedostatočné zapojenie regionálnych samospráv do úkonov výberu lokalít pre veľkých investorov. V súčasnosti sú zapojené iba miestne samosprávy a ministerstvá </a:t>
            </a:r>
            <a:r>
              <a:rPr lang="sk-SK" sz="1800" strike="noStrike" spc="-1" dirty="0" err="1" smtClean="0">
                <a:solidFill>
                  <a:srgbClr val="3465A4"/>
                </a:solidFill>
                <a:latin typeface="Calibri"/>
              </a:rPr>
              <a:t>t.j</a:t>
            </a:r>
            <a:r>
              <a:rPr lang="sk-SK" sz="1800" strike="noStrike" spc="-1" dirty="0" smtClean="0">
                <a:solidFill>
                  <a:srgbClr val="3465A4"/>
                </a:solidFill>
                <a:latin typeface="Calibri"/>
              </a:rPr>
              <a:t>. je preskočená dôležitá koordinačná úroveň rozvoja územia,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1800" strike="noStrike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Slabá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finančná motivácia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 miestnych a regionálnych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samospráv pre podporu rozvoja podnikateľského prostredia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 (absencia podielových daní od živnostníkov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),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strike="noStrike" spc="-1" dirty="0" smtClean="0">
                <a:solidFill>
                  <a:srgbClr val="3465A4"/>
                </a:solidFill>
                <a:latin typeface="Calibri"/>
              </a:rPr>
              <a:t>Neriešenie nefunkčnosti súčasnej priestorovej štruktúry a </a:t>
            </a:r>
            <a:r>
              <a:rPr lang="sk-SK" sz="1800" strike="noStrike" spc="-1" dirty="0" err="1" smtClean="0">
                <a:solidFill>
                  <a:srgbClr val="3465A4"/>
                </a:solidFill>
                <a:latin typeface="Calibri"/>
              </a:rPr>
              <a:t>neefektivity</a:t>
            </a:r>
            <a:r>
              <a:rPr lang="sk-SK" sz="1800" strike="noStrike" spc="-1" dirty="0" smtClean="0">
                <a:solidFill>
                  <a:srgbClr val="3465A4"/>
                </a:solidFill>
                <a:latin typeface="Calibri"/>
              </a:rPr>
              <a:t> verejnej správy,</a:t>
            </a:r>
          </a:p>
          <a:p>
            <a:pPr algn="just"/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V úsekoch ochrany životného prostredia, ochrany krajiny majú regionálne samosprávy iba prístup ku ročným štatistickým údajom, ktoré nie sú často ani relevantné</a:t>
            </a:r>
            <a:endParaRPr lang="sk-SK" sz="1800" strike="noStrike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59366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8712864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Úloha ku plneniu zákona č</a:t>
            </a:r>
            <a:r>
              <a:rPr lang="sk-SK" spc="-1" dirty="0">
                <a:solidFill>
                  <a:srgbClr val="FFFFFF"/>
                </a:solidFill>
                <a:latin typeface="Calibri"/>
              </a:rPr>
              <a:t>. </a:t>
            </a:r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416/2001 Z</a:t>
            </a:r>
            <a:r>
              <a:rPr lang="sk-SK" spc="-1" dirty="0">
                <a:solidFill>
                  <a:srgbClr val="FFFFFF"/>
                </a:solidFill>
                <a:latin typeface="Calibri"/>
              </a:rPr>
              <a:t>. z. o prechode kompetencii v znení neskorších predpisov </a:t>
            </a:r>
            <a:endParaRPr lang="sk-SK" sz="18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496832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Poslať námety na ukazovatele plnenia prenesených výkonov štátnej správy (z pohľadu finančného zabezpečenia, ako aj kvantitatívneho a kvalitatívneho plnenia) za úseky regionálneho rozvoja a územného plánovania, ktorých monitorovanie by sa zakotvilo v rámci Národnej stratégie regionálneho a územného rozvoja SR do roku 2030.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Ako jedným zo zdrojov námetov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môže slúžiť:</a:t>
            </a:r>
          </a:p>
          <a:p>
            <a:pPr algn="just"/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M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ateriál metodiky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Ministerstva vnútra SR </a:t>
            </a:r>
            <a:r>
              <a:rPr lang="pt-BR" spc="-1" dirty="0" smtClean="0">
                <a:solidFill>
                  <a:srgbClr val="3465A4"/>
                </a:solidFill>
                <a:latin typeface="Calibri"/>
              </a:rPr>
              <a:t>z </a:t>
            </a:r>
            <a:r>
              <a:rPr lang="pt-BR" spc="-1" dirty="0">
                <a:solidFill>
                  <a:srgbClr val="3465A4"/>
                </a:solidFill>
                <a:latin typeface="Calibri"/>
              </a:rPr>
              <a:t>15. decembra </a:t>
            </a:r>
            <a:r>
              <a:rPr lang="pt-BR" spc="-1" dirty="0" smtClean="0">
                <a:solidFill>
                  <a:srgbClr val="3465A4"/>
                </a:solidFill>
                <a:latin typeface="Calibri"/>
              </a:rPr>
              <a:t>2008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,</a:t>
            </a:r>
            <a:r>
              <a:rPr lang="pt-BR" spc="-1" dirty="0" smtClean="0">
                <a:solidFill>
                  <a:srgbClr val="3465A4"/>
                </a:solidFill>
                <a:latin typeface="Calibri"/>
              </a:rPr>
              <a:t>  </a:t>
            </a:r>
            <a:r>
              <a:rPr lang="pt-BR" spc="-1" dirty="0">
                <a:solidFill>
                  <a:srgbClr val="3465A4"/>
                </a:solidFill>
                <a:latin typeface="Calibri"/>
              </a:rPr>
              <a:t>číslo 232002-2008/09741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, ktorý určil postup pre obce, VÚC a pre ďalších pri spracúvaní „Správy o činnosti obcí a vyšších územných celkov v oblasti preneseného výkonu štátnej správy“ </a:t>
            </a:r>
          </a:p>
          <a:p>
            <a:pPr algn="just"/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u="sng" dirty="0">
                <a:hlinkClick r:id="rId2"/>
              </a:rPr>
              <a:t>https://www.minv.sk/?</a:t>
            </a:r>
            <a:r>
              <a:rPr lang="sk-SK" u="sng" dirty="0" smtClean="0">
                <a:hlinkClick r:id="rId2"/>
              </a:rPr>
              <a:t>ciastka-1-vydana-1-1-2009</a:t>
            </a:r>
            <a:endParaRPr lang="sk-SK" u="sng" dirty="0" smtClean="0"/>
          </a:p>
          <a:p>
            <a:endParaRPr lang="sk-SK" sz="1800" strike="noStrike" spc="-1" dirty="0">
              <a:solidFill>
                <a:srgbClr val="3465A4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pc="-1" dirty="0">
                <a:solidFill>
                  <a:srgbClr val="3465A4"/>
                </a:solidFill>
                <a:latin typeface="Calibri"/>
              </a:rPr>
              <a:t>M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ateriál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Správy o činnosti obcí a vyšších územných celkov v oblasti preneseného výkonu štátnej správy za rok 2004, z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uznesenia vlády č. 637/2005</a:t>
            </a:r>
          </a:p>
          <a:p>
            <a:pPr algn="just"/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  <a:hlinkClick r:id="rId3"/>
              </a:rPr>
              <a:t>http</a:t>
            </a:r>
            <a:r>
              <a:rPr lang="sk-SK" spc="-1" dirty="0">
                <a:solidFill>
                  <a:srgbClr val="3465A4"/>
                </a:solidFill>
                <a:latin typeface="Calibri"/>
                <a:hlinkClick r:id="rId3"/>
              </a:rPr>
              <a:t>://</a:t>
            </a:r>
            <a:r>
              <a:rPr lang="sk-SK" spc="-1" dirty="0" smtClean="0">
                <a:solidFill>
                  <a:srgbClr val="3465A4"/>
                </a:solidFill>
                <a:latin typeface="Calibri"/>
                <a:hlinkClick r:id="rId3"/>
              </a:rPr>
              <a:t>www.rokovania.sk/Rokovanie.aspx/BodRokovaniaDetail?idMaterial=12632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sz="1800" strike="noStrike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56304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360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Kontakty</a:t>
            </a:r>
            <a:endParaRPr lang="sk-SK" sz="18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64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z="3200" spc="-1" dirty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Ďakujem Vám za pozornosť</a:t>
            </a: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Ing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. Attila Tóth, PhD. 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Odbor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stratégie a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metodiky  </a:t>
            </a:r>
          </a:p>
          <a:p>
            <a:pPr algn="just"/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Úrad vlády SR, Dunajská 68 Bratislava (č. dverí 319 na 3. poschodí)   </a:t>
            </a:r>
          </a:p>
          <a:p>
            <a:pPr algn="just"/>
            <a:endParaRPr lang="sk-SK" b="1" spc="-1" dirty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Email: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attila.toth@vlada.gov.sk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Telefón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: 	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+421 905 653 872 			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pPr algn="just"/>
            <a:r>
              <a:rPr lang="sk-SK" spc="-1" dirty="0">
                <a:solidFill>
                  <a:srgbClr val="3465A4"/>
                </a:solidFill>
                <a:latin typeface="Calibri"/>
              </a:rPr>
              <a:t>	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+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421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2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20925 891</a:t>
            </a:r>
            <a:endParaRPr lang="sk-SK" sz="1800" strike="noStrike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2" name="Skupina 1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50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53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5" name="Obrázok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72561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1176</Words>
  <Application>Microsoft Office PowerPoint</Application>
  <PresentationFormat>Vlastná</PresentationFormat>
  <Paragraphs>112</Paragraphs>
  <Slides>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5" baseType="lpstr">
      <vt:lpstr>Arial</vt:lpstr>
      <vt:lpstr>Calibri</vt:lpstr>
      <vt:lpstr>DejaVu Sans</vt:lpstr>
      <vt:lpstr>Symbol</vt:lpstr>
      <vt:lpstr>Times New Roman</vt:lpstr>
      <vt:lpstr>Wingdings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subject/>
  <dc:creator/>
  <dc:description/>
  <cp:lastModifiedBy>Tóth Attila</cp:lastModifiedBy>
  <cp:revision>63</cp:revision>
  <dcterms:created xsi:type="dcterms:W3CDTF">2017-10-09T20:37:26Z</dcterms:created>
  <dcterms:modified xsi:type="dcterms:W3CDTF">2017-12-13T10:24:42Z</dcterms:modified>
  <dc:language>sk-SK</dc:language>
</cp:coreProperties>
</file>