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3"/>
  </p:sldMasterIdLst>
  <p:notesMasterIdLst>
    <p:notesMasterId r:id="rId41"/>
  </p:notesMasterIdLst>
  <p:sldIdLst>
    <p:sldId id="258" r:id="rId4"/>
    <p:sldId id="331" r:id="rId5"/>
    <p:sldId id="332" r:id="rId6"/>
    <p:sldId id="333" r:id="rId7"/>
    <p:sldId id="315" r:id="rId8"/>
    <p:sldId id="307" r:id="rId9"/>
    <p:sldId id="312" r:id="rId10"/>
    <p:sldId id="310" r:id="rId11"/>
    <p:sldId id="360" r:id="rId12"/>
    <p:sldId id="397" r:id="rId13"/>
    <p:sldId id="398" r:id="rId14"/>
    <p:sldId id="399" r:id="rId15"/>
    <p:sldId id="403" r:id="rId16"/>
    <p:sldId id="404" r:id="rId17"/>
    <p:sldId id="408" r:id="rId18"/>
    <p:sldId id="409" r:id="rId19"/>
    <p:sldId id="415" r:id="rId20"/>
    <p:sldId id="411" r:id="rId21"/>
    <p:sldId id="412" r:id="rId22"/>
    <p:sldId id="413" r:id="rId23"/>
    <p:sldId id="416" r:id="rId24"/>
    <p:sldId id="465" r:id="rId25"/>
    <p:sldId id="466" r:id="rId26"/>
    <p:sldId id="467" r:id="rId27"/>
    <p:sldId id="418" r:id="rId28"/>
    <p:sldId id="419" r:id="rId29"/>
    <p:sldId id="444" r:id="rId30"/>
    <p:sldId id="449" r:id="rId31"/>
    <p:sldId id="464" r:id="rId32"/>
    <p:sldId id="468" r:id="rId33"/>
    <p:sldId id="471" r:id="rId34"/>
    <p:sldId id="414" r:id="rId35"/>
    <p:sldId id="389" r:id="rId36"/>
    <p:sldId id="390" r:id="rId37"/>
    <p:sldId id="469" r:id="rId38"/>
    <p:sldId id="470" r:id="rId39"/>
    <p:sldId id="279" r:id="rId40"/>
  </p:sldIdLst>
  <p:sldSz cx="9144000" cy="6858000" type="screen4x3"/>
  <p:notesSz cx="6858000" cy="9144000"/>
  <p:defaultTextStyle>
    <a:defPPr>
      <a:defRPr lang="sk-SK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11145"/>
    <a:srgbClr val="1D297F"/>
    <a:srgbClr val="130482"/>
    <a:srgbClr val="032FBD"/>
    <a:srgbClr val="1B06BA"/>
    <a:srgbClr val="FF7C80"/>
    <a:srgbClr val="FFFF99"/>
    <a:srgbClr val="1036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Bez štýlu, bez mriežky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Bez štýlu, mriežka tabuľky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E25E649-3F16-4E02-A733-19D2CDBF48F0}" styleName="Stredný štýl 3 - zvýraznenie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Stredný štýl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Stredný štýl 4 - zvýrazneni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9012ECD-51FC-41F1-AA8D-1B2483CD663E}" styleName="Svetlý štýl 2 - zvýraznenie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73" autoAdjust="0"/>
  </p:normalViewPr>
  <p:slideViewPr>
    <p:cSldViewPr>
      <p:cViewPr>
        <p:scale>
          <a:sx n="95" d="100"/>
          <a:sy n="95" d="100"/>
        </p:scale>
        <p:origin x="-2010" y="-3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2039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3" Type="http://schemas.openxmlformats.org/officeDocument/2006/relationships/slideMaster" Target="slideMasters/slideMaster1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2" Type="http://schemas.openxmlformats.org/officeDocument/2006/relationships/customXml" Target="../customXml/item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6864F9AA-3431-40F0-8A68-14E45C6D981B}" type="datetimeFigureOut">
              <a:rPr lang="sk-SK"/>
              <a:pPr>
                <a:defRPr/>
              </a:pPr>
              <a:t>18. 12. 2017</a:t>
            </a:fld>
            <a:endParaRPr lang="sk-SK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sk-SK" noProof="0"/>
          </a:p>
        </p:txBody>
      </p:sp>
      <p:sp>
        <p:nvSpPr>
          <p:cNvPr id="5" name="Zástupný symbol poznámo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noProof="0"/>
              <a:t>Kliknite sem a upravte štýly predlohy textu.</a:t>
            </a:r>
          </a:p>
          <a:p>
            <a:pPr lvl="1"/>
            <a:r>
              <a:rPr lang="sk-SK" noProof="0"/>
              <a:t>Druhá úroveň</a:t>
            </a:r>
          </a:p>
          <a:p>
            <a:pPr lvl="2"/>
            <a:r>
              <a:rPr lang="sk-SK" noProof="0"/>
              <a:t>Tretia úroveň</a:t>
            </a:r>
          </a:p>
          <a:p>
            <a:pPr lvl="3"/>
            <a:r>
              <a:rPr lang="sk-SK" noProof="0"/>
              <a:t>Štvrtá úroveň</a:t>
            </a:r>
          </a:p>
          <a:p>
            <a:pPr lvl="4"/>
            <a:r>
              <a:rPr lang="sk-SK" noProof="0"/>
              <a:t>Piata úroveň</a:t>
            </a:r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BE2FB89A-9CBB-4031-9F0C-90298DBA1372}" type="slidenum">
              <a:rPr lang="sk-SK" altLang="sk-SK"/>
              <a:pPr>
                <a:defRPr/>
              </a:pPr>
              <a:t>‹#›</a:t>
            </a:fld>
            <a:endParaRPr lang="sk-SK" altLang="sk-SK"/>
          </a:p>
        </p:txBody>
      </p:sp>
    </p:spTree>
    <p:extLst>
      <p:ext uri="{BB962C8B-B14F-4D97-AF65-F5344CB8AC3E}">
        <p14:creationId xmlns:p14="http://schemas.microsoft.com/office/powerpoint/2010/main" val="22562758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Zástupný symbol obrazu snímky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Zástupný symbol poznámok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k-SK" altLang="sk-SK" smtClean="0"/>
          </a:p>
        </p:txBody>
      </p:sp>
      <p:sp>
        <p:nvSpPr>
          <p:cNvPr id="40964" name="Zástupný symbol čísla snímky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100A06EB-8F86-4D30-B3EA-37D3E2727906}" type="slidenum">
              <a:rPr lang="sk-SK" altLang="sk-SK"/>
              <a:pPr/>
              <a:t>2</a:t>
            </a:fld>
            <a:endParaRPr lang="sk-SK" altLang="sk-SK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Zástupný symbol obrazu snímky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Zástupný symbol poznámok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k-SK" altLang="sk-SK" smtClean="0"/>
          </a:p>
        </p:txBody>
      </p:sp>
      <p:sp>
        <p:nvSpPr>
          <p:cNvPr id="50180" name="Zástupný symbol čísla snímky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0A21402F-7BEB-4FA2-A5AB-8F607795EE4A}" type="slidenum">
              <a:rPr lang="sk-SK" altLang="sk-SK"/>
              <a:pPr/>
              <a:t>18</a:t>
            </a:fld>
            <a:endParaRPr lang="sk-SK" altLang="sk-SK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Zástupný symbol obrazu snímky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Zástupný symbol poznámok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k-SK" altLang="sk-SK" smtClean="0"/>
          </a:p>
        </p:txBody>
      </p:sp>
      <p:sp>
        <p:nvSpPr>
          <p:cNvPr id="51204" name="Zástupný symbol čísla snímky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A3BA5F9D-6267-422E-B4CE-CEC797CC7C5B}" type="slidenum">
              <a:rPr lang="sk-SK" altLang="sk-SK"/>
              <a:pPr/>
              <a:t>19</a:t>
            </a:fld>
            <a:endParaRPr lang="sk-SK" altLang="sk-SK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Zástupný symbol obrazu snímky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Zástupný symbol poznámok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k-SK" altLang="sk-SK" smtClean="0"/>
          </a:p>
        </p:txBody>
      </p:sp>
      <p:sp>
        <p:nvSpPr>
          <p:cNvPr id="52228" name="Zástupný symbol čísla snímky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BDE002AC-7C0F-47BA-99F2-0753A8B6975B}" type="slidenum">
              <a:rPr lang="sk-SK" altLang="sk-SK"/>
              <a:pPr/>
              <a:t>20</a:t>
            </a:fld>
            <a:endParaRPr lang="sk-SK" altLang="sk-SK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Zástupný symbol obrazu snímky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Zástupný symbol poznámok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k-SK" altLang="sk-SK" smtClean="0"/>
          </a:p>
        </p:txBody>
      </p:sp>
      <p:sp>
        <p:nvSpPr>
          <p:cNvPr id="53252" name="Zástupný symbol čísla snímky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BD93AF4E-D80D-4049-8C8B-938569E5C57B}" type="slidenum">
              <a:rPr lang="sk-SK" altLang="sk-SK"/>
              <a:pPr/>
              <a:t>32</a:t>
            </a:fld>
            <a:endParaRPr lang="sk-SK" altLang="sk-SK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Zástupný symbol obrazu snímky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Zástupný symbol poznámok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k-SK" altLang="sk-SK" smtClean="0"/>
          </a:p>
        </p:txBody>
      </p:sp>
      <p:sp>
        <p:nvSpPr>
          <p:cNvPr id="54276" name="Zástupný symbol čísla snímky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B4686EC1-364C-46EA-8E5E-E5DAECE948B3}" type="slidenum">
              <a:rPr lang="sk-SK" altLang="sk-SK"/>
              <a:pPr/>
              <a:t>33</a:t>
            </a:fld>
            <a:endParaRPr lang="sk-SK" altLang="sk-SK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Zástupný symbol obrazu snímky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Zástupný symbol poznámok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k-SK" altLang="sk-SK" smtClean="0"/>
          </a:p>
        </p:txBody>
      </p:sp>
      <p:sp>
        <p:nvSpPr>
          <p:cNvPr id="55300" name="Zástupný symbol čísla snímky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8EEECB67-CF95-4EF4-AB1B-6FECAE21A29F}" type="slidenum">
              <a:rPr lang="sk-SK" altLang="sk-SK"/>
              <a:pPr/>
              <a:t>34</a:t>
            </a:fld>
            <a:endParaRPr lang="sk-SK" altLang="sk-SK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Zástupný symbol obrazu snímky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Zástupný symbol poznámok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k-SK" altLang="sk-SK" smtClean="0"/>
          </a:p>
        </p:txBody>
      </p:sp>
      <p:sp>
        <p:nvSpPr>
          <p:cNvPr id="41988" name="Zástupný symbol čísla snímky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A50E32D4-470A-4523-9FD8-A57F224B6D96}" type="slidenum">
              <a:rPr lang="sk-SK" altLang="sk-SK"/>
              <a:pPr/>
              <a:t>10</a:t>
            </a:fld>
            <a:endParaRPr lang="sk-SK" altLang="sk-SK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Zástupný symbol obrazu snímky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Zástupný symbol poznámok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k-SK" altLang="sk-SK" smtClean="0"/>
          </a:p>
        </p:txBody>
      </p:sp>
      <p:sp>
        <p:nvSpPr>
          <p:cNvPr id="43012" name="Zástupný symbol čísla snímky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C66D9EC4-DB52-4373-A97C-19626A3FEAEA}" type="slidenum">
              <a:rPr lang="sk-SK" altLang="sk-SK"/>
              <a:pPr/>
              <a:t>11</a:t>
            </a:fld>
            <a:endParaRPr lang="sk-SK" altLang="sk-SK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Zástupný symbol obrazu snímky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Zástupný symbol poznámok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k-SK" altLang="sk-SK" smtClean="0"/>
          </a:p>
        </p:txBody>
      </p:sp>
      <p:sp>
        <p:nvSpPr>
          <p:cNvPr id="44036" name="Zástupný symbol čísla snímky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1E476108-DFF6-4B1B-B932-DBD58EE6409B}" type="slidenum">
              <a:rPr lang="sk-SK" altLang="sk-SK"/>
              <a:pPr/>
              <a:t>12</a:t>
            </a:fld>
            <a:endParaRPr lang="sk-SK" altLang="sk-SK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Zástupný symbol obrazu snímky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Zástupný symbol poznámok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k-SK" altLang="sk-SK" smtClean="0"/>
          </a:p>
        </p:txBody>
      </p:sp>
      <p:sp>
        <p:nvSpPr>
          <p:cNvPr id="45060" name="Zástupný symbol čísla snímky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E242269A-4A15-44E0-84DA-42575A2DA371}" type="slidenum">
              <a:rPr lang="sk-SK" altLang="sk-SK"/>
              <a:pPr/>
              <a:t>13</a:t>
            </a:fld>
            <a:endParaRPr lang="sk-SK" altLang="sk-SK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Zástupný symbol obrazu snímky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Zástupný symbol poznámok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k-SK" altLang="sk-SK" smtClean="0"/>
          </a:p>
        </p:txBody>
      </p:sp>
      <p:sp>
        <p:nvSpPr>
          <p:cNvPr id="46084" name="Zástupný symbol čísla snímky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411E6D9F-9358-4780-8B82-11F600FAC88D}" type="slidenum">
              <a:rPr lang="sk-SK" altLang="sk-SK"/>
              <a:pPr/>
              <a:t>14</a:t>
            </a:fld>
            <a:endParaRPr lang="sk-SK" altLang="sk-SK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Zástupný symbol obrazu snímky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Zástupný symbol poznámok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k-SK" altLang="sk-SK" smtClean="0"/>
          </a:p>
        </p:txBody>
      </p:sp>
      <p:sp>
        <p:nvSpPr>
          <p:cNvPr id="47108" name="Zástupný symbol čísla snímky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3F597690-907B-4F58-B75B-76C40EC833A0}" type="slidenum">
              <a:rPr lang="sk-SK" altLang="sk-SK"/>
              <a:pPr/>
              <a:t>15</a:t>
            </a:fld>
            <a:endParaRPr lang="sk-SK" altLang="sk-SK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Zástupný symbol obrazu snímky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Zástupný symbol poznámok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k-SK" altLang="sk-SK" smtClean="0"/>
          </a:p>
        </p:txBody>
      </p:sp>
      <p:sp>
        <p:nvSpPr>
          <p:cNvPr id="48132" name="Zástupný symbol čísla snímky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DB44915F-B93F-4CB4-8910-2A515EF9312B}" type="slidenum">
              <a:rPr lang="sk-SK" altLang="sk-SK"/>
              <a:pPr/>
              <a:t>16</a:t>
            </a:fld>
            <a:endParaRPr lang="sk-SK" altLang="sk-SK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Zástupný symbol obrazu snímky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Zástupný symbol poznámok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k-SK" altLang="sk-SK" smtClean="0"/>
          </a:p>
        </p:txBody>
      </p:sp>
      <p:sp>
        <p:nvSpPr>
          <p:cNvPr id="49156" name="Zástupný symbol čísla snímky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173CF788-34F5-4560-B6BC-4698170EA4F1}" type="slidenum">
              <a:rPr lang="sk-SK" altLang="sk-SK"/>
              <a:pPr/>
              <a:t>17</a:t>
            </a:fld>
            <a:endParaRPr lang="sk-SK" altLang="sk-SK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/>
              <a:t>Upravte štýl predlohy podnadpisov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953D7B-6D20-4FBC-8AEA-97C4D025AEF7}" type="datetimeFigureOut">
              <a:rPr lang="sk-SK"/>
              <a:pPr>
                <a:defRPr/>
              </a:pPr>
              <a:t>18. 12. 2017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EA4642-10D9-4920-9DE4-0C035F182135}" type="slidenum">
              <a:rPr lang="sk-SK" altLang="sk-SK"/>
              <a:pPr>
                <a:defRPr/>
              </a:pPr>
              <a:t>‹#›</a:t>
            </a:fld>
            <a:endParaRPr lang="sk-SK" altLang="sk-SK"/>
          </a:p>
        </p:txBody>
      </p:sp>
    </p:spTree>
    <p:extLst>
      <p:ext uri="{BB962C8B-B14F-4D97-AF65-F5344CB8AC3E}">
        <p14:creationId xmlns:p14="http://schemas.microsoft.com/office/powerpoint/2010/main" val="960257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CDEB9A-42B1-4D91-83E4-721CB858B7DB}" type="datetimeFigureOut">
              <a:rPr lang="sk-SK"/>
              <a:pPr>
                <a:defRPr/>
              </a:pPr>
              <a:t>18. 12. 2017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D9E887-EF43-46EC-822D-07B1CEF2F88D}" type="slidenum">
              <a:rPr lang="sk-SK" altLang="sk-SK"/>
              <a:pPr>
                <a:defRPr/>
              </a:pPr>
              <a:t>‹#›</a:t>
            </a:fld>
            <a:endParaRPr lang="sk-SK" altLang="sk-SK"/>
          </a:p>
        </p:txBody>
      </p:sp>
    </p:spTree>
    <p:extLst>
      <p:ext uri="{BB962C8B-B14F-4D97-AF65-F5344CB8AC3E}">
        <p14:creationId xmlns:p14="http://schemas.microsoft.com/office/powerpoint/2010/main" val="3837886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2A1AF-A33C-458D-9280-C7668B276378}" type="datetimeFigureOut">
              <a:rPr lang="sk-SK"/>
              <a:pPr>
                <a:defRPr/>
              </a:pPr>
              <a:t>18. 12. 2017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9B4DF1-DCC8-4F38-B6E5-222EF0AE8231}" type="slidenum">
              <a:rPr lang="sk-SK" altLang="sk-SK"/>
              <a:pPr>
                <a:defRPr/>
              </a:pPr>
              <a:t>‹#›</a:t>
            </a:fld>
            <a:endParaRPr lang="sk-SK" altLang="sk-SK"/>
          </a:p>
        </p:txBody>
      </p:sp>
    </p:spTree>
    <p:extLst>
      <p:ext uri="{BB962C8B-B14F-4D97-AF65-F5344CB8AC3E}">
        <p14:creationId xmlns:p14="http://schemas.microsoft.com/office/powerpoint/2010/main" val="1386404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FB3CC9-90FF-49FA-A74E-017C971A7E07}" type="datetimeFigureOut">
              <a:rPr lang="sk-SK"/>
              <a:pPr>
                <a:defRPr/>
              </a:pPr>
              <a:t>18. 12. 2017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D553EB-21A9-4E7B-B6D5-4666381936BC}" type="slidenum">
              <a:rPr lang="sk-SK" altLang="sk-SK"/>
              <a:pPr>
                <a:defRPr/>
              </a:pPr>
              <a:t>‹#›</a:t>
            </a:fld>
            <a:endParaRPr lang="sk-SK" altLang="sk-SK"/>
          </a:p>
        </p:txBody>
      </p:sp>
    </p:spTree>
    <p:extLst>
      <p:ext uri="{BB962C8B-B14F-4D97-AF65-F5344CB8AC3E}">
        <p14:creationId xmlns:p14="http://schemas.microsoft.com/office/powerpoint/2010/main" val="1820375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0A37D6-4A54-4C9F-BDCF-41573E7352A8}" type="datetimeFigureOut">
              <a:rPr lang="sk-SK"/>
              <a:pPr>
                <a:defRPr/>
              </a:pPr>
              <a:t>18. 12. 2017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CF9F01-1090-4312-A6A2-2030FC8BBDA9}" type="slidenum">
              <a:rPr lang="sk-SK" altLang="sk-SK"/>
              <a:pPr>
                <a:defRPr/>
              </a:pPr>
              <a:t>‹#›</a:t>
            </a:fld>
            <a:endParaRPr lang="sk-SK" altLang="sk-SK"/>
          </a:p>
        </p:txBody>
      </p:sp>
    </p:spTree>
    <p:extLst>
      <p:ext uri="{BB962C8B-B14F-4D97-AF65-F5344CB8AC3E}">
        <p14:creationId xmlns:p14="http://schemas.microsoft.com/office/powerpoint/2010/main" val="2296215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F33C1A-D0CC-4808-B9A4-CF4C6612D077}" type="datetimeFigureOut">
              <a:rPr lang="sk-SK"/>
              <a:pPr>
                <a:defRPr/>
              </a:pPr>
              <a:t>18. 12. 2017</a:t>
            </a:fld>
            <a:endParaRPr lang="sk-SK"/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822907-DAB3-4D07-A025-F5F957B9DE5C}" type="slidenum">
              <a:rPr lang="sk-SK" altLang="sk-SK"/>
              <a:pPr>
                <a:defRPr/>
              </a:pPr>
              <a:t>‹#›</a:t>
            </a:fld>
            <a:endParaRPr lang="sk-SK" altLang="sk-SK"/>
          </a:p>
        </p:txBody>
      </p:sp>
    </p:spTree>
    <p:extLst>
      <p:ext uri="{BB962C8B-B14F-4D97-AF65-F5344CB8AC3E}">
        <p14:creationId xmlns:p14="http://schemas.microsoft.com/office/powerpoint/2010/main" val="1428232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7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95E80C-4E7F-47DC-BEF9-EF367D75038D}" type="datetimeFigureOut">
              <a:rPr lang="sk-SK"/>
              <a:pPr>
                <a:defRPr/>
              </a:pPr>
              <a:t>18. 12. 2017</a:t>
            </a:fld>
            <a:endParaRPr lang="sk-SK"/>
          </a:p>
        </p:txBody>
      </p:sp>
      <p:sp>
        <p:nvSpPr>
          <p:cNvPr id="8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9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E5573-F829-4E1C-BE48-149A22723EBB}" type="slidenum">
              <a:rPr lang="sk-SK" altLang="sk-SK"/>
              <a:pPr>
                <a:defRPr/>
              </a:pPr>
              <a:t>‹#›</a:t>
            </a:fld>
            <a:endParaRPr lang="sk-SK" altLang="sk-SK"/>
          </a:p>
        </p:txBody>
      </p:sp>
    </p:spTree>
    <p:extLst>
      <p:ext uri="{BB962C8B-B14F-4D97-AF65-F5344CB8AC3E}">
        <p14:creationId xmlns:p14="http://schemas.microsoft.com/office/powerpoint/2010/main" val="265448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CA1E37-4BC8-424F-BF42-397D6F393C16}" type="datetimeFigureOut">
              <a:rPr lang="sk-SK"/>
              <a:pPr>
                <a:defRPr/>
              </a:pPr>
              <a:t>18. 12. 2017</a:t>
            </a:fld>
            <a:endParaRPr lang="sk-SK"/>
          </a:p>
        </p:txBody>
      </p:sp>
      <p:sp>
        <p:nvSpPr>
          <p:cNvPr id="4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DDB944-E7FB-4365-9A28-7E207E11FAB1}" type="slidenum">
              <a:rPr lang="sk-SK" altLang="sk-SK"/>
              <a:pPr>
                <a:defRPr/>
              </a:pPr>
              <a:t>‹#›</a:t>
            </a:fld>
            <a:endParaRPr lang="sk-SK" altLang="sk-SK"/>
          </a:p>
        </p:txBody>
      </p:sp>
    </p:spTree>
    <p:extLst>
      <p:ext uri="{BB962C8B-B14F-4D97-AF65-F5344CB8AC3E}">
        <p14:creationId xmlns:p14="http://schemas.microsoft.com/office/powerpoint/2010/main" val="1489766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55F4C9-4F3E-46DC-A133-1349130FB0FD}" type="datetimeFigureOut">
              <a:rPr lang="sk-SK"/>
              <a:pPr>
                <a:defRPr/>
              </a:pPr>
              <a:t>18. 12. 2017</a:t>
            </a:fld>
            <a:endParaRPr lang="sk-SK"/>
          </a:p>
        </p:txBody>
      </p:sp>
      <p:sp>
        <p:nvSpPr>
          <p:cNvPr id="3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4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487A42-92F8-43A1-AE5C-2BA7D900F753}" type="slidenum">
              <a:rPr lang="sk-SK" altLang="sk-SK"/>
              <a:pPr>
                <a:defRPr/>
              </a:pPr>
              <a:t>‹#›</a:t>
            </a:fld>
            <a:endParaRPr lang="sk-SK" altLang="sk-SK"/>
          </a:p>
        </p:txBody>
      </p:sp>
    </p:spTree>
    <p:extLst>
      <p:ext uri="{BB962C8B-B14F-4D97-AF65-F5344CB8AC3E}">
        <p14:creationId xmlns:p14="http://schemas.microsoft.com/office/powerpoint/2010/main" val="14920714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3918E1-C870-4B45-9708-805CAD58FE2E}" type="datetimeFigureOut">
              <a:rPr lang="sk-SK"/>
              <a:pPr>
                <a:defRPr/>
              </a:pPr>
              <a:t>18. 12. 2017</a:t>
            </a:fld>
            <a:endParaRPr lang="sk-SK"/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5BB72F-076B-4BBC-BBCA-2BA7FADA0F45}" type="slidenum">
              <a:rPr lang="sk-SK" altLang="sk-SK"/>
              <a:pPr>
                <a:defRPr/>
              </a:pPr>
              <a:t>‹#›</a:t>
            </a:fld>
            <a:endParaRPr lang="sk-SK" altLang="sk-SK"/>
          </a:p>
        </p:txBody>
      </p:sp>
    </p:spTree>
    <p:extLst>
      <p:ext uri="{BB962C8B-B14F-4D97-AF65-F5344CB8AC3E}">
        <p14:creationId xmlns:p14="http://schemas.microsoft.com/office/powerpoint/2010/main" val="1703537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k-SK" noProof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9A4828-1B79-4CCA-82FC-11E621D44772}" type="datetimeFigureOut">
              <a:rPr lang="sk-SK"/>
              <a:pPr>
                <a:defRPr/>
              </a:pPr>
              <a:t>18. 12. 2017</a:t>
            </a:fld>
            <a:endParaRPr lang="sk-SK"/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CB138B-FC66-4BFD-A6EA-9CD34E6F4FA3}" type="slidenum">
              <a:rPr lang="sk-SK" altLang="sk-SK"/>
              <a:pPr>
                <a:defRPr/>
              </a:pPr>
              <a:t>‹#›</a:t>
            </a:fld>
            <a:endParaRPr lang="sk-SK" altLang="sk-SK"/>
          </a:p>
        </p:txBody>
      </p:sp>
    </p:spTree>
    <p:extLst>
      <p:ext uri="{BB962C8B-B14F-4D97-AF65-F5344CB8AC3E}">
        <p14:creationId xmlns:p14="http://schemas.microsoft.com/office/powerpoint/2010/main" val="3991678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nadpisu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k-SK" altLang="sk-SK" smtClean="0"/>
              <a:t>Upravte štýly predlohy textu</a:t>
            </a:r>
          </a:p>
        </p:txBody>
      </p:sp>
      <p:sp>
        <p:nvSpPr>
          <p:cNvPr id="1027" name="Zástupný symbol textu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k-SK" altLang="sk-SK" smtClean="0"/>
              <a:t>Upravte štýl predlohy textu.</a:t>
            </a:r>
          </a:p>
          <a:p>
            <a:pPr lvl="1"/>
            <a:r>
              <a:rPr lang="sk-SK" altLang="sk-SK" smtClean="0"/>
              <a:t>Druhá úroveň</a:t>
            </a:r>
          </a:p>
          <a:p>
            <a:pPr lvl="2"/>
            <a:r>
              <a:rPr lang="sk-SK" altLang="sk-SK" smtClean="0"/>
              <a:t>Tretia úroveň</a:t>
            </a:r>
          </a:p>
          <a:p>
            <a:pPr lvl="3"/>
            <a:r>
              <a:rPr lang="sk-SK" altLang="sk-SK" smtClean="0"/>
              <a:t>Štvrtá úroveň</a:t>
            </a:r>
          </a:p>
          <a:p>
            <a:pPr lvl="4"/>
            <a:r>
              <a:rPr lang="sk-SK" altLang="sk-SK" smtClean="0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E30C7CB-CBA1-46E9-8F82-CA892AE4E0F2}" type="datetimeFigureOut">
              <a:rPr lang="sk-SK"/>
              <a:pPr>
                <a:defRPr/>
              </a:pPr>
              <a:t>18. 12. 2017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CDE5F623-D310-4611-AC1C-6895EDA9D4D3}" type="slidenum">
              <a:rPr lang="sk-SK" altLang="sk-SK"/>
              <a:pPr>
                <a:defRPr/>
              </a:pPr>
              <a:t>‹#›</a:t>
            </a:fld>
            <a:endParaRPr lang="sk-SK" altLang="sk-S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mailto:beata.gavurova@tuke.sk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Nadpis 1"/>
          <p:cNvSpPr txBox="1">
            <a:spLocks/>
          </p:cNvSpPr>
          <p:nvPr/>
        </p:nvSpPr>
        <p:spPr>
          <a:xfrm>
            <a:off x="357188" y="2500313"/>
            <a:ext cx="8215312" cy="1314450"/>
          </a:xfrm>
          <a:prstGeom prst="rect">
            <a:avLst/>
          </a:prstGeom>
        </p:spPr>
        <p:txBody>
          <a:bodyPr anchor="ctr"/>
          <a:lstStyle/>
          <a:p>
            <a:pPr algn="ctr" eaLnBrk="1" fontAlgn="auto" hangingPunct="1">
              <a:spcAft>
                <a:spcPts val="0"/>
              </a:spcAft>
              <a:defRPr/>
            </a:pPr>
            <a:endParaRPr lang="sk-SK" sz="3600" dirty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051" name="BlokTextu 14"/>
          <p:cNvSpPr txBox="1">
            <a:spLocks noChangeArrowheads="1"/>
          </p:cNvSpPr>
          <p:nvPr/>
        </p:nvSpPr>
        <p:spPr bwMode="auto">
          <a:xfrm>
            <a:off x="4643438" y="5965825"/>
            <a:ext cx="39290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sk-SK" altLang="sk-SK" sz="2000" b="1">
                <a:solidFill>
                  <a:srgbClr val="1D297F"/>
                </a:solidFill>
              </a:rPr>
              <a:t>                    Košice, 14.12.2017</a:t>
            </a:r>
          </a:p>
        </p:txBody>
      </p:sp>
      <p:grpSp>
        <p:nvGrpSpPr>
          <p:cNvPr id="2052" name="Skupina 10"/>
          <p:cNvGrpSpPr>
            <a:grpSpLocks/>
          </p:cNvGrpSpPr>
          <p:nvPr/>
        </p:nvGrpSpPr>
        <p:grpSpPr bwMode="auto">
          <a:xfrm>
            <a:off x="387350" y="296863"/>
            <a:ext cx="8229600" cy="1214437"/>
            <a:chOff x="457200" y="142875"/>
            <a:chExt cx="8229600" cy="1214423"/>
          </a:xfrm>
        </p:grpSpPr>
        <p:grpSp>
          <p:nvGrpSpPr>
            <p:cNvPr id="2058" name="Skupina 8"/>
            <p:cNvGrpSpPr>
              <a:grpSpLocks/>
            </p:cNvGrpSpPr>
            <p:nvPr/>
          </p:nvGrpSpPr>
          <p:grpSpPr bwMode="auto">
            <a:xfrm>
              <a:off x="457200" y="263525"/>
              <a:ext cx="8229600" cy="1093773"/>
              <a:chOff x="457200" y="263966"/>
              <a:chExt cx="8229600" cy="1202884"/>
            </a:xfrm>
          </p:grpSpPr>
          <p:sp>
            <p:nvSpPr>
              <p:cNvPr id="2061" name="Nadpis 1"/>
              <p:cNvSpPr txBox="1">
                <a:spLocks/>
              </p:cNvSpPr>
              <p:nvPr/>
            </p:nvSpPr>
            <p:spPr bwMode="auto">
              <a:xfrm>
                <a:off x="457200" y="263966"/>
                <a:ext cx="8229600" cy="994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r" eaLnBrk="1" hangingPunct="1"/>
                <a:endParaRPr lang="sk-SK" altLang="sk-SK" sz="1400"/>
              </a:p>
            </p:txBody>
          </p:sp>
          <p:sp>
            <p:nvSpPr>
              <p:cNvPr id="2062" name="AutoShape 7"/>
              <p:cNvSpPr>
                <a:spLocks noChangeArrowheads="1"/>
              </p:cNvSpPr>
              <p:nvPr/>
            </p:nvSpPr>
            <p:spPr bwMode="auto">
              <a:xfrm>
                <a:off x="642938" y="1357313"/>
                <a:ext cx="7772400" cy="109537"/>
              </a:xfrm>
              <a:custGeom>
                <a:avLst/>
                <a:gdLst>
                  <a:gd name="T0" fmla="*/ 0 w 1000"/>
                  <a:gd name="T1" fmla="*/ 0 h 1000"/>
                  <a:gd name="T2" fmla="*/ 2147483647 w 1000"/>
                  <a:gd name="T3" fmla="*/ 0 h 1000"/>
                  <a:gd name="T4" fmla="*/ 2147483647 w 1000"/>
                  <a:gd name="T5" fmla="*/ 2147483647 h 1000"/>
                  <a:gd name="T6" fmla="*/ 0 w 1000"/>
                  <a:gd name="T7" fmla="*/ 2147483647 h 1000"/>
                  <a:gd name="T8" fmla="*/ 0 w 1000"/>
                  <a:gd name="T9" fmla="*/ 0 h 1000"/>
                  <a:gd name="T10" fmla="*/ 2147483647 w 1000"/>
                  <a:gd name="T11" fmla="*/ 0 h 10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00"/>
                  <a:gd name="T19" fmla="*/ 0 h 1000"/>
                  <a:gd name="T20" fmla="*/ 1000 w 1000"/>
                  <a:gd name="T21" fmla="*/ 1000 h 10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00" h="1000" stroke="0">
                    <a:moveTo>
                      <a:pt x="0" y="0"/>
                    </a:moveTo>
                    <a:lnTo>
                      <a:pt x="618" y="0"/>
                    </a:lnTo>
                    <a:lnTo>
                      <a:pt x="618" y="1000"/>
                    </a:lnTo>
                    <a:lnTo>
                      <a:pt x="0" y="1000"/>
                    </a:lnTo>
                    <a:lnTo>
                      <a:pt x="0" y="0"/>
                    </a:lnTo>
                    <a:close/>
                  </a:path>
                  <a:path w="1000" h="1000">
                    <a:moveTo>
                      <a:pt x="0" y="0"/>
                    </a:moveTo>
                    <a:lnTo>
                      <a:pt x="1000" y="0"/>
                    </a:lnTo>
                  </a:path>
                </a:pathLst>
              </a:custGeom>
              <a:solidFill>
                <a:srgbClr val="006195"/>
              </a:solidFill>
              <a:ln w="19050">
                <a:solidFill>
                  <a:srgbClr val="E724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sk-SK"/>
              </a:p>
            </p:txBody>
          </p:sp>
        </p:grpSp>
        <p:pic>
          <p:nvPicPr>
            <p:cNvPr id="2059" name="Obrázok 4" descr="Logo_Ek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938" y="142875"/>
              <a:ext cx="2000250" cy="1000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60" name="Picture 13" descr="C:\Users\Beata\Desktop\709000000_3274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0375" y="214313"/>
              <a:ext cx="1000121" cy="9286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Obdĺžnik 11"/>
          <p:cNvSpPr/>
          <p:nvPr/>
        </p:nvSpPr>
        <p:spPr>
          <a:xfrm>
            <a:off x="500063" y="2370138"/>
            <a:ext cx="8072437" cy="1857375"/>
          </a:xfrm>
          <a:prstGeom prst="rect">
            <a:avLst/>
          </a:prstGeom>
          <a:solidFill>
            <a:srgbClr val="1D297F"/>
          </a:solidFill>
          <a:ln>
            <a:solidFill>
              <a:srgbClr val="01114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k-SK" sz="3200" b="1" dirty="0"/>
              <a:t>Zdravie v regiónoch SR - metriky a ich implementácia do strategických plánov</a:t>
            </a:r>
            <a:endParaRPr lang="sk-SK" sz="3200" dirty="0">
              <a:solidFill>
                <a:schemeClr val="bg1"/>
              </a:solidFill>
            </a:endParaRPr>
          </a:p>
        </p:txBody>
      </p:sp>
      <p:sp>
        <p:nvSpPr>
          <p:cNvPr id="2054" name="BlokTextu 1"/>
          <p:cNvSpPr txBox="1">
            <a:spLocks noChangeArrowheads="1"/>
          </p:cNvSpPr>
          <p:nvPr/>
        </p:nvSpPr>
        <p:spPr bwMode="auto">
          <a:xfrm>
            <a:off x="1692275" y="4368800"/>
            <a:ext cx="4713288" cy="126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sk-SK" altLang="sk-SK" sz="2000" b="1">
                <a:solidFill>
                  <a:srgbClr val="1D297F"/>
                </a:solidFill>
              </a:rPr>
              <a:t>doc. Ing. Beáta Gavurová, PhD., MBA</a:t>
            </a:r>
          </a:p>
          <a:p>
            <a:r>
              <a:rPr lang="sk-SK" altLang="sk-SK" sz="1200">
                <a:solidFill>
                  <a:srgbClr val="1D297F"/>
                </a:solidFill>
              </a:rPr>
              <a:t>Ekonomická fakulta Technickej univerzity v Košiciach</a:t>
            </a:r>
          </a:p>
          <a:p>
            <a:endParaRPr lang="sk-SK" altLang="sk-SK" sz="1200">
              <a:solidFill>
                <a:srgbClr val="1D297F"/>
              </a:solidFill>
            </a:endParaRPr>
          </a:p>
          <a:p>
            <a:r>
              <a:rPr lang="sk-SK" altLang="sk-SK" sz="2000" b="1">
                <a:solidFill>
                  <a:srgbClr val="1D297F"/>
                </a:solidFill>
              </a:rPr>
              <a:t>Martin Smatana, MSc. </a:t>
            </a:r>
          </a:p>
          <a:p>
            <a:r>
              <a:rPr lang="sk-SK" altLang="sk-SK" sz="1200">
                <a:solidFill>
                  <a:srgbClr val="1D297F"/>
                </a:solidFill>
              </a:rPr>
              <a:t>Inštitút zdravotnej politiky MZ SR</a:t>
            </a:r>
          </a:p>
        </p:txBody>
      </p:sp>
      <p:sp>
        <p:nvSpPr>
          <p:cNvPr id="2055" name="AutoShape 14" descr="image003"/>
          <p:cNvSpPr>
            <a:spLocks noChangeAspect="1" noChangeArrowheads="1"/>
          </p:cNvSpPr>
          <p:nvPr/>
        </p:nvSpPr>
        <p:spPr bwMode="auto">
          <a:xfrm>
            <a:off x="166688" y="5715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k-SK" altLang="sk-SK"/>
          </a:p>
        </p:txBody>
      </p:sp>
      <p:pic>
        <p:nvPicPr>
          <p:cNvPr id="2056" name="Obrázok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3238" y="285750"/>
            <a:ext cx="1150937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18" descr="Ministerstvo zdravotníctva Slovenskej republiky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6750" y="404813"/>
            <a:ext cx="2971800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128588"/>
            <a:ext cx="8748712" cy="908050"/>
          </a:xfrm>
          <a:solidFill>
            <a:schemeClr val="accent3">
              <a:lumMod val="50000"/>
            </a:schemeClr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sk-SK" altLang="sk-SK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Regionálne rozdiely úmrtnosti na chronické ochorenia v kontexte </a:t>
            </a:r>
            <a:br>
              <a:rPr lang="sk-SK" altLang="sk-SK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k-SK" altLang="sk-SK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ekonomických indikátorov  Slovenska        </a:t>
            </a:r>
            <a:endParaRPr lang="cs-CZ" altLang="sk-SK" sz="20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67" name="Rectangle 4"/>
          <p:cNvSpPr>
            <a:spLocks noChangeArrowheads="1"/>
          </p:cNvSpPr>
          <p:nvPr/>
        </p:nvSpPr>
        <p:spPr bwMode="auto">
          <a:xfrm>
            <a:off x="4479925" y="-125413"/>
            <a:ext cx="184150" cy="708026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just"/>
            <a:endParaRPr lang="sk-SK" altLang="sk-SK" sz="1100"/>
          </a:p>
          <a:p>
            <a:pPr algn="just"/>
            <a:endParaRPr lang="sk-SK" altLang="sk-SK" sz="1100"/>
          </a:p>
          <a:p>
            <a:pPr algn="just"/>
            <a:endParaRPr lang="sk-SK" altLang="sk-SK"/>
          </a:p>
        </p:txBody>
      </p:sp>
      <p:sp>
        <p:nvSpPr>
          <p:cNvPr id="11268" name="Rectangle 1"/>
          <p:cNvSpPr>
            <a:spLocks noChangeArrowheads="1"/>
          </p:cNvSpPr>
          <p:nvPr/>
        </p:nvSpPr>
        <p:spPr bwMode="auto">
          <a:xfrm>
            <a:off x="298450" y="4329113"/>
            <a:ext cx="8629650" cy="646112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just"/>
            <a:endParaRPr lang="sk-SK" altLang="sk-SK"/>
          </a:p>
          <a:p>
            <a:pPr algn="just"/>
            <a:endParaRPr lang="sk-SK" altLang="sk-SK"/>
          </a:p>
        </p:txBody>
      </p:sp>
      <p:sp>
        <p:nvSpPr>
          <p:cNvPr id="4" name="Obdĺžnik 3"/>
          <p:cNvSpPr/>
          <p:nvPr/>
        </p:nvSpPr>
        <p:spPr>
          <a:xfrm>
            <a:off x="179388" y="1162050"/>
            <a:ext cx="3603625" cy="515938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Štandardizovaná miera úmrtnosti </a:t>
            </a:r>
          </a:p>
        </p:txBody>
      </p:sp>
      <p:sp>
        <p:nvSpPr>
          <p:cNvPr id="10" name="Obdĺžnik 9"/>
          <p:cNvSpPr/>
          <p:nvPr/>
        </p:nvSpPr>
        <p:spPr>
          <a:xfrm>
            <a:off x="4486275" y="1162050"/>
            <a:ext cx="4462463" cy="4668838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sk-SK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Príjmové indikátory: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Disponibilný príjem domácností (Eur/mesiac) (EDP)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Miera evidovanej nezamestnanosti v % (NEZ)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Miera rizika chudoby 60% mediánu v % (MRCH)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S80/S20 (S) - pomer príjmov horného a dolného </a:t>
            </a:r>
            <a:r>
              <a:rPr lang="sk-SK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kvintilu</a:t>
            </a: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sk-SK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Gini</a:t>
            </a: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 koeficient (GINI)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Podiel osôb poberajúcich dávky v hmotnej núdzi v % (DHN)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Časový horizont dát 2005-2013 (prieskumy EU SILC boli realizované až po vstupe SR do EÚ)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sk-SK" dirty="0"/>
          </a:p>
        </p:txBody>
      </p:sp>
      <p:sp>
        <p:nvSpPr>
          <p:cNvPr id="11271" name="BlokTextu 4"/>
          <p:cNvSpPr txBox="1">
            <a:spLocks noChangeArrowheads="1"/>
          </p:cNvSpPr>
          <p:nvPr/>
        </p:nvSpPr>
        <p:spPr bwMode="auto">
          <a:xfrm>
            <a:off x="684213" y="27813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sk-SK" altLang="sk-SK"/>
          </a:p>
        </p:txBody>
      </p:sp>
      <p:sp>
        <p:nvSpPr>
          <p:cNvPr id="6" name="Obdĺžnik 5"/>
          <p:cNvSpPr/>
          <p:nvPr/>
        </p:nvSpPr>
        <p:spPr>
          <a:xfrm>
            <a:off x="225425" y="1803400"/>
            <a:ext cx="4129088" cy="4933950"/>
          </a:xfrm>
          <a:prstGeom prst="rect">
            <a:avLst/>
          </a:prstGeom>
          <a:solidFill>
            <a:schemeClr val="bg1"/>
          </a:solidFill>
          <a:ln>
            <a:solidFill>
              <a:srgbClr val="1304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sk-SK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sk-SK" dirty="0">
              <a:solidFill>
                <a:schemeClr val="tx1"/>
              </a:solidFill>
            </a:endParaRPr>
          </a:p>
          <a:p>
            <a:pPr>
              <a:defRPr/>
            </a:pPr>
            <a:r>
              <a:rPr lang="sk-SK" sz="16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Metodológia:</a:t>
            </a:r>
          </a:p>
          <a:p>
            <a:pPr marL="285750" indent="-285750">
              <a:buFontTx/>
              <a:buChar char="-"/>
              <a:defRPr/>
            </a:pPr>
            <a:r>
              <a:rPr lang="sk-SK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metódy korelačnej a regresnej analýzy,</a:t>
            </a:r>
          </a:p>
          <a:p>
            <a:pPr marL="285750" indent="-285750">
              <a:buFontTx/>
              <a:buChar char="-"/>
              <a:defRPr/>
            </a:pPr>
            <a:r>
              <a:rPr lang="sk-SK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panelová lineárna regresia (kvantifikácia vplyvu jednotlivých ekonomických indikátorov na ŠMÚ (závislá premenná) pri hladine významnosti α = 0,05),</a:t>
            </a:r>
          </a:p>
          <a:p>
            <a:pPr marL="285750" indent="-285750">
              <a:buFontTx/>
              <a:buChar char="-"/>
              <a:defRPr/>
            </a:pPr>
            <a:r>
              <a:rPr lang="sk-SK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odhady </a:t>
            </a:r>
            <a:r>
              <a:rPr lang="sk-SK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ekonometrických</a:t>
            </a:r>
            <a:r>
              <a:rPr lang="sk-SK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modelov,</a:t>
            </a:r>
          </a:p>
          <a:p>
            <a:pPr marL="285750" indent="-285750">
              <a:buFontTx/>
              <a:buChar char="-"/>
              <a:defRPr/>
            </a:pPr>
            <a:r>
              <a:rPr lang="sk-SK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Hausmanov</a:t>
            </a:r>
            <a:r>
              <a:rPr lang="sk-SK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test  - využitý model s fixnými efektmi (základný model podľa </a:t>
            </a:r>
            <a:r>
              <a:rPr lang="sk-SK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Greene</a:t>
            </a:r>
            <a:r>
              <a:rPr lang="sk-SK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(2003)), </a:t>
            </a:r>
          </a:p>
          <a:p>
            <a:pPr marL="285750" indent="-285750">
              <a:buFontTx/>
              <a:buChar char="-"/>
              <a:defRPr/>
            </a:pPr>
            <a:r>
              <a:rPr lang="sk-SK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Lagrange</a:t>
            </a:r>
            <a:r>
              <a:rPr lang="sk-SK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Multiplier</a:t>
            </a:r>
            <a:r>
              <a:rPr lang="sk-SK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test  – pre významnosť časových alebo individuálnych efektov,</a:t>
            </a:r>
          </a:p>
          <a:p>
            <a:pPr marL="285750" indent="-285750">
              <a:buFontTx/>
              <a:buChar char="-"/>
              <a:defRPr/>
            </a:pPr>
            <a:r>
              <a:rPr lang="sk-SK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Breusch</a:t>
            </a:r>
            <a:r>
              <a:rPr lang="sk-SK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-Pagan LM test – testovanie prierezovej závislosti v paneloch, </a:t>
            </a:r>
          </a:p>
          <a:p>
            <a:pPr marL="285750" indent="-285750">
              <a:buFontTx/>
              <a:buChar char="-"/>
              <a:defRPr/>
            </a:pPr>
            <a:r>
              <a:rPr lang="sk-SK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Breusch-Godfrey</a:t>
            </a:r>
            <a:r>
              <a:rPr lang="sk-SK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sk-SK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Wooldridge</a:t>
            </a:r>
            <a:r>
              <a:rPr lang="sk-SK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test – poradová korelácia,</a:t>
            </a:r>
          </a:p>
          <a:p>
            <a:pPr marL="285750" indent="-285750">
              <a:buFontTx/>
              <a:buChar char="-"/>
              <a:defRPr/>
            </a:pPr>
            <a:r>
              <a:rPr lang="en-GB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Breusch</a:t>
            </a:r>
            <a:r>
              <a:rPr lang="en-GB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-Pagan test</a:t>
            </a:r>
            <a:r>
              <a:rPr lang="sk-SK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</a:t>
            </a:r>
            <a:r>
              <a:rPr lang="sk-SK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heteroskedasticita</a:t>
            </a:r>
            <a:r>
              <a:rPr lang="sk-SK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buFontTx/>
              <a:buChar char="-"/>
              <a:defRPr/>
            </a:pPr>
            <a:endParaRPr lang="sk-SK" dirty="0">
              <a:solidFill>
                <a:schemeClr val="tx1"/>
              </a:solidFill>
            </a:endParaRPr>
          </a:p>
          <a:p>
            <a:pPr marL="285750" indent="-285750">
              <a:buFontTx/>
              <a:buChar char="-"/>
              <a:defRPr/>
            </a:pPr>
            <a:endParaRPr lang="sk-SK" dirty="0">
              <a:solidFill>
                <a:schemeClr val="tx1"/>
              </a:solidFill>
            </a:endParaRPr>
          </a:p>
          <a:p>
            <a:pPr marL="285750" indent="-285750">
              <a:buFontTx/>
              <a:buChar char="-"/>
              <a:defRPr/>
            </a:pPr>
            <a:endParaRPr lang="sk-SK" dirty="0">
              <a:solidFill>
                <a:schemeClr val="tx1"/>
              </a:solidFill>
            </a:endParaRPr>
          </a:p>
        </p:txBody>
      </p:sp>
      <p:sp>
        <p:nvSpPr>
          <p:cNvPr id="7" name="Obojsmerná vodorovná šípka 6"/>
          <p:cNvSpPr/>
          <p:nvPr/>
        </p:nvSpPr>
        <p:spPr>
          <a:xfrm>
            <a:off x="3792538" y="1262063"/>
            <a:ext cx="655637" cy="360362"/>
          </a:xfrm>
          <a:prstGeom prst="left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k-SK"/>
          </a:p>
        </p:txBody>
      </p:sp>
      <p:sp>
        <p:nvSpPr>
          <p:cNvPr id="11" name="Ovál 10"/>
          <p:cNvSpPr/>
          <p:nvPr/>
        </p:nvSpPr>
        <p:spPr>
          <a:xfrm>
            <a:off x="4556125" y="5595938"/>
            <a:ext cx="3292475" cy="1147762"/>
          </a:xfrm>
          <a:prstGeom prst="ellipse">
            <a:avLst/>
          </a:prstGeom>
          <a:solidFill>
            <a:srgbClr val="1D297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Ischemické choroby srdca a cievne choroby mozgu</a:t>
            </a:r>
          </a:p>
        </p:txBody>
      </p:sp>
      <p:sp>
        <p:nvSpPr>
          <p:cNvPr id="12" name="Šípka doprava 11"/>
          <p:cNvSpPr/>
          <p:nvPr/>
        </p:nvSpPr>
        <p:spPr>
          <a:xfrm>
            <a:off x="8050213" y="6107113"/>
            <a:ext cx="792162" cy="360362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k-S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128588"/>
            <a:ext cx="8748712" cy="908050"/>
          </a:xfrm>
          <a:solidFill>
            <a:schemeClr val="accent3">
              <a:lumMod val="50000"/>
            </a:schemeClr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sk-SK" altLang="sk-SK" sz="2000" b="1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Štandardizovaná miera  úmrtnosti na 100 000 obyvateľov na ischemické choroby srdca vo vybraných krajinách EÚ</a:t>
            </a:r>
            <a:endParaRPr lang="cs-CZ" altLang="sk-SK" sz="2000" b="1" smtClean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291" name="Rectangle 4"/>
          <p:cNvSpPr>
            <a:spLocks noChangeArrowheads="1"/>
          </p:cNvSpPr>
          <p:nvPr/>
        </p:nvSpPr>
        <p:spPr bwMode="auto">
          <a:xfrm>
            <a:off x="4479925" y="-125413"/>
            <a:ext cx="184150" cy="708026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just"/>
            <a:endParaRPr lang="sk-SK" altLang="sk-SK" sz="1100"/>
          </a:p>
          <a:p>
            <a:pPr algn="just"/>
            <a:endParaRPr lang="sk-SK" altLang="sk-SK" sz="1100"/>
          </a:p>
          <a:p>
            <a:pPr algn="just"/>
            <a:endParaRPr lang="sk-SK" altLang="sk-SK"/>
          </a:p>
        </p:txBody>
      </p:sp>
      <p:sp>
        <p:nvSpPr>
          <p:cNvPr id="12292" name="Rectangle 1"/>
          <p:cNvSpPr>
            <a:spLocks noChangeArrowheads="1"/>
          </p:cNvSpPr>
          <p:nvPr/>
        </p:nvSpPr>
        <p:spPr bwMode="auto">
          <a:xfrm>
            <a:off x="298450" y="4329113"/>
            <a:ext cx="8629650" cy="646112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just"/>
            <a:endParaRPr lang="sk-SK" altLang="sk-SK"/>
          </a:p>
          <a:p>
            <a:pPr algn="just"/>
            <a:endParaRPr lang="sk-SK" altLang="sk-SK"/>
          </a:p>
        </p:txBody>
      </p:sp>
      <p:sp>
        <p:nvSpPr>
          <p:cNvPr id="12293" name="BlokTextu 4"/>
          <p:cNvSpPr txBox="1">
            <a:spLocks noChangeArrowheads="1"/>
          </p:cNvSpPr>
          <p:nvPr/>
        </p:nvSpPr>
        <p:spPr bwMode="auto">
          <a:xfrm>
            <a:off x="684213" y="27813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sk-SK" altLang="sk-SK"/>
          </a:p>
        </p:txBody>
      </p:sp>
      <p:pic>
        <p:nvPicPr>
          <p:cNvPr id="12294" name="Obrázok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290638"/>
            <a:ext cx="8280400" cy="4659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5" name="Obdĺžnik 1"/>
          <p:cNvSpPr>
            <a:spLocks noChangeArrowheads="1"/>
          </p:cNvSpPr>
          <p:nvPr/>
        </p:nvSpPr>
        <p:spPr bwMode="auto">
          <a:xfrm>
            <a:off x="296863" y="5903913"/>
            <a:ext cx="8623300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sk-SK" altLang="sk-SK"/>
          </a:p>
          <a:p>
            <a:r>
              <a:rPr lang="sk-SK" altLang="sk-SK">
                <a:latin typeface="Times New Roman" pitchFamily="18" charset="0"/>
                <a:cs typeface="Times New Roman" pitchFamily="18" charset="0"/>
              </a:rPr>
              <a:t>Zdroj: vlastné spracovanie na základe údajov z Eurostatu</a:t>
            </a:r>
          </a:p>
          <a:p>
            <a:pPr algn="ctr"/>
            <a:endParaRPr lang="sk-SK" altLang="sk-SK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128588"/>
            <a:ext cx="8748712" cy="908050"/>
          </a:xfrm>
          <a:solidFill>
            <a:schemeClr val="accent3">
              <a:lumMod val="50000"/>
            </a:schemeClr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sk-SK" altLang="sk-SK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Priemerný stav ŠMÚ na 100 000 obyvateľov na ischemické choroby srdca </a:t>
            </a:r>
            <a:br>
              <a:rPr lang="sk-SK" altLang="sk-SK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k-SK" altLang="sk-SK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 krajoch SR za roky 1996 až 2013</a:t>
            </a:r>
            <a:endParaRPr lang="cs-CZ" altLang="sk-SK" sz="20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315" name="Rectangle 4"/>
          <p:cNvSpPr>
            <a:spLocks noChangeArrowheads="1"/>
          </p:cNvSpPr>
          <p:nvPr/>
        </p:nvSpPr>
        <p:spPr bwMode="auto">
          <a:xfrm>
            <a:off x="4479925" y="-125413"/>
            <a:ext cx="184150" cy="708026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just"/>
            <a:endParaRPr lang="sk-SK" altLang="sk-SK" sz="1100"/>
          </a:p>
          <a:p>
            <a:pPr algn="just"/>
            <a:endParaRPr lang="sk-SK" altLang="sk-SK" sz="1100"/>
          </a:p>
          <a:p>
            <a:pPr algn="just"/>
            <a:endParaRPr lang="sk-SK" altLang="sk-SK"/>
          </a:p>
        </p:txBody>
      </p:sp>
      <p:sp>
        <p:nvSpPr>
          <p:cNvPr id="13316" name="Rectangle 1"/>
          <p:cNvSpPr>
            <a:spLocks noChangeArrowheads="1"/>
          </p:cNvSpPr>
          <p:nvPr/>
        </p:nvSpPr>
        <p:spPr bwMode="auto">
          <a:xfrm>
            <a:off x="298450" y="4329113"/>
            <a:ext cx="8629650" cy="646112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just"/>
            <a:endParaRPr lang="sk-SK" altLang="sk-SK"/>
          </a:p>
          <a:p>
            <a:pPr algn="just"/>
            <a:endParaRPr lang="sk-SK" altLang="sk-SK"/>
          </a:p>
        </p:txBody>
      </p:sp>
      <p:sp>
        <p:nvSpPr>
          <p:cNvPr id="13317" name="BlokTextu 4"/>
          <p:cNvSpPr txBox="1">
            <a:spLocks noChangeArrowheads="1"/>
          </p:cNvSpPr>
          <p:nvPr/>
        </p:nvSpPr>
        <p:spPr bwMode="auto">
          <a:xfrm>
            <a:off x="684213" y="27813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sk-SK" altLang="sk-SK"/>
          </a:p>
        </p:txBody>
      </p:sp>
      <p:pic>
        <p:nvPicPr>
          <p:cNvPr id="13318" name="Obrázok 7" descr="C:\Users\ekf\AppData\Local\Temp\_tc\mapa popi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066800"/>
            <a:ext cx="4859337" cy="232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9" name="Obdĺžnik 3"/>
          <p:cNvSpPr>
            <a:spLocks noChangeArrowheads="1"/>
          </p:cNvSpPr>
          <p:nvPr/>
        </p:nvSpPr>
        <p:spPr bwMode="auto">
          <a:xfrm>
            <a:off x="292100" y="5702300"/>
            <a:ext cx="3960813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sk-SK" altLang="sk-SK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Zdroj: vlastné spracovanie v programe R</a:t>
            </a:r>
          </a:p>
        </p:txBody>
      </p:sp>
      <p:sp>
        <p:nvSpPr>
          <p:cNvPr id="13320" name="BlokTextu 1"/>
          <p:cNvSpPr txBox="1">
            <a:spLocks noChangeArrowheads="1"/>
          </p:cNvSpPr>
          <p:nvPr/>
        </p:nvSpPr>
        <p:spPr bwMode="auto">
          <a:xfrm>
            <a:off x="684213" y="1379538"/>
            <a:ext cx="7000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sk-SK" altLang="sk-SK"/>
              <a:t>Muži</a:t>
            </a:r>
          </a:p>
        </p:txBody>
      </p:sp>
      <p:pic>
        <p:nvPicPr>
          <p:cNvPr id="13321" name="Obrázok 9" descr="C:\Users\ekf\AppData\Local\Temp\_tc\mapa popis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688" y="3473450"/>
            <a:ext cx="4906962" cy="234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2" name="BlokTextu 10"/>
          <p:cNvSpPr txBox="1">
            <a:spLocks noChangeArrowheads="1"/>
          </p:cNvSpPr>
          <p:nvPr/>
        </p:nvSpPr>
        <p:spPr bwMode="auto">
          <a:xfrm>
            <a:off x="684213" y="3521075"/>
            <a:ext cx="7000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sk-SK" altLang="sk-SK"/>
              <a:t>Ženy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128588"/>
            <a:ext cx="8748712" cy="908050"/>
          </a:xfrm>
          <a:solidFill>
            <a:schemeClr val="accent3">
              <a:lumMod val="50000"/>
            </a:schemeClr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sk-SK" altLang="sk-SK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Štandardizovaná miera  úmrtnosti na 100 000 obyv. na cievne choroby mozgu </a:t>
            </a:r>
            <a:br>
              <a:rPr lang="sk-SK" altLang="sk-SK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k-SK" altLang="sk-SK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vo vybraných krajinách EÚ</a:t>
            </a:r>
            <a:endParaRPr lang="cs-CZ" altLang="sk-SK" sz="20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39" name="Rectangle 4"/>
          <p:cNvSpPr>
            <a:spLocks noChangeArrowheads="1"/>
          </p:cNvSpPr>
          <p:nvPr/>
        </p:nvSpPr>
        <p:spPr bwMode="auto">
          <a:xfrm>
            <a:off x="4479925" y="-125413"/>
            <a:ext cx="184150" cy="708026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just"/>
            <a:endParaRPr lang="sk-SK" altLang="sk-SK" sz="1100"/>
          </a:p>
          <a:p>
            <a:pPr algn="just"/>
            <a:endParaRPr lang="sk-SK" altLang="sk-SK" sz="1100"/>
          </a:p>
          <a:p>
            <a:pPr algn="just"/>
            <a:endParaRPr lang="sk-SK" altLang="sk-SK"/>
          </a:p>
        </p:txBody>
      </p:sp>
      <p:sp>
        <p:nvSpPr>
          <p:cNvPr id="14340" name="Rectangle 1"/>
          <p:cNvSpPr>
            <a:spLocks noChangeArrowheads="1"/>
          </p:cNvSpPr>
          <p:nvPr/>
        </p:nvSpPr>
        <p:spPr bwMode="auto">
          <a:xfrm>
            <a:off x="298450" y="4329113"/>
            <a:ext cx="8629650" cy="646112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just"/>
            <a:endParaRPr lang="sk-SK" altLang="sk-SK"/>
          </a:p>
          <a:p>
            <a:pPr algn="just"/>
            <a:endParaRPr lang="sk-SK" altLang="sk-SK"/>
          </a:p>
        </p:txBody>
      </p:sp>
      <p:sp>
        <p:nvSpPr>
          <p:cNvPr id="14341" name="BlokTextu 4"/>
          <p:cNvSpPr txBox="1">
            <a:spLocks noChangeArrowheads="1"/>
          </p:cNvSpPr>
          <p:nvPr/>
        </p:nvSpPr>
        <p:spPr bwMode="auto">
          <a:xfrm>
            <a:off x="684213" y="27813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sk-SK" altLang="sk-SK"/>
          </a:p>
        </p:txBody>
      </p:sp>
      <p:sp>
        <p:nvSpPr>
          <p:cNvPr id="14342" name="Obdĺžnik 1"/>
          <p:cNvSpPr>
            <a:spLocks noChangeArrowheads="1"/>
          </p:cNvSpPr>
          <p:nvPr/>
        </p:nvSpPr>
        <p:spPr bwMode="auto">
          <a:xfrm>
            <a:off x="296863" y="5903913"/>
            <a:ext cx="8623300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sk-SK" altLang="sk-SK"/>
          </a:p>
          <a:p>
            <a:r>
              <a:rPr lang="sk-SK" altLang="sk-SK">
                <a:latin typeface="Times New Roman" pitchFamily="18" charset="0"/>
                <a:cs typeface="Times New Roman" pitchFamily="18" charset="0"/>
              </a:rPr>
              <a:t>Zdroj: vlastné spracovanie na základe údajov z Eurostatu</a:t>
            </a:r>
          </a:p>
          <a:p>
            <a:pPr algn="ctr"/>
            <a:endParaRPr lang="sk-SK" altLang="sk-SK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14343" name="Obrázok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275" y="1395413"/>
            <a:ext cx="7559675" cy="415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128588"/>
            <a:ext cx="8748712" cy="908050"/>
          </a:xfrm>
          <a:solidFill>
            <a:schemeClr val="accent3">
              <a:lumMod val="50000"/>
            </a:schemeClr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sk-SK" altLang="sk-SK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Priemerný stav ŠMÚ na 100 000 obyvateľov na cievne choroby mozgu </a:t>
            </a:r>
            <a:br>
              <a:rPr lang="sk-SK" altLang="sk-SK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k-SK" altLang="sk-SK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 krajoch SR za roky 1996 až 2013, muži</a:t>
            </a:r>
            <a:endParaRPr lang="cs-CZ" altLang="sk-SK" sz="20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363" name="Rectangle 4"/>
          <p:cNvSpPr>
            <a:spLocks noChangeArrowheads="1"/>
          </p:cNvSpPr>
          <p:nvPr/>
        </p:nvSpPr>
        <p:spPr bwMode="auto">
          <a:xfrm>
            <a:off x="4479925" y="-125413"/>
            <a:ext cx="184150" cy="708026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just"/>
            <a:endParaRPr lang="sk-SK" altLang="sk-SK" sz="1100"/>
          </a:p>
          <a:p>
            <a:pPr algn="just"/>
            <a:endParaRPr lang="sk-SK" altLang="sk-SK" sz="1100"/>
          </a:p>
          <a:p>
            <a:pPr algn="just"/>
            <a:endParaRPr lang="sk-SK" altLang="sk-SK"/>
          </a:p>
        </p:txBody>
      </p:sp>
      <p:sp>
        <p:nvSpPr>
          <p:cNvPr id="15364" name="Rectangle 1"/>
          <p:cNvSpPr>
            <a:spLocks noChangeArrowheads="1"/>
          </p:cNvSpPr>
          <p:nvPr/>
        </p:nvSpPr>
        <p:spPr bwMode="auto">
          <a:xfrm>
            <a:off x="298450" y="4329113"/>
            <a:ext cx="8629650" cy="646112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just"/>
            <a:endParaRPr lang="sk-SK" altLang="sk-SK"/>
          </a:p>
          <a:p>
            <a:pPr algn="just"/>
            <a:endParaRPr lang="sk-SK" altLang="sk-SK"/>
          </a:p>
        </p:txBody>
      </p:sp>
      <p:sp>
        <p:nvSpPr>
          <p:cNvPr id="15365" name="BlokTextu 4"/>
          <p:cNvSpPr txBox="1">
            <a:spLocks noChangeArrowheads="1"/>
          </p:cNvSpPr>
          <p:nvPr/>
        </p:nvSpPr>
        <p:spPr bwMode="auto">
          <a:xfrm>
            <a:off x="684213" y="27813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sk-SK" altLang="sk-SK"/>
          </a:p>
        </p:txBody>
      </p:sp>
      <p:sp>
        <p:nvSpPr>
          <p:cNvPr id="15366" name="Obdĺžnik 1"/>
          <p:cNvSpPr>
            <a:spLocks noChangeArrowheads="1"/>
          </p:cNvSpPr>
          <p:nvPr/>
        </p:nvSpPr>
        <p:spPr bwMode="auto">
          <a:xfrm>
            <a:off x="242888" y="5772150"/>
            <a:ext cx="86233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sk-SK" altLang="sk-SK"/>
          </a:p>
          <a:p>
            <a:r>
              <a:rPr lang="sk-SK" altLang="sk-SK">
                <a:latin typeface="Times New Roman" pitchFamily="18" charset="0"/>
                <a:cs typeface="Times New Roman" pitchFamily="18" charset="0"/>
              </a:rPr>
              <a:t>Zdroj: vlastné spracovanie v programe R</a:t>
            </a:r>
          </a:p>
          <a:p>
            <a:endParaRPr lang="sk-SK" altLang="sk-SK"/>
          </a:p>
          <a:p>
            <a:pPr algn="ctr"/>
            <a:endParaRPr lang="sk-SK" altLang="sk-SK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15367" name="Obrázok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525" y="1192213"/>
            <a:ext cx="4537075" cy="249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8" name="BlokTextu 7"/>
          <p:cNvSpPr txBox="1">
            <a:spLocks noChangeArrowheads="1"/>
          </p:cNvSpPr>
          <p:nvPr/>
        </p:nvSpPr>
        <p:spPr bwMode="auto">
          <a:xfrm>
            <a:off x="684213" y="1379538"/>
            <a:ext cx="7000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sk-SK" altLang="sk-SK"/>
              <a:t>Muži</a:t>
            </a:r>
          </a:p>
        </p:txBody>
      </p:sp>
      <p:pic>
        <p:nvPicPr>
          <p:cNvPr id="15369" name="Obrázok 11" descr="C:\Tatiana\Moje publikácie\9c. Public Health_mar 2016_nezobrali\Figure 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463" y="3687763"/>
            <a:ext cx="4537075" cy="2468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0" name="BlokTextu 9"/>
          <p:cNvSpPr txBox="1">
            <a:spLocks noChangeArrowheads="1"/>
          </p:cNvSpPr>
          <p:nvPr/>
        </p:nvSpPr>
        <p:spPr bwMode="auto">
          <a:xfrm>
            <a:off x="684213" y="3789363"/>
            <a:ext cx="7000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sk-SK" altLang="sk-SK"/>
              <a:t>Ženy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115888"/>
            <a:ext cx="8713788" cy="865187"/>
          </a:xfrm>
          <a:solidFill>
            <a:schemeClr val="accent3">
              <a:lumMod val="50000"/>
            </a:schemeClr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sk-SK" altLang="sk-SK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ZÁVER z analýz – regionálne rozdiely v mortalite v kontexte ekonomických  indikátorov</a:t>
            </a:r>
            <a:endParaRPr lang="cs-CZ" altLang="sk-SK" sz="2000" dirty="0" smtClean="0">
              <a:solidFill>
                <a:schemeClr val="bg1"/>
              </a:solidFill>
            </a:endParaRPr>
          </a:p>
        </p:txBody>
      </p:sp>
      <p:sp>
        <p:nvSpPr>
          <p:cNvPr id="6" name="Obdĺžnik 5"/>
          <p:cNvSpPr/>
          <p:nvPr/>
        </p:nvSpPr>
        <p:spPr>
          <a:xfrm>
            <a:off x="250825" y="1125538"/>
            <a:ext cx="8713788" cy="55435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sk-SK" sz="2400" dirty="0"/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endParaRPr lang="sk-SK" sz="2400" dirty="0">
              <a:solidFill>
                <a:schemeClr val="tx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endParaRPr lang="sk-SK" sz="2400" dirty="0">
              <a:solidFill>
                <a:schemeClr val="tx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endParaRPr lang="sk-SK" sz="2400" dirty="0">
              <a:solidFill>
                <a:schemeClr val="tx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r>
              <a:rPr lang="sk-SK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Slovensko udáva približne </a:t>
            </a:r>
            <a:r>
              <a:rPr lang="sk-SK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trikrát horšie </a:t>
            </a:r>
            <a:r>
              <a:rPr lang="sk-SK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hodnoty ŠMÚ na </a:t>
            </a:r>
            <a:r>
              <a:rPr lang="sk-SK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ischemickú chorobu srdca</a:t>
            </a:r>
            <a:r>
              <a:rPr lang="sk-SK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 porovnaní s EÚ(28). Na Slovensku sme u mužov zaznamenali vyššie hodnoty až o 40 % ako u žien, na druhej strane muži vykazujú výraznejšie tempo poklesu ŠMÚ. </a:t>
            </a: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endParaRPr lang="sk-SK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r>
              <a:rPr lang="sk-SK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Výskyt úmrtnosti na ischemickú chorobu srdca sa postupom rokov </a:t>
            </a:r>
            <a:r>
              <a:rPr lang="sk-SK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presúva do vyšších vekových kategórií. </a:t>
            </a:r>
            <a:r>
              <a:rPr lang="sk-SK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 rokoch 1996-2001 boli najrizikovejšou skupinou 70-84 roční a v rokoch 2002-2013 to boli </a:t>
            </a:r>
          </a:p>
          <a:p>
            <a:pPr>
              <a:defRPr/>
            </a:pPr>
            <a:r>
              <a:rPr lang="sk-SK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75-84 roční.</a:t>
            </a:r>
          </a:p>
          <a:p>
            <a:pPr>
              <a:defRPr/>
            </a:pPr>
            <a:endParaRPr lang="sk-SK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r>
              <a:rPr lang="sk-SK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Počas skúmaného obdobia </a:t>
            </a:r>
            <a:r>
              <a:rPr lang="sk-SK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najhoršie výsledky ŠMÚ dosahoval Košický kraj </a:t>
            </a:r>
            <a:r>
              <a:rPr lang="sk-SK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najlepšie Nitriansky kraj, rovnako u oboch pohlaví.</a:t>
            </a: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endParaRPr lang="sk-SK" sz="2400" dirty="0">
              <a:solidFill>
                <a:schemeClr val="tx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endParaRPr lang="sk-SK" sz="2400" dirty="0">
              <a:solidFill>
                <a:schemeClr val="tx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endParaRPr lang="sk-SK" sz="2400" dirty="0">
              <a:solidFill>
                <a:schemeClr val="tx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endParaRPr lang="sk-SK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261938" y="115888"/>
            <a:ext cx="8712200" cy="776287"/>
          </a:xfrm>
          <a:solidFill>
            <a:schemeClr val="accent3">
              <a:lumMod val="50000"/>
            </a:schemeClr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sk-SK" altLang="sk-SK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ZÁVER z analýz – regionálne rozdiely v mortalite v kontexte ekonomických  indikátorov</a:t>
            </a:r>
            <a:endParaRPr lang="cs-CZ" altLang="sk-SK" sz="2000" dirty="0" smtClean="0">
              <a:solidFill>
                <a:schemeClr val="bg1"/>
              </a:solidFill>
            </a:endParaRPr>
          </a:p>
        </p:txBody>
      </p:sp>
      <p:sp>
        <p:nvSpPr>
          <p:cNvPr id="6" name="Obdĺžnik 5"/>
          <p:cNvSpPr/>
          <p:nvPr/>
        </p:nvSpPr>
        <p:spPr>
          <a:xfrm>
            <a:off x="261938" y="981075"/>
            <a:ext cx="8712200" cy="57546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>
              <a:buFont typeface="Wingdings" panose="05000000000000000000" pitchFamily="2" charset="2"/>
              <a:buChar char="§"/>
              <a:defRPr/>
            </a:pPr>
            <a:endParaRPr lang="sk-SK" sz="2400" dirty="0">
              <a:solidFill>
                <a:schemeClr val="tx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endParaRPr lang="sk-SK" sz="2400" dirty="0">
              <a:solidFill>
                <a:schemeClr val="tx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endParaRPr lang="sk-SK" sz="2200" dirty="0">
              <a:solidFill>
                <a:schemeClr val="tx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endParaRPr lang="sk-SK" sz="2200" dirty="0">
              <a:solidFill>
                <a:schemeClr val="tx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endParaRPr lang="sk-SK" sz="2200" dirty="0">
              <a:solidFill>
                <a:schemeClr val="tx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r>
              <a:rPr lang="sk-SK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Hodnoty ŠMÚ sa </a:t>
            </a:r>
            <a:r>
              <a:rPr lang="sk-SK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zlepšovali v smere od východu na západ Slovenska. </a:t>
            </a:r>
            <a:r>
              <a:rPr lang="sk-SK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Nitriansky kraj vykazoval najvyššiu variabilitu úmrtnosti a Košický kraj najnižšiu. </a:t>
            </a: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endParaRPr lang="sk-SK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endParaRPr lang="sk-SK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r>
              <a:rPr lang="sk-SK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Ak zhrnieme výsledky o stave a vývoji úmrtnosti na </a:t>
            </a:r>
            <a:r>
              <a:rPr lang="sk-SK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cievne choroby mozgu</a:t>
            </a:r>
            <a:r>
              <a:rPr lang="sk-SK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ŠMÚ je o 50 % na Slovensku vyššia v porovnaní s EÚ(28). </a:t>
            </a:r>
            <a:r>
              <a:rPr lang="sk-SK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 mužov sme zaznamenali vyššie hodnoty o 33 % ako u žien, tempo poklesu ŠMÚ je rovnaké u oboch pohlaví, a to 24 %. </a:t>
            </a: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endParaRPr lang="sk-SK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sk-SK" sz="2200" dirty="0">
              <a:solidFill>
                <a:schemeClr val="tx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endParaRPr lang="sk-SK" sz="2400" dirty="0">
              <a:solidFill>
                <a:schemeClr val="tx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endParaRPr lang="sk-SK" sz="2400" dirty="0">
              <a:solidFill>
                <a:schemeClr val="tx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endParaRPr lang="sk-SK" sz="2400" dirty="0">
              <a:solidFill>
                <a:schemeClr val="tx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endParaRPr lang="sk-SK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188913"/>
            <a:ext cx="8856662" cy="792162"/>
          </a:xfrm>
          <a:solidFill>
            <a:schemeClr val="accent3">
              <a:lumMod val="50000"/>
            </a:schemeClr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sk-SK" altLang="sk-SK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ZÁVER z analýz – regionálne rozdiely v mortalite v kontexte ekonomických  indikátorov</a:t>
            </a:r>
            <a:endParaRPr lang="cs-CZ" altLang="sk-SK" sz="2000" dirty="0" smtClean="0">
              <a:solidFill>
                <a:schemeClr val="bg1"/>
              </a:solidFill>
            </a:endParaRPr>
          </a:p>
        </p:txBody>
      </p:sp>
      <p:sp>
        <p:nvSpPr>
          <p:cNvPr id="6" name="Obdĺžnik 5"/>
          <p:cNvSpPr/>
          <p:nvPr/>
        </p:nvSpPr>
        <p:spPr>
          <a:xfrm>
            <a:off x="179388" y="1123950"/>
            <a:ext cx="8785225" cy="554513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>
              <a:buFont typeface="Wingdings" panose="05000000000000000000" pitchFamily="2" charset="2"/>
              <a:buChar char="§"/>
              <a:defRPr/>
            </a:pPr>
            <a:r>
              <a:rPr lang="sk-SK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Výskyt úmrtnosti na cievne choroby mozgu sa rovnako ako pri ischemických chorobách </a:t>
            </a:r>
            <a:r>
              <a:rPr lang="sk-SK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presúva do uvádzaných vyšších vekových kategórií. </a:t>
            </a:r>
            <a:r>
              <a:rPr lang="sk-SK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Najpriaznivejšie sa javí posledný rok 2013, nakoľko roky 2005, 2006 boli podhodnotené v dôsledku nesprávneho kódovania príčiny smrti.</a:t>
            </a: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endParaRPr lang="sk-SK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r>
              <a:rPr lang="sk-SK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Počas skúmaného obdobia </a:t>
            </a:r>
            <a:r>
              <a:rPr lang="sk-SK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najhoršie výsledky ŠMÚ dosahoval Banskobystrický a Nitriansky kraj </a:t>
            </a:r>
            <a:r>
              <a:rPr lang="sk-SK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najlepšie Bratislavský kraj, rovnako u oboch pohlaví. Hodnoty ŠMÚ boli nižšie na severe Slovenska v porovnaní s južnou časťou Slovenska. </a:t>
            </a:r>
            <a:r>
              <a:rPr lang="sk-SK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Bratislavský a Prešovský kraj vykazoval najvyššiu variabilitu úmrtnosti</a:t>
            </a:r>
            <a:r>
              <a:rPr lang="sk-SK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naopak Žilinský a Trnavský kraj najnižšiu.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188913"/>
            <a:ext cx="8785225" cy="863600"/>
          </a:xfrm>
          <a:solidFill>
            <a:schemeClr val="accent3">
              <a:lumMod val="50000"/>
            </a:schemeClr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sk-SK" altLang="sk-SK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ZÁVER z analýz – regionálne rozdiely v mortalite v kontexte ekonomických  indikátorov</a:t>
            </a:r>
            <a:endParaRPr lang="cs-CZ" altLang="sk-SK" sz="2000" dirty="0" smtClean="0">
              <a:solidFill>
                <a:schemeClr val="bg1"/>
              </a:solidFill>
            </a:endParaRPr>
          </a:p>
        </p:txBody>
      </p:sp>
      <p:sp>
        <p:nvSpPr>
          <p:cNvPr id="6" name="Obdĺžnik 5"/>
          <p:cNvSpPr/>
          <p:nvPr/>
        </p:nvSpPr>
        <p:spPr>
          <a:xfrm>
            <a:off x="179388" y="1196975"/>
            <a:ext cx="8785225" cy="540067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>
              <a:buFont typeface="Wingdings" panose="05000000000000000000" pitchFamily="2" charset="2"/>
              <a:buChar char="§"/>
              <a:defRPr/>
            </a:pPr>
            <a:r>
              <a:rPr lang="sk-SK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Celkovo môžeme skonštatovať, že úmrtnosť na cievne choroby mozgu na Slovensku má klesajúci charakter a vykazuje zlepšujúce sa výsledky ŠMÚ.</a:t>
            </a: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endParaRPr lang="sk-SK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r>
              <a:rPr lang="sk-SK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 skúmaní závislostí medzi ŠMÚ a ekonomickými ukazovateľmi v krajoch v rokoch 2005-2013 osobitne pre ischemické choroby srdca a cievne choroby mozgu výsledky poukazujú na slabé až mierne korelácie v oboch prípadoch, čo predpokladá, že iné socioekonomické faktory, napr. vzdelanie, národnosť, zamestnanie pravdepodobne silnejšie korelujú s úmrtnosťou.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115888"/>
            <a:ext cx="8856662" cy="792162"/>
          </a:xfrm>
          <a:solidFill>
            <a:schemeClr val="accent3">
              <a:lumMod val="50000"/>
            </a:schemeClr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sk-SK" altLang="sk-SK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ZÁVER z analýz – regionálne rozdiely v mortalite v kontexte ekonomických  indikátorov</a:t>
            </a:r>
            <a:endParaRPr lang="cs-CZ" altLang="sk-SK" sz="2000" dirty="0" smtClean="0">
              <a:solidFill>
                <a:schemeClr val="bg1"/>
              </a:solidFill>
            </a:endParaRPr>
          </a:p>
        </p:txBody>
      </p:sp>
      <p:sp>
        <p:nvSpPr>
          <p:cNvPr id="6" name="Obdĺžnik 5"/>
          <p:cNvSpPr/>
          <p:nvPr/>
        </p:nvSpPr>
        <p:spPr>
          <a:xfrm>
            <a:off x="179388" y="1052513"/>
            <a:ext cx="8856662" cy="5689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>
              <a:buFont typeface="Wingdings" panose="05000000000000000000" pitchFamily="2" charset="2"/>
              <a:buChar char="§"/>
              <a:defRPr/>
            </a:pPr>
            <a:r>
              <a:rPr lang="sk-SK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Najsilnejší pozitívny vzťah je zreteľný </a:t>
            </a:r>
            <a:r>
              <a:rPr lang="sk-SK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 dávkach v hmotnej núdzi</a:t>
            </a:r>
            <a:r>
              <a:rPr lang="sk-SK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kde pozorujeme 2 jednoznačné zhluky krajov: kraje s horšími hodnotami ekonomických indikátorov (KI, BC, PV) a s lepšími hodnotami (TA, ZI, TC).  Kraj NI sa nachádza na ich pomedzí a kraj BL vykazuje extrémne hodnoty.  </a:t>
            </a: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endParaRPr lang="sk-SK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r>
              <a:rPr lang="sk-SK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Výsledky oboch regresií nám potvrdili očakávaný pozitívny vplyv GINI koeficientu a dávok v hmotnej núdzi, a rovnako sa nám potvrdili aj teoretické očakávania o negatívnom vplyve ekvivalentného disponibilného príjmu. </a:t>
            </a: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endParaRPr lang="sk-SK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r>
              <a:rPr lang="sk-SK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Najvyšší efekt dosiahol </a:t>
            </a:r>
            <a:r>
              <a:rPr lang="sk-SK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ekvivalentný disponibilný príjem</a:t>
            </a:r>
            <a:r>
              <a:rPr lang="sk-SK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avšak pri úmrtnosti na ischemické choroby srdca s nižšou štatistickou významnosťou.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lokTextu 1"/>
          <p:cNvSpPr txBox="1"/>
          <p:nvPr/>
        </p:nvSpPr>
        <p:spPr>
          <a:xfrm>
            <a:off x="642938" y="623888"/>
            <a:ext cx="7875587" cy="368300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sk-SK" b="1" cap="all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Inštitucionálna  spolupráca  (zdravotný systém SR)  </a:t>
            </a:r>
          </a:p>
        </p:txBody>
      </p:sp>
      <p:sp>
        <p:nvSpPr>
          <p:cNvPr id="10" name="Obdĺžnik 9"/>
          <p:cNvSpPr/>
          <p:nvPr/>
        </p:nvSpPr>
        <p:spPr>
          <a:xfrm>
            <a:off x="642938" y="1790700"/>
            <a:ext cx="3886200" cy="798513"/>
          </a:xfrm>
          <a:prstGeom prst="rect">
            <a:avLst/>
          </a:prstGeom>
          <a:solidFill>
            <a:srgbClr val="13048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sk-SK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Ministerstvo zdravotníctva SR</a:t>
            </a:r>
          </a:p>
          <a:p>
            <a:pPr algn="ctr" eaLnBrk="1" hangingPunct="1">
              <a:defRPr/>
            </a:pPr>
            <a:r>
              <a:rPr lang="sk-SK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(prístup k dátam)</a:t>
            </a:r>
          </a:p>
        </p:txBody>
      </p:sp>
      <p:sp>
        <p:nvSpPr>
          <p:cNvPr id="11" name="Obdĺžnik 10"/>
          <p:cNvSpPr/>
          <p:nvPr/>
        </p:nvSpPr>
        <p:spPr>
          <a:xfrm>
            <a:off x="4716463" y="3544888"/>
            <a:ext cx="3886200" cy="1089025"/>
          </a:xfrm>
          <a:prstGeom prst="rect">
            <a:avLst/>
          </a:prstGeom>
          <a:solidFill>
            <a:srgbClr val="13048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sk-SK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Ministerstvo vnútra SR</a:t>
            </a:r>
          </a:p>
          <a:p>
            <a:pPr algn="ctr" eaLnBrk="1" hangingPunct="1">
              <a:defRPr/>
            </a:pPr>
            <a:r>
              <a:rPr lang="sk-SK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Úrad splnomocnenca vlády pre RK</a:t>
            </a:r>
          </a:p>
          <a:p>
            <a:pPr algn="ctr" eaLnBrk="1" hangingPunct="1">
              <a:defRPr/>
            </a:pPr>
            <a:r>
              <a:rPr lang="sk-SK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(prístup k dátam)</a:t>
            </a:r>
          </a:p>
        </p:txBody>
      </p:sp>
      <p:sp>
        <p:nvSpPr>
          <p:cNvPr id="12" name="Obdĺžnik 11"/>
          <p:cNvSpPr/>
          <p:nvPr/>
        </p:nvSpPr>
        <p:spPr>
          <a:xfrm>
            <a:off x="4716463" y="1787525"/>
            <a:ext cx="3886200" cy="77787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sk-SK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Združenie zdravotných poisťovní</a:t>
            </a:r>
          </a:p>
          <a:p>
            <a:pPr algn="ctr" eaLnBrk="1" hangingPunct="1">
              <a:defRPr/>
            </a:pPr>
            <a:r>
              <a:rPr lang="sk-SK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(do ukončenia pôsobnosti)</a:t>
            </a:r>
          </a:p>
        </p:txBody>
      </p:sp>
      <p:sp>
        <p:nvSpPr>
          <p:cNvPr id="13" name="Obdĺžnik 12"/>
          <p:cNvSpPr/>
          <p:nvPr/>
        </p:nvSpPr>
        <p:spPr>
          <a:xfrm>
            <a:off x="4716463" y="2670175"/>
            <a:ext cx="3886200" cy="769938"/>
          </a:xfrm>
          <a:prstGeom prst="rect">
            <a:avLst/>
          </a:prstGeom>
          <a:solidFill>
            <a:srgbClr val="13048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sk-SK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Asociácia nemocníc Slovenska</a:t>
            </a:r>
          </a:p>
          <a:p>
            <a:pPr algn="ctr" eaLnBrk="1" hangingPunct="1">
              <a:defRPr/>
            </a:pPr>
            <a:r>
              <a:rPr lang="sk-SK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(prístup k dátam)</a:t>
            </a:r>
          </a:p>
        </p:txBody>
      </p:sp>
      <p:sp>
        <p:nvSpPr>
          <p:cNvPr id="14" name="Obdĺžnik 13"/>
          <p:cNvSpPr/>
          <p:nvPr/>
        </p:nvSpPr>
        <p:spPr>
          <a:xfrm>
            <a:off x="642938" y="2681288"/>
            <a:ext cx="3886200" cy="1042987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sk-SK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Národné centrum zdravotníckych informácií </a:t>
            </a:r>
          </a:p>
          <a:p>
            <a:pPr algn="ctr" eaLnBrk="1" hangingPunct="1">
              <a:defRPr/>
            </a:pPr>
            <a:r>
              <a:rPr lang="sk-SK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(prístup k dátam)</a:t>
            </a:r>
          </a:p>
        </p:txBody>
      </p:sp>
      <p:sp>
        <p:nvSpPr>
          <p:cNvPr id="16" name="Obdĺžnik 15"/>
          <p:cNvSpPr/>
          <p:nvPr/>
        </p:nvSpPr>
        <p:spPr>
          <a:xfrm>
            <a:off x="642938" y="3817938"/>
            <a:ext cx="3905250" cy="1250950"/>
          </a:xfrm>
          <a:prstGeom prst="rect">
            <a:avLst/>
          </a:prstGeom>
          <a:solidFill>
            <a:srgbClr val="13048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sk-SK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Asociácia na ochranu práv pacientov </a:t>
            </a:r>
          </a:p>
          <a:p>
            <a:pPr algn="ctr" eaLnBrk="1" hangingPunct="1">
              <a:defRPr/>
            </a:pPr>
            <a:r>
              <a:rPr lang="sk-SK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(prístup k dátam)</a:t>
            </a:r>
          </a:p>
        </p:txBody>
      </p:sp>
      <p:sp>
        <p:nvSpPr>
          <p:cNvPr id="17" name="Obdĺžnik 16"/>
          <p:cNvSpPr/>
          <p:nvPr/>
        </p:nvSpPr>
        <p:spPr>
          <a:xfrm>
            <a:off x="642938" y="6010275"/>
            <a:ext cx="3905250" cy="506413"/>
          </a:xfrm>
          <a:prstGeom prst="rect">
            <a:avLst/>
          </a:prstGeom>
          <a:solidFill>
            <a:srgbClr val="13048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sk-SK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Lekárske fakulty</a:t>
            </a:r>
          </a:p>
        </p:txBody>
      </p:sp>
      <p:sp>
        <p:nvSpPr>
          <p:cNvPr id="18" name="Obdĺžnik 17"/>
          <p:cNvSpPr/>
          <p:nvPr/>
        </p:nvSpPr>
        <p:spPr>
          <a:xfrm>
            <a:off x="4716463" y="5738813"/>
            <a:ext cx="3886200" cy="777875"/>
          </a:xfrm>
          <a:prstGeom prst="rect">
            <a:avLst/>
          </a:prstGeom>
          <a:solidFill>
            <a:srgbClr val="13048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sk-SK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Zdravotnícke zariadenia SR</a:t>
            </a:r>
          </a:p>
          <a:p>
            <a:pPr algn="ctr" eaLnBrk="1" hangingPunct="1">
              <a:defRPr/>
            </a:pPr>
            <a:r>
              <a:rPr lang="sk-SK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(prístup k dátam)</a:t>
            </a:r>
          </a:p>
        </p:txBody>
      </p:sp>
      <p:sp>
        <p:nvSpPr>
          <p:cNvPr id="4" name="Šípka nadol 3"/>
          <p:cNvSpPr/>
          <p:nvPr/>
        </p:nvSpPr>
        <p:spPr>
          <a:xfrm>
            <a:off x="4333875" y="1176338"/>
            <a:ext cx="519113" cy="411162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k-SK"/>
          </a:p>
        </p:txBody>
      </p:sp>
      <p:sp>
        <p:nvSpPr>
          <p:cNvPr id="19" name="Obdĺžnik 18"/>
          <p:cNvSpPr/>
          <p:nvPr/>
        </p:nvSpPr>
        <p:spPr>
          <a:xfrm>
            <a:off x="642938" y="5143500"/>
            <a:ext cx="3898900" cy="792163"/>
          </a:xfrm>
          <a:prstGeom prst="rect">
            <a:avLst/>
          </a:prstGeom>
          <a:solidFill>
            <a:srgbClr val="13048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sk-SK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Štatistický úrad SR</a:t>
            </a:r>
          </a:p>
          <a:p>
            <a:pPr algn="ctr" eaLnBrk="1" hangingPunct="1">
              <a:defRPr/>
            </a:pPr>
            <a:r>
              <a:rPr lang="sk-SK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(prístup k dátam)</a:t>
            </a:r>
          </a:p>
        </p:txBody>
      </p:sp>
      <p:sp>
        <p:nvSpPr>
          <p:cNvPr id="15" name="Obdĺžnik 14"/>
          <p:cNvSpPr/>
          <p:nvPr/>
        </p:nvSpPr>
        <p:spPr>
          <a:xfrm>
            <a:off x="4716463" y="4729163"/>
            <a:ext cx="3886200" cy="914400"/>
          </a:xfrm>
          <a:prstGeom prst="rect">
            <a:avLst/>
          </a:prstGeom>
          <a:solidFill>
            <a:srgbClr val="13048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sk-SK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Inštitút nukleárnej a molekulárnej medicíny  (Košice)</a:t>
            </a:r>
          </a:p>
          <a:p>
            <a:pPr algn="ctr" eaLnBrk="1" hangingPunct="1">
              <a:defRPr/>
            </a:pPr>
            <a:r>
              <a:rPr lang="sk-SK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(prístup k dátam)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505325" y="636588"/>
            <a:ext cx="4446588" cy="5761037"/>
          </a:xfrm>
          <a:ln>
            <a:solidFill>
              <a:schemeClr val="tx1"/>
            </a:solidFill>
          </a:ln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sk-SK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Požiadavky na analytickú platformu</a:t>
            </a:r>
            <a:endParaRPr lang="sk-SK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sk-SK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Prístup </a:t>
            </a:r>
            <a:r>
              <a:rPr lang="sk-SK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 hlbšie štruktúrovaným dátam (aj morbidita –zdravotné poisťovne, zdravotnícke zariadenia a pod.)</a:t>
            </a:r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sk-SK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Vyššia flexibilita pri príprave dát na analytické spracovanie zo strany NCZI </a:t>
            </a:r>
            <a:br>
              <a:rPr lang="sk-SK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k-SK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sk-SK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zo ŠÚ SR dostávame komplexnejšie, aj vo výhodnejšom časovom horizonte – absentuje kompatibilita dát medzi NCZI </a:t>
            </a:r>
            <a:r>
              <a:rPr lang="sk-SK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sk-SK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k-SK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sk-SK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ŠÚ SR)</a:t>
            </a:r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sk-SK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Podpora pri príprave expertných stretnutí nevyhnutných na kompletizáciu väčšiny analýz (oslovovanie špecialistov dlhodobo pôsobiacich v danej oblasti a pod.).</a:t>
            </a:r>
          </a:p>
          <a:p>
            <a:pPr>
              <a:buFont typeface="Wingdings" panose="05000000000000000000" pitchFamily="2" charset="2"/>
              <a:buChar char="§"/>
              <a:defRPr/>
            </a:pPr>
            <a:endParaRPr lang="sk-SK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sk-SK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sk-SK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>
          <a:xfrm>
            <a:off x="242888" y="93663"/>
            <a:ext cx="8721725" cy="542925"/>
          </a:xfrm>
          <a:solidFill>
            <a:schemeClr val="accent3">
              <a:lumMod val="50000"/>
            </a:schemeClr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sk-SK" altLang="sk-SK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ZÁVER  –  EPIDEMIOLÓGIA, MORTALITA – implikácie  </a:t>
            </a:r>
            <a:endParaRPr lang="cs-CZ" altLang="sk-SK" sz="2000" dirty="0" smtClean="0">
              <a:solidFill>
                <a:schemeClr val="bg1"/>
              </a:solidFill>
            </a:endParaRPr>
          </a:p>
        </p:txBody>
      </p:sp>
      <p:sp>
        <p:nvSpPr>
          <p:cNvPr id="6" name="Obdĺžnik 5"/>
          <p:cNvSpPr/>
          <p:nvPr/>
        </p:nvSpPr>
        <p:spPr>
          <a:xfrm>
            <a:off x="242888" y="692150"/>
            <a:ext cx="4176712" cy="6049963"/>
          </a:xfrm>
          <a:prstGeom prst="rect">
            <a:avLst/>
          </a:prstGeom>
          <a:solidFill>
            <a:srgbClr val="13048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sk-SK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sk-SK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sk-SK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sk-SK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Permanentná kontinuálna realizácia viacdimenzionálnych analýz:</a:t>
            </a:r>
          </a:p>
          <a:p>
            <a:pPr>
              <a:defRPr/>
            </a:pPr>
            <a:endParaRPr lang="sk-SK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Mortality a jej kauzálnych dimenzií (zdravotnícke intervencie, progres v zavádzaní nových technológií a lieč. postupov, socioekonomických faktorov, ekonomických indikátorov a makroekonomických indikátorov s previazaním na procesy hospodárskej krízy...). </a:t>
            </a:r>
          </a:p>
          <a:p>
            <a:pPr>
              <a:defRPr/>
            </a:pPr>
            <a:endParaRPr lang="sk-SK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Epidemiologická analýza (prvá v podmienkach SR)</a:t>
            </a: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endParaRPr lang="sk-SK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Prostriedky: komplexná škála kvantitatívnych a kvalitatívnych metód podporených vedeckou metodologickou platformou, sofistikované softvérové nástroje na databázové spracovania. </a:t>
            </a:r>
          </a:p>
          <a:p>
            <a:pPr>
              <a:defRPr/>
            </a:pPr>
            <a:endParaRPr lang="sk-SK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sk-SK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sk-SK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sk-SK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Obdĺžnik 7"/>
          <p:cNvSpPr/>
          <p:nvPr/>
        </p:nvSpPr>
        <p:spPr>
          <a:xfrm>
            <a:off x="4532313" y="4864100"/>
            <a:ext cx="4419600" cy="187325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sk-SK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sk-SK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sk-SK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sk-SK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sk-SK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sk-SK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sk-SK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sk-SK" sz="2000" cap="all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sk-SK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ýstupy:</a:t>
            </a:r>
            <a:endParaRPr lang="sk-SK" sz="2000" cap="all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r>
              <a:rPr lang="sk-SK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Kvalitné analýzy pre zdravotnú politiku SR, kvalitné reporty pre </a:t>
            </a:r>
            <a:r>
              <a:rPr lang="sk-SK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benchmarking</a:t>
            </a:r>
            <a:r>
              <a:rPr lang="sk-SK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r>
              <a:rPr lang="sk-SK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Nastavenie kvalitných metrík do strategického rámca a ich vývoj.</a:t>
            </a:r>
            <a:endParaRPr lang="sk-SK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sk-SK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sk-SK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sk-SK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sk-SK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sk-SK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sk-SK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sk-SK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128588"/>
            <a:ext cx="8748712" cy="908050"/>
          </a:xfrm>
          <a:solidFill>
            <a:schemeClr val="accent3">
              <a:lumMod val="50000"/>
            </a:schemeClr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sk-SK" altLang="sk-SK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Mortalita v najmenej rozvinutých okresoch SR</a:t>
            </a:r>
            <a:endParaRPr lang="cs-CZ" altLang="sk-SK" sz="20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2531" name="Obrázok 5" descr="D:\PRACA\DATABAZA_MRTVYCH\grafy\vyvojs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125538"/>
            <a:ext cx="7993063" cy="324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2" name="Rectangle 3"/>
          <p:cNvSpPr>
            <a:spLocks noChangeArrowheads="1"/>
          </p:cNvSpPr>
          <p:nvPr/>
        </p:nvSpPr>
        <p:spPr bwMode="auto">
          <a:xfrm>
            <a:off x="1042988" y="4125913"/>
            <a:ext cx="7489825" cy="1077912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sk-SK" altLang="sk-SK" sz="16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Obr. 1 Vývoj mortality v SR (komplexná)</a:t>
            </a:r>
          </a:p>
          <a:p>
            <a:endParaRPr lang="sk-SK" altLang="sk-SK" sz="16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r>
              <a:rPr lang="sk-SK" altLang="sk-SK" sz="16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Tab.  1 Najčastejšie príčiny úmrtia na Slovensku (komplexné)</a:t>
            </a:r>
          </a:p>
          <a:p>
            <a:endParaRPr lang="sk-SK" altLang="sk-SK" sz="16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graphicFrame>
        <p:nvGraphicFramePr>
          <p:cNvPr id="13" name="Tabuľka 12"/>
          <p:cNvGraphicFramePr>
            <a:graphicFrameLocks noGrp="1"/>
          </p:cNvGraphicFramePr>
          <p:nvPr/>
        </p:nvGraphicFramePr>
        <p:xfrm>
          <a:off x="755650" y="4957763"/>
          <a:ext cx="7848600" cy="176053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44286">
                  <a:extLst>
                    <a:ext uri="{9D8B030D-6E8A-4147-A177-3AD203B41FA5}"/>
                  </a:extLst>
                </a:gridCol>
                <a:gridCol w="1598840">
                  <a:extLst>
                    <a:ext uri="{9D8B030D-6E8A-4147-A177-3AD203B41FA5}"/>
                  </a:extLst>
                </a:gridCol>
                <a:gridCol w="2505474">
                  <a:extLst>
                    <a:ext uri="{9D8B030D-6E8A-4147-A177-3AD203B41FA5}"/>
                  </a:extLst>
                </a:gridCol>
              </a:tblGrid>
              <a:tr h="29342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Diagnóza</a:t>
                      </a:r>
                      <a:endParaRPr lang="sk-SK" sz="18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4" marR="68584" marT="0" marB="0">
                    <a:solidFill>
                      <a:srgbClr val="13048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Počet úmrtí</a:t>
                      </a:r>
                      <a:endParaRPr lang="sk-SK" sz="18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4" marR="68584" marT="0" marB="0">
                    <a:solidFill>
                      <a:srgbClr val="13048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Podiel v %</a:t>
                      </a:r>
                      <a:endParaRPr lang="sk-SK" sz="18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4" marR="68584" marT="0" marB="0">
                    <a:solidFill>
                      <a:srgbClr val="130482"/>
                    </a:solidFill>
                  </a:tcPr>
                </a:tc>
                <a:extLst>
                  <a:ext uri="{0D108BD9-81ED-4DB2-BD59-A6C34878D82A}"/>
                </a:extLst>
              </a:tr>
              <a:tr h="293423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b="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I25 chronická</a:t>
                      </a:r>
                      <a:r>
                        <a:rPr lang="sk-SK" sz="1800" b="0" baseline="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ICHS</a:t>
                      </a:r>
                      <a:endParaRPr lang="sk-SK" sz="18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4" marR="68584" marT="0" marB="0">
                    <a:solidFill>
                      <a:srgbClr val="13048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b="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24 3411</a:t>
                      </a:r>
                      <a:endParaRPr lang="sk-SK" sz="18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4" marR="68584" marT="0" marB="0">
                    <a:solidFill>
                      <a:srgbClr val="13048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b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23,16 </a:t>
                      </a:r>
                      <a:endParaRPr lang="sk-SK" sz="18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4" marR="68584" marT="0" marB="0">
                    <a:solidFill>
                      <a:srgbClr val="130482"/>
                    </a:solidFill>
                  </a:tcPr>
                </a:tc>
                <a:extLst>
                  <a:ext uri="{0D108BD9-81ED-4DB2-BD59-A6C34878D82A}"/>
                </a:extLst>
              </a:tr>
              <a:tr h="293423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b="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I21 akútny infarkt myokardu</a:t>
                      </a:r>
                      <a:endParaRPr lang="sk-SK" sz="18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4" marR="68584" marT="0" marB="0">
                    <a:solidFill>
                      <a:srgbClr val="13048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b="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56 358</a:t>
                      </a:r>
                      <a:endParaRPr lang="sk-SK" sz="18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4" marR="68584" marT="0" marB="0">
                    <a:solidFill>
                      <a:srgbClr val="13048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b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5,36 </a:t>
                      </a:r>
                      <a:endParaRPr lang="sk-SK" sz="18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4" marR="68584" marT="0" marB="0">
                    <a:solidFill>
                      <a:srgbClr val="130482"/>
                    </a:solidFill>
                  </a:tcPr>
                </a:tc>
                <a:extLst>
                  <a:ext uri="{0D108BD9-81ED-4DB2-BD59-A6C34878D82A}"/>
                </a:extLst>
              </a:tr>
              <a:tr h="293423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b="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I70  ateroskleróza</a:t>
                      </a:r>
                      <a:endParaRPr lang="sk-SK" sz="18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4" marR="68584" marT="0" marB="0">
                    <a:solidFill>
                      <a:srgbClr val="13048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b="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45 966</a:t>
                      </a:r>
                      <a:endParaRPr lang="sk-SK" sz="18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4" marR="68584" marT="0" marB="0">
                    <a:solidFill>
                      <a:srgbClr val="13048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b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4,37 </a:t>
                      </a:r>
                      <a:endParaRPr lang="sk-SK" sz="18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4" marR="68584" marT="0" marB="0">
                    <a:solidFill>
                      <a:srgbClr val="130482"/>
                    </a:solidFill>
                  </a:tcPr>
                </a:tc>
                <a:extLst>
                  <a:ext uri="{0D108BD9-81ED-4DB2-BD59-A6C34878D82A}"/>
                </a:extLst>
              </a:tr>
              <a:tr h="293423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b="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C34  zhubný nádor priedušiek a pľúc</a:t>
                      </a:r>
                      <a:endParaRPr lang="sk-SK" sz="18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4" marR="68584" marT="0" marB="0">
                    <a:solidFill>
                      <a:srgbClr val="13048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b="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41 780</a:t>
                      </a:r>
                      <a:endParaRPr lang="sk-SK" sz="18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4" marR="68584" marT="0" marB="0">
                    <a:solidFill>
                      <a:srgbClr val="13048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b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3,97 </a:t>
                      </a:r>
                      <a:endParaRPr lang="sk-SK" sz="18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4" marR="68584" marT="0" marB="0">
                    <a:solidFill>
                      <a:srgbClr val="130482"/>
                    </a:solidFill>
                  </a:tcPr>
                </a:tc>
                <a:extLst>
                  <a:ext uri="{0D108BD9-81ED-4DB2-BD59-A6C34878D82A}"/>
                </a:extLst>
              </a:tr>
              <a:tr h="293423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b="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I63  mozgový</a:t>
                      </a:r>
                      <a:r>
                        <a:rPr lang="sk-SK" sz="1800" b="0" baseline="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infarkt</a:t>
                      </a:r>
                      <a:endParaRPr lang="sk-SK" sz="18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4" marR="68584" marT="0" marB="0">
                    <a:solidFill>
                      <a:srgbClr val="13048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b="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40 250</a:t>
                      </a:r>
                      <a:endParaRPr lang="sk-SK" sz="18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4" marR="68584" marT="0" marB="0">
                    <a:solidFill>
                      <a:srgbClr val="13048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800" b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3,83 </a:t>
                      </a:r>
                      <a:endParaRPr lang="sk-SK" sz="1800" b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4" marR="68584" marT="0" marB="0">
                    <a:solidFill>
                      <a:srgbClr val="130482"/>
                    </a:solidFill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198438" y="115888"/>
            <a:ext cx="8747125" cy="936625"/>
          </a:xfrm>
          <a:solidFill>
            <a:schemeClr val="accent3">
              <a:lumMod val="50000"/>
            </a:schemeClr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sk-SK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Prognóza úmrtnosti spôsobenej chronickou ischemickou chorobou </a:t>
            </a:r>
            <a:r>
              <a:rPr lang="sk-SK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srdca (Košický kraj)</a:t>
            </a:r>
            <a:endParaRPr lang="sk-SK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555" name="Obdĺžnik 2"/>
          <p:cNvSpPr>
            <a:spLocks noChangeArrowheads="1"/>
          </p:cNvSpPr>
          <p:nvPr/>
        </p:nvSpPr>
        <p:spPr bwMode="auto">
          <a:xfrm>
            <a:off x="1527175" y="4344988"/>
            <a:ext cx="6553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sk-SK" altLang="sk-SK" sz="1400"/>
              <a:t>Zdroj: spracované na základe dát MZ SR, NCZI</a:t>
            </a:r>
          </a:p>
        </p:txBody>
      </p:sp>
      <p:sp>
        <p:nvSpPr>
          <p:cNvPr id="2" name="Obdĺžnik 1"/>
          <p:cNvSpPr/>
          <p:nvPr/>
        </p:nvSpPr>
        <p:spPr>
          <a:xfrm>
            <a:off x="323850" y="4652963"/>
            <a:ext cx="8135938" cy="21050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107000"/>
              </a:lnSpc>
              <a:spcAft>
                <a:spcPts val="0"/>
              </a:spcAft>
              <a:buFont typeface="Calibri" panose="020F0502020204030204" pitchFamily="34" charset="0"/>
              <a:buChar char="-"/>
              <a:defRPr/>
            </a:pPr>
            <a:r>
              <a:rPr lang="sk-SK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Model: </a:t>
            </a:r>
            <a:r>
              <a:rPr lang="sk-SK" sz="16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Autoregressive</a:t>
            </a:r>
            <a:r>
              <a:rPr lang="sk-SK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k-SK" sz="16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integrated</a:t>
            </a:r>
            <a:r>
              <a:rPr lang="sk-SK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k-SK" sz="16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moving</a:t>
            </a:r>
            <a:r>
              <a:rPr lang="sk-SK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k-SK" sz="16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average</a:t>
            </a:r>
            <a:r>
              <a:rPr lang="sk-SK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(ARIMA).</a:t>
            </a:r>
          </a:p>
          <a:p>
            <a:pPr marL="342900" indent="-342900">
              <a:lnSpc>
                <a:spcPct val="107000"/>
              </a:lnSpc>
              <a:spcAft>
                <a:spcPts val="0"/>
              </a:spcAft>
              <a:buFont typeface="Calibri" panose="020F0502020204030204" pitchFamily="34" charset="0"/>
              <a:buChar char="-"/>
              <a:defRPr/>
            </a:pPr>
            <a:r>
              <a:rPr lang="sk-SK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Výber modelu na základe </a:t>
            </a:r>
            <a:r>
              <a:rPr lang="sk-SK" sz="16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akaikeho</a:t>
            </a:r>
            <a:r>
              <a:rPr lang="sk-SK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informačného kritéria.</a:t>
            </a:r>
          </a:p>
          <a:p>
            <a:pPr marL="342900" indent="-342900">
              <a:lnSpc>
                <a:spcPct val="107000"/>
              </a:lnSpc>
              <a:spcAft>
                <a:spcPts val="0"/>
              </a:spcAft>
              <a:buFont typeface="Calibri" panose="020F0502020204030204" pitchFamily="34" charset="0"/>
              <a:buChar char="-"/>
              <a:defRPr/>
            </a:pPr>
            <a:r>
              <a:rPr lang="sk-SK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Predikcia na 5 rokov vopred (do roku 2020).</a:t>
            </a:r>
          </a:p>
          <a:p>
            <a:pPr marL="342900" indent="-342900">
              <a:lnSpc>
                <a:spcPct val="107000"/>
              </a:lnSpc>
              <a:spcAft>
                <a:spcPts val="0"/>
              </a:spcAft>
              <a:buFont typeface="Calibri" panose="020F0502020204030204" pitchFamily="34" charset="0"/>
              <a:buChar char="-"/>
              <a:defRPr/>
            </a:pPr>
            <a:r>
              <a:rPr lang="sk-SK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Tmavočervená farba – 85 % interval spoľahlivosti predikcie.</a:t>
            </a:r>
          </a:p>
          <a:p>
            <a:pPr marL="342900" indent="-342900">
              <a:lnSpc>
                <a:spcPct val="107000"/>
              </a:lnSpc>
              <a:spcAft>
                <a:spcPts val="0"/>
              </a:spcAft>
              <a:buFont typeface="Calibri" panose="020F0502020204030204" pitchFamily="34" charset="0"/>
              <a:buChar char="-"/>
              <a:defRPr/>
            </a:pPr>
            <a:r>
              <a:rPr lang="sk-SK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Svetločervená farba – 95 % interval spoľahlivosti predikcie.</a:t>
            </a:r>
          </a:p>
          <a:p>
            <a:pPr>
              <a:lnSpc>
                <a:spcPct val="107000"/>
              </a:lnSpc>
              <a:spcAft>
                <a:spcPts val="800"/>
              </a:spcAft>
              <a:defRPr/>
            </a:pPr>
            <a:endParaRPr lang="sk-SK" sz="12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defRPr/>
            </a:pPr>
            <a:r>
              <a:rPr lang="sk-SK" sz="1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Pozn.: aj keď niekde vyzerá predikcia ako priamka - pri daných proporciách grafu to tak vyzerá, pretože rozdiely medzi hodnotami sú malé.</a:t>
            </a:r>
          </a:p>
        </p:txBody>
      </p:sp>
      <p:pic>
        <p:nvPicPr>
          <p:cNvPr id="23557" name="Obrázok 6" descr="D:\PRACA\DATABAZA_MRTVYCH\ministerstvo\predict_KE_i2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4638" y="1182688"/>
            <a:ext cx="6126162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198438" y="115888"/>
            <a:ext cx="8747125" cy="936625"/>
          </a:xfrm>
          <a:solidFill>
            <a:schemeClr val="accent3">
              <a:lumMod val="50000"/>
            </a:schemeClr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sk-SK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Prognóza úmrtnosti spôsobenej zhubným nádorom priedušiek a </a:t>
            </a:r>
            <a:r>
              <a:rPr lang="sk-SK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pľúc a mozgovým infarktom (Košický kraj)</a:t>
            </a:r>
            <a:endParaRPr lang="cs-CZ" altLang="sk-SK" sz="20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579" name="Obdĺžnik 2"/>
          <p:cNvSpPr>
            <a:spLocks noChangeArrowheads="1"/>
          </p:cNvSpPr>
          <p:nvPr/>
        </p:nvSpPr>
        <p:spPr bwMode="auto">
          <a:xfrm>
            <a:off x="198438" y="6519863"/>
            <a:ext cx="65532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sk-SK" altLang="sk-SK" sz="1600">
                <a:latin typeface="Times New Roman" pitchFamily="18" charset="0"/>
                <a:cs typeface="Times New Roman" pitchFamily="18" charset="0"/>
              </a:rPr>
              <a:t>Zdroj: spracované na základe dát MZ SR, NCZI</a:t>
            </a:r>
          </a:p>
        </p:txBody>
      </p:sp>
      <p:pic>
        <p:nvPicPr>
          <p:cNvPr id="24580" name="Obrázok 3" descr="D:\PRACA\DATABAZA_MRTVYCH\ministerstvo\predict_KE_c3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238" y="1069975"/>
            <a:ext cx="6624637" cy="287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1" name="Obrázok 4" descr="D:\PRACA\DATABAZA_MRTVYCH\ministerstvo\predict_KE_i6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0" y="3795713"/>
            <a:ext cx="6543675" cy="287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vál 2"/>
          <p:cNvSpPr/>
          <p:nvPr/>
        </p:nvSpPr>
        <p:spPr>
          <a:xfrm>
            <a:off x="7297738" y="1524000"/>
            <a:ext cx="1647825" cy="1800225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k-SK" dirty="0"/>
              <a:t>Dôležité skúmať vekové rozpätia a posuny dg</a:t>
            </a:r>
          </a:p>
        </p:txBody>
      </p:sp>
      <p:sp>
        <p:nvSpPr>
          <p:cNvPr id="8" name="Ovál 7"/>
          <p:cNvSpPr/>
          <p:nvPr/>
        </p:nvSpPr>
        <p:spPr>
          <a:xfrm>
            <a:off x="7340600" y="4144963"/>
            <a:ext cx="1647825" cy="1800225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k-SK" dirty="0"/>
              <a:t>Zaťaženie chorobou, PGLE, prevenčné programy</a:t>
            </a:r>
          </a:p>
        </p:txBody>
      </p:sp>
      <p:sp>
        <p:nvSpPr>
          <p:cNvPr id="9" name="Šípka nadol 8"/>
          <p:cNvSpPr/>
          <p:nvPr/>
        </p:nvSpPr>
        <p:spPr>
          <a:xfrm>
            <a:off x="7878763" y="3405188"/>
            <a:ext cx="485775" cy="657225"/>
          </a:xfrm>
          <a:prstGeom prst="downArrow">
            <a:avLst/>
          </a:prstGeom>
          <a:solidFill>
            <a:srgbClr val="FF0000"/>
          </a:solidFill>
          <a:ln>
            <a:solidFill>
              <a:srgbClr val="01114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k-S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198438" y="115888"/>
            <a:ext cx="8747125" cy="936625"/>
          </a:xfrm>
          <a:solidFill>
            <a:schemeClr val="accent3">
              <a:lumMod val="50000"/>
            </a:schemeClr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sk-SK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Prognóza úmrtnosti </a:t>
            </a:r>
            <a:r>
              <a:rPr lang="sk-SK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spôsobenej chronickou ischemickou chorobou srdca a zhubným nádorom priedušiek a pľúc (Prešovský kraj)</a:t>
            </a:r>
            <a:endParaRPr lang="cs-CZ" altLang="sk-SK" sz="2000" b="1" dirty="0" smtClean="0">
              <a:solidFill>
                <a:schemeClr val="bg1"/>
              </a:solidFill>
            </a:endParaRPr>
          </a:p>
        </p:txBody>
      </p:sp>
      <p:sp>
        <p:nvSpPr>
          <p:cNvPr id="25603" name="Obdĺžnik 2"/>
          <p:cNvSpPr>
            <a:spLocks noChangeArrowheads="1"/>
          </p:cNvSpPr>
          <p:nvPr/>
        </p:nvSpPr>
        <p:spPr bwMode="auto">
          <a:xfrm>
            <a:off x="230188" y="6618288"/>
            <a:ext cx="65532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sk-SK" altLang="sk-SK" sz="1100"/>
              <a:t>Zdroj: spracované na základe dát MZ SR, NCZI</a:t>
            </a:r>
          </a:p>
        </p:txBody>
      </p:sp>
      <p:pic>
        <p:nvPicPr>
          <p:cNvPr id="25604" name="Obrázok 3" descr="D:\PRACA\DATABAZA_MRTVYCH\ministerstvo\predict_PO_i2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052513"/>
            <a:ext cx="6315075" cy="287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5" name="Obrázok 4" descr="D:\PRACA\DATABAZA_MRTVYCH\ministerstvo\predict_PO_c3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3736975"/>
            <a:ext cx="6192838" cy="288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ál 5"/>
          <p:cNvSpPr/>
          <p:nvPr/>
        </p:nvSpPr>
        <p:spPr>
          <a:xfrm>
            <a:off x="7297738" y="1524000"/>
            <a:ext cx="1647825" cy="1800225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k-SK" dirty="0"/>
              <a:t>Dôležité skúmať vekové rozpätia a posuny dg</a:t>
            </a:r>
          </a:p>
        </p:txBody>
      </p:sp>
      <p:sp>
        <p:nvSpPr>
          <p:cNvPr id="7" name="Ovál 6"/>
          <p:cNvSpPr/>
          <p:nvPr/>
        </p:nvSpPr>
        <p:spPr>
          <a:xfrm>
            <a:off x="7313613" y="4076700"/>
            <a:ext cx="1647825" cy="1800225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k-SK" dirty="0"/>
              <a:t>Zaťaženie chorobou, PGLE, prevenčné programy</a:t>
            </a:r>
          </a:p>
        </p:txBody>
      </p:sp>
      <p:sp>
        <p:nvSpPr>
          <p:cNvPr id="8" name="Šípka nadol 7"/>
          <p:cNvSpPr/>
          <p:nvPr/>
        </p:nvSpPr>
        <p:spPr>
          <a:xfrm>
            <a:off x="7878763" y="3405188"/>
            <a:ext cx="485775" cy="657225"/>
          </a:xfrm>
          <a:prstGeom prst="downArrow">
            <a:avLst/>
          </a:prstGeom>
          <a:solidFill>
            <a:srgbClr val="FF0000"/>
          </a:solidFill>
          <a:ln>
            <a:solidFill>
              <a:srgbClr val="01114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k-S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Obrázok 3" descr="D:\PRACA\DATABAZA_MRTVYCH\ministerstvo\i25_LC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484313"/>
            <a:ext cx="8364538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1" name="Rectangle 2"/>
          <p:cNvSpPr>
            <a:spLocks noGrp="1" noChangeArrowheads="1"/>
          </p:cNvSpPr>
          <p:nvPr>
            <p:ph type="title"/>
          </p:nvPr>
        </p:nvSpPr>
        <p:spPr>
          <a:xfrm>
            <a:off x="198438" y="115888"/>
            <a:ext cx="8747125" cy="908050"/>
          </a:xfrm>
          <a:solidFill>
            <a:schemeClr val="accent3">
              <a:lumMod val="50000"/>
            </a:schemeClr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sk-SK" altLang="sk-SK" sz="2000" b="1" dirty="0" smtClean="0">
                <a:solidFill>
                  <a:schemeClr val="bg1"/>
                </a:solidFill>
              </a:rPr>
              <a:t/>
            </a:r>
            <a:br>
              <a:rPr lang="sk-SK" altLang="sk-SK" sz="2000" b="1" dirty="0" smtClean="0">
                <a:solidFill>
                  <a:schemeClr val="bg1"/>
                </a:solidFill>
              </a:rPr>
            </a:br>
            <a:r>
              <a:rPr lang="sk-SK" altLang="sk-SK" sz="20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Vývoj štandardizovanej úmrtnosti spôsobenej chronickou ischemickou chorobou srdca v okrese Lučenec</a:t>
            </a:r>
            <a:r>
              <a:rPr lang="sk-SK" altLang="sk-SK" sz="2000" b="1" dirty="0" smtClean="0">
                <a:solidFill>
                  <a:schemeClr val="bg1"/>
                </a:solidFill>
              </a:rPr>
              <a:t/>
            </a:r>
            <a:br>
              <a:rPr lang="sk-SK" altLang="sk-SK" sz="2000" b="1" dirty="0" smtClean="0">
                <a:solidFill>
                  <a:schemeClr val="bg1"/>
                </a:solidFill>
              </a:rPr>
            </a:br>
            <a:endParaRPr lang="cs-CZ" altLang="sk-SK" sz="2000" b="1" dirty="0" smtClean="0">
              <a:solidFill>
                <a:schemeClr val="bg1"/>
              </a:solidFill>
            </a:endParaRPr>
          </a:p>
        </p:txBody>
      </p:sp>
      <p:sp>
        <p:nvSpPr>
          <p:cNvPr id="26628" name="BlokTextu 6"/>
          <p:cNvSpPr txBox="1">
            <a:spLocks noChangeArrowheads="1"/>
          </p:cNvSpPr>
          <p:nvPr/>
        </p:nvSpPr>
        <p:spPr bwMode="auto">
          <a:xfrm>
            <a:off x="323850" y="6124575"/>
            <a:ext cx="45053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sk-SK" altLang="sk-SK" sz="1600"/>
              <a:t>Zdroj: spracované na základe dát MZ SR, NCZI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198438" y="115888"/>
            <a:ext cx="8747125" cy="936625"/>
          </a:xfrm>
          <a:solidFill>
            <a:schemeClr val="accent3">
              <a:lumMod val="50000"/>
            </a:schemeClr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sk-SK" altLang="sk-SK" sz="2000" b="1" dirty="0" smtClean="0">
                <a:solidFill>
                  <a:schemeClr val="bg1"/>
                </a:solidFill>
              </a:rPr>
              <a:t/>
            </a:r>
            <a:br>
              <a:rPr lang="sk-SK" altLang="sk-SK" sz="2000" b="1" dirty="0" smtClean="0">
                <a:solidFill>
                  <a:schemeClr val="bg1"/>
                </a:solidFill>
              </a:rPr>
            </a:br>
            <a:r>
              <a:rPr lang="sk-SK" altLang="sk-SK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Vývoj štandardizovanej úmrtnosti spôsobenej zhubným nádorom priedušiek </a:t>
            </a:r>
            <a:br>
              <a:rPr lang="sk-SK" altLang="sk-SK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k-SK" altLang="sk-SK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pľúc v okrese Lučenec</a:t>
            </a:r>
            <a:r>
              <a:rPr lang="sk-SK" altLang="sk-SK" sz="2000" b="1" dirty="0" smtClean="0">
                <a:solidFill>
                  <a:schemeClr val="bg1"/>
                </a:solidFill>
              </a:rPr>
              <a:t/>
            </a:r>
            <a:br>
              <a:rPr lang="sk-SK" altLang="sk-SK" sz="2000" b="1" dirty="0" smtClean="0">
                <a:solidFill>
                  <a:schemeClr val="bg1"/>
                </a:solidFill>
              </a:rPr>
            </a:br>
            <a:endParaRPr lang="cs-CZ" altLang="sk-SK" sz="2000" b="1" dirty="0" smtClean="0">
              <a:solidFill>
                <a:schemeClr val="bg1"/>
              </a:solidFill>
            </a:endParaRPr>
          </a:p>
        </p:txBody>
      </p:sp>
      <p:pic>
        <p:nvPicPr>
          <p:cNvPr id="27651" name="Obrázok 4" descr="D:\PRACA\DATABAZA_MRTVYCH\ministerstvo\c34_LC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38" y="1341438"/>
            <a:ext cx="8621712" cy="467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2" name="Obdĺžnik 2"/>
          <p:cNvSpPr>
            <a:spLocks noChangeArrowheads="1"/>
          </p:cNvSpPr>
          <p:nvPr/>
        </p:nvSpPr>
        <p:spPr bwMode="auto">
          <a:xfrm>
            <a:off x="250825" y="6237288"/>
            <a:ext cx="65532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sk-SK" altLang="sk-SK" sz="1600"/>
              <a:t>Zdroj: spracované na základe dát MZ SR, NCZI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144463" y="115888"/>
            <a:ext cx="8801100" cy="908050"/>
          </a:xfrm>
          <a:solidFill>
            <a:schemeClr val="accent3">
              <a:lumMod val="50000"/>
            </a:schemeClr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sk-SK" altLang="sk-SK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Podiel chorôb medzi okresmi zaradených medzi najmenej rozvinuté okresy</a:t>
            </a:r>
            <a:endParaRPr lang="cs-CZ" altLang="sk-SK" sz="20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675" name="Obdĺžnik 6"/>
          <p:cNvSpPr>
            <a:spLocks noChangeArrowheads="1"/>
          </p:cNvSpPr>
          <p:nvPr/>
        </p:nvSpPr>
        <p:spPr bwMode="auto">
          <a:xfrm>
            <a:off x="250825" y="6337300"/>
            <a:ext cx="65532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sk-SK" altLang="sk-SK" sz="1600"/>
              <a:t>Zdroj: vlastné spracovanie na základe dát MZ SR, NCZI</a:t>
            </a:r>
          </a:p>
        </p:txBody>
      </p:sp>
      <p:pic>
        <p:nvPicPr>
          <p:cNvPr id="28676" name="Obrázok 4" descr="D:\PRACA\DATABAZA_MRTVYCH\ministerstvo\mapa_okresy_i2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3" y="1023938"/>
            <a:ext cx="2843212" cy="171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7" name="BlokTextu 1"/>
          <p:cNvSpPr txBox="1">
            <a:spLocks noChangeArrowheads="1"/>
          </p:cNvSpPr>
          <p:nvPr/>
        </p:nvSpPr>
        <p:spPr bwMode="auto">
          <a:xfrm>
            <a:off x="34925" y="2846388"/>
            <a:ext cx="29337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sk-SK" altLang="sk-SK"/>
              <a:t>Podiel chronickej ischemickej choroby srdca </a:t>
            </a:r>
          </a:p>
        </p:txBody>
      </p:sp>
      <p:pic>
        <p:nvPicPr>
          <p:cNvPr id="28678" name="Obrázok 4" descr="D:\PRACA\DATABAZA_MRTVYCH\ministerstvo\mapa_okresy_i2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3088" y="1038225"/>
            <a:ext cx="2936875" cy="169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9" name="BlokTextu 2"/>
          <p:cNvSpPr txBox="1">
            <a:spLocks noChangeArrowheads="1"/>
          </p:cNvSpPr>
          <p:nvPr/>
        </p:nvSpPr>
        <p:spPr bwMode="auto">
          <a:xfrm>
            <a:off x="2987675" y="2820988"/>
            <a:ext cx="31686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sk-SK" altLang="sk-SK"/>
              <a:t>Podiel akútneho infarktu myokardu </a:t>
            </a:r>
          </a:p>
        </p:txBody>
      </p:sp>
      <p:pic>
        <p:nvPicPr>
          <p:cNvPr id="28680" name="Obrázok 4" descr="D:\PRACA\DATABAZA_MRTVYCH\ministerstvo\mapa_okresy_i70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63" y="3779838"/>
            <a:ext cx="2897187" cy="167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81" name="BlokTextu 3"/>
          <p:cNvSpPr txBox="1">
            <a:spLocks noChangeArrowheads="1"/>
          </p:cNvSpPr>
          <p:nvPr/>
        </p:nvSpPr>
        <p:spPr bwMode="auto">
          <a:xfrm>
            <a:off x="17463" y="5564188"/>
            <a:ext cx="28622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sk-SK" altLang="sk-SK"/>
              <a:t>Podiel aterosklerózy </a:t>
            </a:r>
          </a:p>
        </p:txBody>
      </p:sp>
      <p:pic>
        <p:nvPicPr>
          <p:cNvPr id="28682" name="Obrázok 7" descr="D:\PRACA\DATABAZA_MRTVYCH\ministerstvo\mapa_okresy_c34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3088" y="3781425"/>
            <a:ext cx="2889250" cy="166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83" name="BlokTextu 4"/>
          <p:cNvSpPr txBox="1">
            <a:spLocks noChangeArrowheads="1"/>
          </p:cNvSpPr>
          <p:nvPr/>
        </p:nvSpPr>
        <p:spPr bwMode="auto">
          <a:xfrm>
            <a:off x="2897188" y="5541963"/>
            <a:ext cx="30273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sk-SK" altLang="sk-SK"/>
              <a:t>Podiel zhubného nádoru priedušiek a pľúc </a:t>
            </a:r>
          </a:p>
        </p:txBody>
      </p:sp>
      <p:pic>
        <p:nvPicPr>
          <p:cNvPr id="28684" name="Obrázok 7" descr="D:\PRACA\DATABAZA_MRTVYCH\ministerstvo\mapa_okresy_i63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1038225"/>
            <a:ext cx="2900363" cy="169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85" name="BlokTextu 6"/>
          <p:cNvSpPr txBox="1">
            <a:spLocks noChangeArrowheads="1"/>
          </p:cNvSpPr>
          <p:nvPr/>
        </p:nvSpPr>
        <p:spPr bwMode="auto">
          <a:xfrm>
            <a:off x="6045200" y="2828925"/>
            <a:ext cx="27749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sk-SK" altLang="sk-SK"/>
              <a:t>Podiel mozgového infarktu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234950" y="217488"/>
            <a:ext cx="8748713" cy="547687"/>
          </a:xfrm>
          <a:solidFill>
            <a:schemeClr val="accent3">
              <a:lumMod val="50000"/>
            </a:schemeClr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sk-SK" altLang="sk-SK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Koncentrácia drogovej závislosti v najmenej rozvinutých okresoch</a:t>
            </a:r>
            <a:endParaRPr lang="cs-CZ" altLang="sk-SK" sz="20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699" name="Obdĺžnik 6"/>
          <p:cNvSpPr>
            <a:spLocks noChangeArrowheads="1"/>
          </p:cNvSpPr>
          <p:nvPr/>
        </p:nvSpPr>
        <p:spPr bwMode="auto">
          <a:xfrm>
            <a:off x="212725" y="6124575"/>
            <a:ext cx="65532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sk-SK" altLang="sk-SK" sz="1600"/>
              <a:t>Zdroj: vlastné spracovanie na základe dát z NCZI</a:t>
            </a:r>
          </a:p>
        </p:txBody>
      </p:sp>
      <p:pic>
        <p:nvPicPr>
          <p:cNvPr id="29700" name="Obrázok 4" descr="D:\PRACA\DATABAZA_MRTVYCH\ministerstvo\mapa_okresy_drogy_muzi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950" y="1381125"/>
            <a:ext cx="4265613" cy="1963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1" name="Obrázok 8" descr="D:\PRACA\DATABAZA_MRTVYCH\ministerstvo\mapa_okresy_drogy_zeny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950" y="3644900"/>
            <a:ext cx="4265613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2" name="Obdĺžnik 10"/>
          <p:cNvSpPr>
            <a:spLocks noChangeArrowheads="1"/>
          </p:cNvSpPr>
          <p:nvPr/>
        </p:nvSpPr>
        <p:spPr bwMode="auto">
          <a:xfrm>
            <a:off x="395288" y="1484313"/>
            <a:ext cx="738187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sk-SK" altLang="sk-SK" sz="1600"/>
              <a:t>Muži</a:t>
            </a:r>
          </a:p>
        </p:txBody>
      </p:sp>
      <p:sp>
        <p:nvSpPr>
          <p:cNvPr id="29703" name="Obdĺžnik 11"/>
          <p:cNvSpPr>
            <a:spLocks noChangeArrowheads="1"/>
          </p:cNvSpPr>
          <p:nvPr/>
        </p:nvSpPr>
        <p:spPr bwMode="auto">
          <a:xfrm>
            <a:off x="395288" y="3813175"/>
            <a:ext cx="738187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sk-SK" altLang="sk-SK" sz="1600"/>
              <a:t>Ženy</a:t>
            </a:r>
          </a:p>
        </p:txBody>
      </p:sp>
      <p:sp>
        <p:nvSpPr>
          <p:cNvPr id="29704" name="Obdĺžnik 3"/>
          <p:cNvSpPr>
            <a:spLocks noChangeArrowheads="1"/>
          </p:cNvSpPr>
          <p:nvPr/>
        </p:nvSpPr>
        <p:spPr bwMode="auto">
          <a:xfrm>
            <a:off x="1908175" y="1033463"/>
            <a:ext cx="6969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sk-SK" altLang="sk-SK"/>
              <a:t>2009</a:t>
            </a:r>
          </a:p>
        </p:txBody>
      </p:sp>
      <p:sp>
        <p:nvSpPr>
          <p:cNvPr id="29705" name="Obdĺžnik 10"/>
          <p:cNvSpPr>
            <a:spLocks noChangeArrowheads="1"/>
          </p:cNvSpPr>
          <p:nvPr/>
        </p:nvSpPr>
        <p:spPr bwMode="auto">
          <a:xfrm>
            <a:off x="6743700" y="1042988"/>
            <a:ext cx="6985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sk-SK" altLang="sk-SK"/>
              <a:t>2013</a:t>
            </a:r>
          </a:p>
        </p:txBody>
      </p:sp>
      <p:pic>
        <p:nvPicPr>
          <p:cNvPr id="29706" name="Obrázok 7" descr="D:\PRACA\DATABAZA_MRTVYCH\ministerstvo\mapa_okresy_drogy_muzi_201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9175" y="1381125"/>
            <a:ext cx="4154488" cy="197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7" name="Obrázok 9" descr="D:\PRACA\DATABAZA_MRTVYCH\ministerstvo\mapa_okresy_drogy_zeny_2013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9175" y="3660775"/>
            <a:ext cx="4154488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Obdĺžnik 9"/>
          <p:cNvSpPr>
            <a:spLocks noChangeArrowheads="1"/>
          </p:cNvSpPr>
          <p:nvPr/>
        </p:nvSpPr>
        <p:spPr bwMode="auto">
          <a:xfrm>
            <a:off x="249238" y="6356350"/>
            <a:ext cx="857091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sk-SK" altLang="sk-SK" sz="1600">
                <a:latin typeface="Times New Roman" pitchFamily="18" charset="0"/>
                <a:cs typeface="Times New Roman" pitchFamily="18" charset="0"/>
              </a:rPr>
              <a:t>Zdroj:   Situačná správa, Gavurová et al. 2014, RÚVZ</a:t>
            </a:r>
          </a:p>
        </p:txBody>
      </p:sp>
      <p:pic>
        <p:nvPicPr>
          <p:cNvPr id="30723" name="Obrázok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38" y="1341438"/>
            <a:ext cx="8659812" cy="489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30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576262"/>
          </a:xfrm>
          <a:solidFill>
            <a:schemeClr val="accent3">
              <a:lumMod val="50000"/>
            </a:schemeClr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cs-CZ" altLang="sk-SK" sz="2000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Zdravie</a:t>
            </a:r>
            <a:r>
              <a:rPr lang="cs-CZ" altLang="sk-SK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 </a:t>
            </a:r>
            <a:r>
              <a:rPr lang="cs-CZ" altLang="sk-SK" sz="2000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okresoch</a:t>
            </a:r>
            <a:r>
              <a:rPr lang="cs-CZ" altLang="sk-SK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 </a:t>
            </a:r>
            <a:r>
              <a:rPr lang="cs-CZ" altLang="sk-SK" sz="2000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marginalizovanými</a:t>
            </a:r>
            <a:r>
              <a:rPr lang="cs-CZ" altLang="sk-SK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 segregovanými komunitami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Zástupný symbol obsahu 2"/>
          <p:cNvSpPr>
            <a:spLocks noGrp="1"/>
          </p:cNvSpPr>
          <p:nvPr>
            <p:ph idx="1"/>
          </p:nvPr>
        </p:nvSpPr>
        <p:spPr>
          <a:xfrm>
            <a:off x="258763" y="919163"/>
            <a:ext cx="8515350" cy="6048375"/>
          </a:xfrm>
        </p:spPr>
        <p:txBody>
          <a:bodyPr/>
          <a:lstStyle/>
          <a:p>
            <a:pPr algn="ctr">
              <a:buFont typeface="Arial" charset="0"/>
              <a:buNone/>
            </a:pPr>
            <a:endParaRPr lang="sk-SK" altLang="sk-SK" sz="2400" b="1" smtClean="0">
              <a:solidFill>
                <a:srgbClr val="1D297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endParaRPr lang="sk-SK" altLang="sk-SK" sz="2400" b="1" smtClean="0">
              <a:solidFill>
                <a:srgbClr val="1D297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Obdĺžnik 7"/>
          <p:cNvSpPr/>
          <p:nvPr/>
        </p:nvSpPr>
        <p:spPr>
          <a:xfrm>
            <a:off x="369888" y="390525"/>
            <a:ext cx="8497887" cy="700088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sk-SK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STRATEGICKÉ   DIMENZIE   EFEKTIVITY   SYSTÉMU ZDRAVOTNÍCTVA</a:t>
            </a:r>
          </a:p>
        </p:txBody>
      </p:sp>
      <p:sp>
        <p:nvSpPr>
          <p:cNvPr id="18" name="Ovál 17"/>
          <p:cNvSpPr/>
          <p:nvPr/>
        </p:nvSpPr>
        <p:spPr>
          <a:xfrm>
            <a:off x="5699125" y="3236913"/>
            <a:ext cx="3108325" cy="115093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sk-SK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Nákladová efektívnosť </a:t>
            </a:r>
          </a:p>
        </p:txBody>
      </p:sp>
      <p:sp>
        <p:nvSpPr>
          <p:cNvPr id="19" name="Ovál 18"/>
          <p:cNvSpPr/>
          <p:nvPr/>
        </p:nvSpPr>
        <p:spPr>
          <a:xfrm>
            <a:off x="5665788" y="1952625"/>
            <a:ext cx="3108325" cy="118427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sk-SK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Regulácia dostupnosti zdravotnej starostlivosti  </a:t>
            </a:r>
          </a:p>
        </p:txBody>
      </p:sp>
      <p:sp>
        <p:nvSpPr>
          <p:cNvPr id="10" name="Obdĺžnik 9"/>
          <p:cNvSpPr/>
          <p:nvPr/>
        </p:nvSpPr>
        <p:spPr>
          <a:xfrm>
            <a:off x="369888" y="1998663"/>
            <a:ext cx="3886200" cy="777875"/>
          </a:xfrm>
          <a:prstGeom prst="rect">
            <a:avLst/>
          </a:prstGeom>
          <a:solidFill>
            <a:srgbClr val="13048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sk-SK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Optimalizácia siete zdravotníckych zariadení </a:t>
            </a:r>
          </a:p>
        </p:txBody>
      </p:sp>
      <p:sp>
        <p:nvSpPr>
          <p:cNvPr id="11" name="Obdĺžnik 10"/>
          <p:cNvSpPr/>
          <p:nvPr/>
        </p:nvSpPr>
        <p:spPr>
          <a:xfrm>
            <a:off x="369888" y="2860675"/>
            <a:ext cx="3886200" cy="690563"/>
          </a:xfrm>
          <a:prstGeom prst="rect">
            <a:avLst/>
          </a:prstGeom>
          <a:solidFill>
            <a:srgbClr val="13048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sk-SK" sz="2000">
                <a:latin typeface="Times New Roman" panose="02020603050405020304" pitchFamily="18" charset="0"/>
                <a:cs typeface="Times New Roman" panose="02020603050405020304" pitchFamily="18" charset="0"/>
              </a:rPr>
              <a:t>Odvrátiteľná mortalita </a:t>
            </a:r>
            <a:endParaRPr lang="sk-SK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Obdĺžnik 12"/>
          <p:cNvSpPr/>
          <p:nvPr/>
        </p:nvSpPr>
        <p:spPr>
          <a:xfrm>
            <a:off x="1619250" y="4900613"/>
            <a:ext cx="7170738" cy="5111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sk-SK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Epidemiologická analýza </a:t>
            </a:r>
          </a:p>
        </p:txBody>
      </p:sp>
      <p:sp>
        <p:nvSpPr>
          <p:cNvPr id="14" name="Obdĺžnik 13"/>
          <p:cNvSpPr/>
          <p:nvPr/>
        </p:nvSpPr>
        <p:spPr>
          <a:xfrm>
            <a:off x="369888" y="3643313"/>
            <a:ext cx="3886200" cy="701675"/>
          </a:xfrm>
          <a:prstGeom prst="rect">
            <a:avLst/>
          </a:prstGeom>
          <a:solidFill>
            <a:srgbClr val="13048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sk-SK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Prevenčné programy </a:t>
            </a:r>
          </a:p>
        </p:txBody>
      </p:sp>
      <p:sp>
        <p:nvSpPr>
          <p:cNvPr id="15" name="Obdĺžnik 14"/>
          <p:cNvSpPr/>
          <p:nvPr/>
        </p:nvSpPr>
        <p:spPr>
          <a:xfrm>
            <a:off x="369888" y="5876925"/>
            <a:ext cx="4057650" cy="66833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sk-SK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Makroekonomická politika</a:t>
            </a:r>
          </a:p>
        </p:txBody>
      </p:sp>
      <p:sp>
        <p:nvSpPr>
          <p:cNvPr id="16" name="Obdĺžnik 15"/>
          <p:cNvSpPr/>
          <p:nvPr/>
        </p:nvSpPr>
        <p:spPr>
          <a:xfrm>
            <a:off x="4859338" y="5876925"/>
            <a:ext cx="3916362" cy="66833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sk-SK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Prognózy a projekcie </a:t>
            </a:r>
          </a:p>
        </p:txBody>
      </p:sp>
      <p:sp>
        <p:nvSpPr>
          <p:cNvPr id="23" name="Šípka nadol 22"/>
          <p:cNvSpPr/>
          <p:nvPr/>
        </p:nvSpPr>
        <p:spPr>
          <a:xfrm>
            <a:off x="2255838" y="4437063"/>
            <a:ext cx="287337" cy="404812"/>
          </a:xfrm>
          <a:prstGeom prst="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sk-SK"/>
          </a:p>
        </p:txBody>
      </p:sp>
      <p:sp>
        <p:nvSpPr>
          <p:cNvPr id="31" name="Šípka nadol 30"/>
          <p:cNvSpPr/>
          <p:nvPr/>
        </p:nvSpPr>
        <p:spPr>
          <a:xfrm>
            <a:off x="2255838" y="5510213"/>
            <a:ext cx="287337" cy="366712"/>
          </a:xfrm>
          <a:prstGeom prst="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sk-SK"/>
          </a:p>
        </p:txBody>
      </p:sp>
      <p:sp>
        <p:nvSpPr>
          <p:cNvPr id="32" name="Šípka nadol 31"/>
          <p:cNvSpPr/>
          <p:nvPr/>
        </p:nvSpPr>
        <p:spPr>
          <a:xfrm>
            <a:off x="6745288" y="5510213"/>
            <a:ext cx="274637" cy="366712"/>
          </a:xfrm>
          <a:prstGeom prst="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sk-SK"/>
          </a:p>
        </p:txBody>
      </p:sp>
      <p:sp>
        <p:nvSpPr>
          <p:cNvPr id="48" name="Šípka nadol 47"/>
          <p:cNvSpPr/>
          <p:nvPr/>
        </p:nvSpPr>
        <p:spPr>
          <a:xfrm>
            <a:off x="808038" y="4437063"/>
            <a:ext cx="307975" cy="1368425"/>
          </a:xfrm>
          <a:prstGeom prst="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sk-SK"/>
          </a:p>
        </p:txBody>
      </p:sp>
      <p:sp>
        <p:nvSpPr>
          <p:cNvPr id="3" name="Obdĺžnik 2"/>
          <p:cNvSpPr/>
          <p:nvPr/>
        </p:nvSpPr>
        <p:spPr>
          <a:xfrm>
            <a:off x="4402848" y="1999450"/>
            <a:ext cx="431800" cy="235205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>
              <a:defRPr/>
            </a:pPr>
            <a:r>
              <a:rPr lang="sk-SK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PROCESY</a:t>
            </a:r>
          </a:p>
        </p:txBody>
      </p:sp>
      <p:sp>
        <p:nvSpPr>
          <p:cNvPr id="4" name="Šípka doprava 3"/>
          <p:cNvSpPr/>
          <p:nvPr/>
        </p:nvSpPr>
        <p:spPr>
          <a:xfrm>
            <a:off x="4916488" y="2706688"/>
            <a:ext cx="576262" cy="288925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k-SK"/>
          </a:p>
        </p:txBody>
      </p:sp>
      <p:sp>
        <p:nvSpPr>
          <p:cNvPr id="21" name="Šípka doprava 20"/>
          <p:cNvSpPr/>
          <p:nvPr/>
        </p:nvSpPr>
        <p:spPr>
          <a:xfrm>
            <a:off x="4916488" y="3565525"/>
            <a:ext cx="576262" cy="261938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k-S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713" y="3895725"/>
            <a:ext cx="5757862" cy="297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7" name="Obdĺžnik 3"/>
          <p:cNvSpPr>
            <a:spLocks noChangeArrowheads="1"/>
          </p:cNvSpPr>
          <p:nvPr/>
        </p:nvSpPr>
        <p:spPr bwMode="auto">
          <a:xfrm>
            <a:off x="7070725" y="4049713"/>
            <a:ext cx="1658938" cy="168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15000"/>
              </a:lnSpc>
            </a:pPr>
            <a:r>
              <a:rPr lang="sk-SK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Relatívna dojčenecká úmrtnosť v okresoch Slovenska</a:t>
            </a:r>
            <a:endParaRPr lang="sk-SK" b="1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31748" name="Obrázok 5" descr="D:\PRACA\DATABAZA_MRTVYCH\ministerstvo\mapa_okresy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0" y="919163"/>
            <a:ext cx="6199188" cy="297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9" name="Obdĺžnik 4"/>
          <p:cNvSpPr>
            <a:spLocks noChangeArrowheads="1"/>
          </p:cNvSpPr>
          <p:nvPr/>
        </p:nvSpPr>
        <p:spPr bwMode="auto">
          <a:xfrm>
            <a:off x="7151688" y="1392238"/>
            <a:ext cx="1800225" cy="2030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sk-SK" altLang="sk-SK" b="1">
                <a:latin typeface="Times New Roman" pitchFamily="18" charset="0"/>
                <a:cs typeface="Times New Roman" pitchFamily="18" charset="0"/>
              </a:rPr>
              <a:t>Najmenej rozvinuté okresy na Slovensku </a:t>
            </a:r>
          </a:p>
          <a:p>
            <a:r>
              <a:rPr lang="sk-SK" altLang="sk-SK" b="1">
                <a:latin typeface="Times New Roman" pitchFamily="18" charset="0"/>
                <a:cs typeface="Times New Roman" pitchFamily="18" charset="0"/>
              </a:rPr>
              <a:t>(od 01.10.2014 do 30.09.2017)</a:t>
            </a:r>
            <a:br>
              <a:rPr lang="sk-SK" altLang="sk-SK" b="1">
                <a:latin typeface="Times New Roman" pitchFamily="18" charset="0"/>
                <a:cs typeface="Times New Roman" pitchFamily="18" charset="0"/>
              </a:rPr>
            </a:br>
            <a:endParaRPr lang="sk-SK"/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576262"/>
          </a:xfrm>
          <a:solidFill>
            <a:schemeClr val="accent3">
              <a:lumMod val="50000"/>
            </a:schemeClr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cs-CZ" altLang="sk-SK" sz="2000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Dojčenecká</a:t>
            </a:r>
            <a:r>
              <a:rPr lang="cs-CZ" altLang="sk-SK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mortalita v </a:t>
            </a:r>
            <a:r>
              <a:rPr lang="cs-CZ" altLang="sk-SK" sz="2000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najmenej</a:t>
            </a:r>
            <a:r>
              <a:rPr lang="cs-CZ" altLang="sk-SK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rozvinutých </a:t>
            </a:r>
            <a:r>
              <a:rPr lang="cs-CZ" altLang="sk-SK" sz="2000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regiónoch</a:t>
            </a:r>
            <a:r>
              <a:rPr lang="cs-CZ" altLang="sk-SK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Zástupný symbol obsahu 2"/>
          <p:cNvSpPr>
            <a:spLocks noGrp="1"/>
          </p:cNvSpPr>
          <p:nvPr>
            <p:ph idx="1"/>
          </p:nvPr>
        </p:nvSpPr>
        <p:spPr>
          <a:xfrm>
            <a:off x="457200" y="1341438"/>
            <a:ext cx="8229600" cy="4784725"/>
          </a:xfrm>
        </p:spPr>
        <p:txBody>
          <a:bodyPr/>
          <a:lstStyle/>
          <a:p>
            <a:r>
              <a:rPr lang="sk-SK" sz="2000" smtClean="0"/>
              <a:t>Odvrátiteľná mortalita – len databáza WHO – len 19 krajín,</a:t>
            </a:r>
          </a:p>
          <a:p>
            <a:r>
              <a:rPr lang="sk-SK" sz="2000" smtClean="0"/>
              <a:t>Za SR absentujú údaje o počte mŕtvych za rok 2011 v medzinárodných databázach WHO, OECD a Eurostatu</a:t>
            </a:r>
          </a:p>
          <a:p>
            <a:r>
              <a:rPr lang="sk-SK" sz="2000" smtClean="0"/>
              <a:t>Kódovanie dg – mortalita - od roku 2010 sú už zverejňované štvormiestnym kódovaním (napr. B171), čo opäť môže skresľovať výsledky dlhodobých analýz. Eurostat metodiku je teda možné korektne použiť len od roku 2010.</a:t>
            </a:r>
          </a:p>
          <a:p>
            <a:r>
              <a:rPr lang="sk-SK" sz="2000" smtClean="0"/>
              <a:t>Akceptácia Nariadenia komisie (EU) č.328/2011, ktorým sa stanovuje spoločný rámec pre systematickú tvorbu európskej štatistiky v oblasti verejného zdravia a tým aj v oblasti určovania a kódovania prvotnej príčiny smrti  v reálnej praxi v SR (problematické kódovanie). </a:t>
            </a:r>
          </a:p>
          <a:p>
            <a:r>
              <a:rPr lang="sk-SK" sz="2000" smtClean="0"/>
              <a:t>Revízia údajov bola realizovaná len za roky 2011 – 2014 (NCZI)</a:t>
            </a:r>
          </a:p>
          <a:p>
            <a:r>
              <a:rPr lang="sk-SK" sz="2000" smtClean="0"/>
              <a:t>Nekompatibilita databáz NCZI a ŠÚ SR – nutná príprava na analytické účely. </a:t>
            </a:r>
          </a:p>
          <a:p>
            <a:r>
              <a:rPr lang="sk-SK" sz="2000" smtClean="0"/>
              <a:t>Regionálna úroveň – absencia kvalitných databáz na regionálnej úrovni!!!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76250"/>
            <a:ext cx="8229600" cy="576263"/>
          </a:xfrm>
          <a:solidFill>
            <a:schemeClr val="accent3">
              <a:lumMod val="50000"/>
            </a:schemeClr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cs-CZ" altLang="sk-SK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Vybrané </a:t>
            </a:r>
            <a:r>
              <a:rPr lang="cs-CZ" altLang="sk-SK" sz="2000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dátové</a:t>
            </a:r>
            <a:r>
              <a:rPr lang="cs-CZ" altLang="sk-SK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problémy – </a:t>
            </a:r>
            <a:r>
              <a:rPr lang="cs-CZ" altLang="sk-SK" sz="2000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národná</a:t>
            </a:r>
            <a:r>
              <a:rPr lang="cs-CZ" altLang="sk-SK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cs-CZ" altLang="sk-SK" sz="2000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medzinárodná</a:t>
            </a:r>
            <a:r>
              <a:rPr lang="cs-CZ" altLang="sk-SK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úroveň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61938"/>
            <a:ext cx="8569325" cy="542925"/>
          </a:xfrm>
          <a:solidFill>
            <a:schemeClr val="accent3">
              <a:lumMod val="75000"/>
            </a:schemeClr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sk-SK" altLang="sk-SK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Ďalšie súčasné strategické analytické a výskumné aktivity    (I.)</a:t>
            </a:r>
            <a:endParaRPr lang="cs-CZ" altLang="sk-SK" sz="2000" dirty="0" smtClean="0">
              <a:solidFill>
                <a:schemeClr val="bg1"/>
              </a:solidFill>
            </a:endParaRPr>
          </a:p>
        </p:txBody>
      </p:sp>
      <p:sp>
        <p:nvSpPr>
          <p:cNvPr id="33795" name="BlokTextu 3"/>
          <p:cNvSpPr txBox="1">
            <a:spLocks noChangeArrowheads="1"/>
          </p:cNvSpPr>
          <p:nvPr/>
        </p:nvSpPr>
        <p:spPr bwMode="auto">
          <a:xfrm>
            <a:off x="250825" y="1268413"/>
            <a:ext cx="8497888" cy="369887"/>
          </a:xfrm>
          <a:prstGeom prst="rect">
            <a:avLst/>
          </a:prstGeom>
          <a:solidFill>
            <a:srgbClr val="1D29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sk-SK" altLang="sk-SK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I. Mortalita v marginalizovaných a segregovaných komunitách </a:t>
            </a:r>
          </a:p>
        </p:txBody>
      </p:sp>
      <p:sp>
        <p:nvSpPr>
          <p:cNvPr id="10" name="BlokTextu 9"/>
          <p:cNvSpPr txBox="1"/>
          <p:nvPr/>
        </p:nvSpPr>
        <p:spPr>
          <a:xfrm>
            <a:off x="250825" y="5013325"/>
            <a:ext cx="8497888" cy="1477963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sk-SK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VÝSTUPY:  prvá v SR epidemiologická analýza rómskych komunít –  jedinečnosť analytického výstupu!</a:t>
            </a:r>
          </a:p>
          <a:p>
            <a:pPr marL="285750" indent="-285750">
              <a:buFontTx/>
              <a:buChar char="-"/>
              <a:defRPr/>
            </a:pPr>
            <a:r>
              <a:rPr lang="sk-SK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Vývoj koncepcií špecifických prevenčných programov s monitorovacou a </a:t>
            </a:r>
            <a:r>
              <a:rPr lang="sk-SK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evaluačnou</a:t>
            </a:r>
            <a:r>
              <a:rPr lang="sk-SK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platformou, </a:t>
            </a:r>
          </a:p>
          <a:p>
            <a:pPr marL="285750" indent="-285750">
              <a:buFontTx/>
              <a:buChar char="-"/>
              <a:defRPr/>
            </a:pPr>
            <a:r>
              <a:rPr lang="sk-SK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Nastavenie meracieho systému účinnosti prevenčných programov.</a:t>
            </a:r>
          </a:p>
        </p:txBody>
      </p:sp>
      <p:sp>
        <p:nvSpPr>
          <p:cNvPr id="7" name="Obdĺžnik 6"/>
          <p:cNvSpPr/>
          <p:nvPr/>
        </p:nvSpPr>
        <p:spPr>
          <a:xfrm>
            <a:off x="242888" y="1962150"/>
            <a:ext cx="8505825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Spárovanie  databázy mortality (NCZI + ŠÚ SR) + neverejná databáza rozmiestnenia rómskej populácie z Úradu splnomocnenca vlády pre RK  MV SR) </a:t>
            </a:r>
          </a:p>
        </p:txBody>
      </p:sp>
      <p:sp>
        <p:nvSpPr>
          <p:cNvPr id="33798" name="BlokTextu 12"/>
          <p:cNvSpPr txBox="1">
            <a:spLocks noChangeArrowheads="1"/>
          </p:cNvSpPr>
          <p:nvPr/>
        </p:nvSpPr>
        <p:spPr bwMode="auto">
          <a:xfrm>
            <a:off x="242888" y="3100388"/>
            <a:ext cx="8505825" cy="1754187"/>
          </a:xfrm>
          <a:prstGeom prst="rect">
            <a:avLst/>
          </a:prstGeom>
          <a:solidFill>
            <a:srgbClr val="1D29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sk-SK" altLang="sk-SK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Epidemiologická analýza – mortalita v rómskych komunitách</a:t>
            </a:r>
          </a:p>
          <a:p>
            <a:r>
              <a:rPr lang="sk-SK" altLang="sk-SK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Detailná analýza novorodeneckej, dojčenskej mortality, mortality v predškolskom, školskom veku, mortality adolescentov a dospelých v rôznych vekových kategóriách – ABNORMÁLNE ZISTENIA – KĽÚČOVÉ PRE urgentné diferenciačné  prevenčné programy, dôraz na silný lokalizačný faktor, individualitu osád a individualitu jedincov, socioekonomické aspekty (vrátane zdravotného správania sa) a pod.</a:t>
            </a:r>
          </a:p>
        </p:txBody>
      </p:sp>
      <p:sp>
        <p:nvSpPr>
          <p:cNvPr id="12" name="Šípka nadol 11"/>
          <p:cNvSpPr/>
          <p:nvPr/>
        </p:nvSpPr>
        <p:spPr>
          <a:xfrm>
            <a:off x="4316413" y="804863"/>
            <a:ext cx="327025" cy="463550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k-SK"/>
          </a:p>
        </p:txBody>
      </p:sp>
      <p:sp>
        <p:nvSpPr>
          <p:cNvPr id="15" name="Šípka nadol 14"/>
          <p:cNvSpPr/>
          <p:nvPr/>
        </p:nvSpPr>
        <p:spPr>
          <a:xfrm>
            <a:off x="4330700" y="1662113"/>
            <a:ext cx="328613" cy="300037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k-S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61938"/>
            <a:ext cx="8569325" cy="542925"/>
          </a:xfrm>
          <a:solidFill>
            <a:schemeClr val="accent3">
              <a:lumMod val="75000"/>
            </a:schemeClr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sk-SK" altLang="sk-SK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Ďalšie súčasné strategické analytické a výskumné aktivity    (II.)</a:t>
            </a:r>
            <a:endParaRPr lang="cs-CZ" altLang="sk-SK" sz="2000" dirty="0" smtClean="0">
              <a:solidFill>
                <a:schemeClr val="bg1"/>
              </a:solidFill>
            </a:endParaRPr>
          </a:p>
        </p:txBody>
      </p:sp>
      <p:sp>
        <p:nvSpPr>
          <p:cNvPr id="34819" name="BlokTextu 3"/>
          <p:cNvSpPr txBox="1">
            <a:spLocks noChangeArrowheads="1"/>
          </p:cNvSpPr>
          <p:nvPr/>
        </p:nvSpPr>
        <p:spPr bwMode="auto">
          <a:xfrm>
            <a:off x="250825" y="1128713"/>
            <a:ext cx="8505825" cy="646112"/>
          </a:xfrm>
          <a:prstGeom prst="rect">
            <a:avLst/>
          </a:prstGeom>
          <a:solidFill>
            <a:srgbClr val="1D29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sk-SK" altLang="sk-SK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II. Príprava vybraných metrík a databáz pre novú koncepciu strategického rámca zdravotníctva SR – NUTNOSŤ ZMENY KONCEPTU STRATEG.  RÁMCA ! </a:t>
            </a:r>
          </a:p>
        </p:txBody>
      </p:sp>
      <p:sp>
        <p:nvSpPr>
          <p:cNvPr id="10" name="BlokTextu 9"/>
          <p:cNvSpPr txBox="1"/>
          <p:nvPr/>
        </p:nvSpPr>
        <p:spPr>
          <a:xfrm>
            <a:off x="250825" y="4787900"/>
            <a:ext cx="8496300" cy="1754188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sk-SK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VÝSTUPY:   epidemiologická analýza za 20 rokov, </a:t>
            </a:r>
          </a:p>
          <a:p>
            <a:pPr marL="285750" indent="-285750">
              <a:buFontTx/>
              <a:buChar char="-"/>
              <a:defRPr/>
            </a:pPr>
            <a:r>
              <a:rPr lang="sk-SK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Platforma pre koncepciu prevenčných programov, lokalizovaných na základe analýzy historických dát a našich prognóz, </a:t>
            </a:r>
          </a:p>
          <a:p>
            <a:pPr marL="285750" indent="-285750">
              <a:buFontTx/>
              <a:buChar char="-"/>
              <a:defRPr/>
            </a:pPr>
            <a:r>
              <a:rPr lang="sk-SK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Efektívna platforma pre mnohé metriky v strategickom rámci (mortalita je „výsledková metrika“  s viacdimenzionálnymi kauzálnymi väzbami na iné),</a:t>
            </a:r>
          </a:p>
          <a:p>
            <a:pPr marL="285750" indent="-285750">
              <a:buFontTx/>
              <a:buChar char="-"/>
              <a:defRPr/>
            </a:pPr>
            <a:r>
              <a:rPr lang="sk-SK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Postupný vývoj kvalitnej databázy mortality na „vyššie“ analytické účely. </a:t>
            </a:r>
          </a:p>
        </p:txBody>
      </p:sp>
      <p:sp>
        <p:nvSpPr>
          <p:cNvPr id="7" name="Obdĺžnik 6"/>
          <p:cNvSpPr/>
          <p:nvPr/>
        </p:nvSpPr>
        <p:spPr>
          <a:xfrm>
            <a:off x="250825" y="1785938"/>
            <a:ext cx="8505825" cy="7000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Príprava analytickej platformy, úprava databázy mortality  a iných z NCZI na analytické účely, rozširovanie databázy mortality z NCZI na základe prístupu k dátam ŠÚ SR</a:t>
            </a:r>
          </a:p>
        </p:txBody>
      </p:sp>
      <p:sp>
        <p:nvSpPr>
          <p:cNvPr id="13" name="BlokTextu 12"/>
          <p:cNvSpPr txBox="1"/>
          <p:nvPr/>
        </p:nvSpPr>
        <p:spPr>
          <a:xfrm>
            <a:off x="250825" y="2479675"/>
            <a:ext cx="8505825" cy="2308225"/>
          </a:xfrm>
          <a:prstGeom prst="rect">
            <a:avLst/>
          </a:prstGeom>
          <a:solidFill>
            <a:srgbClr val="1D297F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sk-SK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Epidemiologická analýza </a:t>
            </a: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sk-SK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Detailná analýza viac ako 900 príčin úmrtí podľa MKCH-10, </a:t>
            </a: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sk-SK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Analýza vývoja mortality za 20 rokov na Slovensku – veková a priestorová diferenciácia, viacdimenzionálne kvantitatívne a kvalitatívne analýzy, </a:t>
            </a: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sk-SK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Analýza mortality v kontexte vplyvu socioekonomických faktorov,</a:t>
            </a: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sk-SK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Analýza mortality v kontexte </a:t>
            </a:r>
            <a:r>
              <a:rPr lang="sk-SK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globalizač</a:t>
            </a:r>
            <a:r>
              <a:rPr lang="sk-SK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procesov (zdravotná politika + makro)</a:t>
            </a:r>
          </a:p>
          <a:p>
            <a:pPr>
              <a:defRPr/>
            </a:pPr>
            <a:r>
              <a:rPr lang="sk-SK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Výstupy z ďalších analýz (optimalizácia lôžkového fondu, JZS, regionálne a iné disparity v zdraví, zdravie komunít, dostupnosť ZS, .... NÁRODNÉ METRIKY !</a:t>
            </a:r>
          </a:p>
        </p:txBody>
      </p:sp>
      <p:sp>
        <p:nvSpPr>
          <p:cNvPr id="12" name="Šípka nadol 11"/>
          <p:cNvSpPr/>
          <p:nvPr/>
        </p:nvSpPr>
        <p:spPr>
          <a:xfrm>
            <a:off x="4316413" y="804863"/>
            <a:ext cx="327025" cy="323850"/>
          </a:xfrm>
          <a:prstGeom prst="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k-S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61938"/>
            <a:ext cx="8569325" cy="542925"/>
          </a:xfrm>
          <a:solidFill>
            <a:schemeClr val="accent3">
              <a:lumMod val="75000"/>
            </a:schemeClr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sk-SK" altLang="sk-SK" sz="2000" b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Ďalšie súčasné strategické analytické a výskumné aktivity    (III.)</a:t>
            </a:r>
            <a:endParaRPr lang="cs-CZ" altLang="sk-SK" sz="2000" smtClean="0">
              <a:solidFill>
                <a:schemeClr val="bg1"/>
              </a:solidFill>
            </a:endParaRPr>
          </a:p>
        </p:txBody>
      </p:sp>
      <p:sp>
        <p:nvSpPr>
          <p:cNvPr id="35843" name="BlokTextu 3"/>
          <p:cNvSpPr txBox="1">
            <a:spLocks noChangeArrowheads="1"/>
          </p:cNvSpPr>
          <p:nvPr/>
        </p:nvSpPr>
        <p:spPr bwMode="auto">
          <a:xfrm>
            <a:off x="250825" y="1128713"/>
            <a:ext cx="5905500" cy="369887"/>
          </a:xfrm>
          <a:prstGeom prst="rect">
            <a:avLst/>
          </a:prstGeom>
          <a:solidFill>
            <a:srgbClr val="1D29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sk-SK" altLang="sk-SK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III.  Makroekonomické analýzy v systéme zdravotníctva</a:t>
            </a:r>
          </a:p>
        </p:txBody>
      </p:sp>
      <p:sp>
        <p:nvSpPr>
          <p:cNvPr id="35844" name="BlokTextu 9"/>
          <p:cNvSpPr txBox="1">
            <a:spLocks noChangeArrowheads="1"/>
          </p:cNvSpPr>
          <p:nvPr/>
        </p:nvSpPr>
        <p:spPr bwMode="auto">
          <a:xfrm>
            <a:off x="231775" y="4826000"/>
            <a:ext cx="8496300" cy="369888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sk-SK" altLang="sk-SK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BENEFIT pre MZ SR:</a:t>
            </a:r>
          </a:p>
        </p:txBody>
      </p:sp>
      <p:sp>
        <p:nvSpPr>
          <p:cNvPr id="7" name="Obdĺžnik 6"/>
          <p:cNvSpPr/>
          <p:nvPr/>
        </p:nvSpPr>
        <p:spPr>
          <a:xfrm>
            <a:off x="242888" y="1822450"/>
            <a:ext cx="5408612" cy="7921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Príprava analytickej platformy, príprava databázy pre koncepty makroekonomických indikátorov, vývoj a testovanie makroekonomických modelov ...</a:t>
            </a:r>
          </a:p>
        </p:txBody>
      </p:sp>
      <p:sp>
        <p:nvSpPr>
          <p:cNvPr id="13" name="BlokTextu 12"/>
          <p:cNvSpPr txBox="1"/>
          <p:nvPr/>
        </p:nvSpPr>
        <p:spPr>
          <a:xfrm>
            <a:off x="217488" y="2867025"/>
            <a:ext cx="8602662" cy="3970338"/>
          </a:xfrm>
          <a:prstGeom prst="rect">
            <a:avLst/>
          </a:prstGeom>
          <a:solidFill>
            <a:srgbClr val="1D297F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sk-SK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Zameranie na:</a:t>
            </a: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sk-SK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Analýzy a hodnotenie ekonomických dopadov alternatívnych typov vládnych výdavkov na základe odhadu "fiškálneho </a:t>
            </a:r>
            <a:r>
              <a:rPr lang="sk-SK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multiplikátora</a:t>
            </a:r>
            <a:r>
              <a:rPr lang="sk-SK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",</a:t>
            </a: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sk-SK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Analýzy vplyvu hospodárskej krízy na nezamestnanosť a zdravie (mortalitu),</a:t>
            </a: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sk-SK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Analýzy vplyvu mortality rôznych skupín NCD na ekonomický rast (panelové dáta),</a:t>
            </a: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sk-SK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Analýzy vplyvu rastu HDP na zdravie populácie (testovanie sily vzťahu pri zmene úrovní chudoby a nerovnosti),</a:t>
            </a: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sk-SK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Analýzy cyklickosti mortality, analýzy vzťahu priemerného príjmu a individuálneho príjmu na ukazovatele zdravia, </a:t>
            </a: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sk-SK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Analýzy procesov ekonomického rastu, integrácie trhov, priamych zahraničných investícií a urbanizácie na dlhodobé zmeny v mierach mortality a jej </a:t>
            </a:r>
            <a:r>
              <a:rPr lang="sk-SK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region</a:t>
            </a:r>
            <a:r>
              <a:rPr lang="sk-SK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diferencie,</a:t>
            </a: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sk-SK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Vplyv hospodárskej krízy na zdravotné správanie vybraných </a:t>
            </a:r>
            <a:r>
              <a:rPr lang="sk-SK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socio</a:t>
            </a:r>
            <a:r>
              <a:rPr lang="sk-SK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-ekonomických skupín a jeho dopady na mortalitu vybraných skupín diagnóz (alkoholizmus, samovraždy, formy závislostí a pod.). </a:t>
            </a:r>
          </a:p>
        </p:txBody>
      </p:sp>
      <p:sp>
        <p:nvSpPr>
          <p:cNvPr id="12" name="Šípka nadol 11"/>
          <p:cNvSpPr/>
          <p:nvPr/>
        </p:nvSpPr>
        <p:spPr>
          <a:xfrm>
            <a:off x="4316413" y="804863"/>
            <a:ext cx="327025" cy="323850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k-SK"/>
          </a:p>
        </p:txBody>
      </p:sp>
      <p:sp>
        <p:nvSpPr>
          <p:cNvPr id="15" name="Šípka nadol 14"/>
          <p:cNvSpPr/>
          <p:nvPr/>
        </p:nvSpPr>
        <p:spPr>
          <a:xfrm>
            <a:off x="4314825" y="1498600"/>
            <a:ext cx="328613" cy="301625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k-SK"/>
          </a:p>
        </p:txBody>
      </p:sp>
      <p:sp>
        <p:nvSpPr>
          <p:cNvPr id="17" name="Šípka nadol 16"/>
          <p:cNvSpPr/>
          <p:nvPr/>
        </p:nvSpPr>
        <p:spPr>
          <a:xfrm>
            <a:off x="4314825" y="2590800"/>
            <a:ext cx="328613" cy="300038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k-SK"/>
          </a:p>
        </p:txBody>
      </p:sp>
      <p:sp>
        <p:nvSpPr>
          <p:cNvPr id="2" name="Ovál 1"/>
          <p:cNvSpPr/>
          <p:nvPr/>
        </p:nvSpPr>
        <p:spPr>
          <a:xfrm>
            <a:off x="5853113" y="987425"/>
            <a:ext cx="2974975" cy="1768475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k-SK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Analýzy </a:t>
            </a:r>
          </a:p>
          <a:p>
            <a:pPr algn="ctr">
              <a:defRPr/>
            </a:pPr>
            <a:r>
              <a:rPr lang="sk-SK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 dôležitými politickými implikáciami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576262"/>
          </a:xfrm>
          <a:solidFill>
            <a:schemeClr val="accent3">
              <a:lumMod val="50000"/>
            </a:schemeClr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cs-CZ" altLang="sk-SK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Platformy </a:t>
            </a:r>
            <a:r>
              <a:rPr lang="cs-CZ" altLang="sk-SK" sz="2000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stratégií</a:t>
            </a:r>
            <a:r>
              <a:rPr lang="cs-CZ" altLang="sk-SK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altLang="sk-SK" sz="2000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zdravia</a:t>
            </a:r>
            <a:r>
              <a:rPr lang="cs-CZ" altLang="sk-SK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 </a:t>
            </a:r>
            <a:r>
              <a:rPr lang="cs-CZ" altLang="sk-SK" sz="2000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regiónoch</a:t>
            </a:r>
            <a:endParaRPr lang="cs-CZ" altLang="sk-SK" sz="20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Ovál 4"/>
          <p:cNvSpPr/>
          <p:nvPr/>
        </p:nvSpPr>
        <p:spPr>
          <a:xfrm>
            <a:off x="684213" y="787400"/>
            <a:ext cx="3095625" cy="1728788"/>
          </a:xfrm>
          <a:prstGeom prst="ellipse">
            <a:avLst/>
          </a:prstGeom>
          <a:ln>
            <a:solidFill>
              <a:srgbClr val="01114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k-SK" dirty="0"/>
              <a:t>Tvorba regionálnych politík v oblasti zdravia</a:t>
            </a:r>
          </a:p>
        </p:txBody>
      </p:sp>
      <p:sp>
        <p:nvSpPr>
          <p:cNvPr id="6" name="Ovál 5"/>
          <p:cNvSpPr/>
          <p:nvPr/>
        </p:nvSpPr>
        <p:spPr>
          <a:xfrm>
            <a:off x="3419475" y="1254125"/>
            <a:ext cx="3097213" cy="1728788"/>
          </a:xfrm>
          <a:prstGeom prst="ellipse">
            <a:avLst/>
          </a:prstGeom>
          <a:ln>
            <a:solidFill>
              <a:srgbClr val="01114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k-SK" dirty="0"/>
              <a:t>Budovanie regionálnych kompetencií v oblasti zdravia</a:t>
            </a:r>
          </a:p>
        </p:txBody>
      </p:sp>
      <p:sp>
        <p:nvSpPr>
          <p:cNvPr id="7" name="Ovál 6"/>
          <p:cNvSpPr/>
          <p:nvPr/>
        </p:nvSpPr>
        <p:spPr>
          <a:xfrm>
            <a:off x="5653088" y="2225675"/>
            <a:ext cx="3095625" cy="1727200"/>
          </a:xfrm>
          <a:prstGeom prst="ellipse">
            <a:avLst/>
          </a:prstGeom>
          <a:ln>
            <a:solidFill>
              <a:srgbClr val="01114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k-SK" dirty="0"/>
              <a:t>Podpora investícií do regionálnych zdravotných služieb </a:t>
            </a:r>
            <a:br>
              <a:rPr lang="sk-SK" dirty="0"/>
            </a:br>
            <a:r>
              <a:rPr lang="sk-SK" dirty="0"/>
              <a:t>v regióne</a:t>
            </a:r>
          </a:p>
        </p:txBody>
      </p:sp>
      <p:sp>
        <p:nvSpPr>
          <p:cNvPr id="9" name="Ovál 8"/>
          <p:cNvSpPr/>
          <p:nvPr/>
        </p:nvSpPr>
        <p:spPr>
          <a:xfrm>
            <a:off x="119063" y="2824163"/>
            <a:ext cx="3097212" cy="1728787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k-SK" dirty="0">
                <a:solidFill>
                  <a:schemeClr val="bg1"/>
                </a:solidFill>
              </a:rPr>
              <a:t>Regionálne nástroje plánovania, implementácie a vyhodnocovania</a:t>
            </a:r>
          </a:p>
        </p:txBody>
      </p:sp>
      <p:sp>
        <p:nvSpPr>
          <p:cNvPr id="10" name="Ovál 9"/>
          <p:cNvSpPr/>
          <p:nvPr/>
        </p:nvSpPr>
        <p:spPr>
          <a:xfrm>
            <a:off x="2530475" y="3109913"/>
            <a:ext cx="3095625" cy="1728787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k-SK" dirty="0"/>
              <a:t>Údaje, informácie, poznatky</a:t>
            </a:r>
          </a:p>
        </p:txBody>
      </p:sp>
      <p:sp>
        <p:nvSpPr>
          <p:cNvPr id="11" name="Ovál 10"/>
          <p:cNvSpPr/>
          <p:nvPr/>
        </p:nvSpPr>
        <p:spPr>
          <a:xfrm>
            <a:off x="3311525" y="4259263"/>
            <a:ext cx="3097213" cy="1728787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k-SK" dirty="0"/>
              <a:t>Koordinácia aktivít </a:t>
            </a:r>
            <a:br>
              <a:rPr lang="sk-SK" dirty="0"/>
            </a:br>
            <a:r>
              <a:rPr lang="sk-SK" dirty="0"/>
              <a:t>a spolupráce subjektov v regióne</a:t>
            </a:r>
          </a:p>
        </p:txBody>
      </p:sp>
      <p:sp>
        <p:nvSpPr>
          <p:cNvPr id="12" name="Ovál 11"/>
          <p:cNvSpPr/>
          <p:nvPr/>
        </p:nvSpPr>
        <p:spPr>
          <a:xfrm>
            <a:off x="5992813" y="4262438"/>
            <a:ext cx="3097212" cy="1727200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k-SK" dirty="0"/>
              <a:t>Intervencie a služby (Národný program podpory zdravia)</a:t>
            </a:r>
          </a:p>
        </p:txBody>
      </p:sp>
      <p:sp>
        <p:nvSpPr>
          <p:cNvPr id="13" name="Šípka nadol 12"/>
          <p:cNvSpPr/>
          <p:nvPr/>
        </p:nvSpPr>
        <p:spPr>
          <a:xfrm rot="1640779">
            <a:off x="3008313" y="2547938"/>
            <a:ext cx="484187" cy="657225"/>
          </a:xfrm>
          <a:prstGeom prst="downArrow">
            <a:avLst/>
          </a:prstGeom>
          <a:solidFill>
            <a:srgbClr val="FF0000"/>
          </a:solidFill>
          <a:ln>
            <a:solidFill>
              <a:srgbClr val="01114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k-SK"/>
          </a:p>
        </p:txBody>
      </p:sp>
      <p:sp>
        <p:nvSpPr>
          <p:cNvPr id="14" name="Šípka nadol 13"/>
          <p:cNvSpPr/>
          <p:nvPr/>
        </p:nvSpPr>
        <p:spPr>
          <a:xfrm rot="1640779">
            <a:off x="5846763" y="3821113"/>
            <a:ext cx="485775" cy="657225"/>
          </a:xfrm>
          <a:prstGeom prst="downArrow">
            <a:avLst/>
          </a:prstGeom>
          <a:solidFill>
            <a:srgbClr val="FF0000"/>
          </a:solidFill>
          <a:ln>
            <a:solidFill>
              <a:srgbClr val="01114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k-S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68313" y="1196975"/>
            <a:ext cx="8229600" cy="507365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  <a:defRPr/>
            </a:pPr>
            <a:r>
              <a:rPr lang="sk-SK" sz="2800" dirty="0" smtClean="0"/>
              <a:t>Absentujúce koncepcie regionálnych stratégií 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sk-SK" sz="2800" dirty="0" smtClean="0"/>
              <a:t>    v oblasti zdravia   </a:t>
            </a:r>
            <a:r>
              <a:rPr lang="sk-SK" sz="2800" dirty="0" smtClean="0">
                <a:solidFill>
                  <a:srgbClr val="C00000"/>
                </a:solidFill>
              </a:rPr>
              <a:t>RIEŠENIA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sk-SK" sz="2800" dirty="0" smtClean="0"/>
              <a:t>Absentujúce analýzy pre tvorby strategických scenárov v regionálnom plánovaní v oblasti zdravia    </a:t>
            </a:r>
            <a:r>
              <a:rPr lang="sk-SK" sz="2800" dirty="0" smtClean="0">
                <a:solidFill>
                  <a:srgbClr val="C00000"/>
                </a:solidFill>
              </a:rPr>
              <a:t>RIEŠENIA</a:t>
            </a:r>
            <a:endParaRPr lang="sk-SK" sz="2800" dirty="0" smtClean="0"/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sk-SK" sz="2800" dirty="0" smtClean="0"/>
              <a:t>Problematická údajová základňa pre regionálne a národné plánovania v oblasti zdravia (NCZI, ŠÚ SR, MZ SR, MV SR, zdrav. zariadenia a pod.)  </a:t>
            </a:r>
            <a:r>
              <a:rPr lang="sk-SK" sz="2800" dirty="0" smtClean="0">
                <a:solidFill>
                  <a:srgbClr val="C00000"/>
                </a:solidFill>
              </a:rPr>
              <a:t>RIEŠENIA</a:t>
            </a:r>
            <a:endParaRPr lang="sk-SK" sz="2800" dirty="0" smtClean="0"/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sk-SK" sz="2800" dirty="0" smtClean="0"/>
              <a:t>Nutná inštitucionálna podpora, komunikácia    </a:t>
            </a:r>
            <a:r>
              <a:rPr lang="sk-SK" sz="2800" dirty="0" smtClean="0">
                <a:solidFill>
                  <a:srgbClr val="C00000"/>
                </a:solidFill>
              </a:rPr>
              <a:t>RIEŠENIA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endParaRPr lang="sk-SK" dirty="0" smtClean="0"/>
          </a:p>
          <a:p>
            <a:pPr>
              <a:buFont typeface="Arial" panose="020B0604020202020204" pitchFamily="34" charset="0"/>
              <a:buChar char="•"/>
              <a:defRPr/>
            </a:pPr>
            <a:endParaRPr lang="sk-SK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576262"/>
          </a:xfrm>
          <a:solidFill>
            <a:schemeClr val="accent3">
              <a:lumMod val="50000"/>
            </a:schemeClr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cs-CZ" altLang="sk-SK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Problematické oblasti strategického </a:t>
            </a:r>
            <a:r>
              <a:rPr lang="cs-CZ" altLang="sk-SK" sz="2000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plánovania</a:t>
            </a:r>
            <a:r>
              <a:rPr lang="cs-CZ" altLang="sk-SK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 oblasti </a:t>
            </a:r>
            <a:r>
              <a:rPr lang="cs-CZ" altLang="sk-SK" sz="2000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zdravia</a:t>
            </a:r>
            <a:endParaRPr lang="cs-CZ" altLang="sk-SK" sz="20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ĺžnik 8"/>
          <p:cNvSpPr/>
          <p:nvPr/>
        </p:nvSpPr>
        <p:spPr>
          <a:xfrm>
            <a:off x="1714500" y="5857875"/>
            <a:ext cx="5857875" cy="1428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Aft>
                <a:spcPts val="0"/>
              </a:spcAft>
              <a:defRPr/>
            </a:pPr>
            <a:endParaRPr lang="sk-SK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  <a:hlinkClick r:id="rId2"/>
            </a:endParaRPr>
          </a:p>
        </p:txBody>
      </p:sp>
      <p:grpSp>
        <p:nvGrpSpPr>
          <p:cNvPr id="38915" name="Skupina 9"/>
          <p:cNvGrpSpPr>
            <a:grpSpLocks/>
          </p:cNvGrpSpPr>
          <p:nvPr/>
        </p:nvGrpSpPr>
        <p:grpSpPr bwMode="auto">
          <a:xfrm>
            <a:off x="457200" y="142875"/>
            <a:ext cx="8229600" cy="1214438"/>
            <a:chOff x="457200" y="142875"/>
            <a:chExt cx="8229600" cy="1214423"/>
          </a:xfrm>
        </p:grpSpPr>
        <p:grpSp>
          <p:nvGrpSpPr>
            <p:cNvPr id="38921" name="Skupina 8"/>
            <p:cNvGrpSpPr>
              <a:grpSpLocks/>
            </p:cNvGrpSpPr>
            <p:nvPr/>
          </p:nvGrpSpPr>
          <p:grpSpPr bwMode="auto">
            <a:xfrm>
              <a:off x="457200" y="263525"/>
              <a:ext cx="8229600" cy="1093773"/>
              <a:chOff x="457200" y="263966"/>
              <a:chExt cx="8229600" cy="1202884"/>
            </a:xfrm>
          </p:grpSpPr>
          <p:sp>
            <p:nvSpPr>
              <p:cNvPr id="38924" name="Nadpis 1"/>
              <p:cNvSpPr txBox="1">
                <a:spLocks/>
              </p:cNvSpPr>
              <p:nvPr/>
            </p:nvSpPr>
            <p:spPr bwMode="auto">
              <a:xfrm>
                <a:off x="457200" y="263966"/>
                <a:ext cx="8229600" cy="994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r" eaLnBrk="1" hangingPunct="1"/>
                <a:endParaRPr lang="sk-SK" altLang="sk-SK" sz="1400"/>
              </a:p>
            </p:txBody>
          </p:sp>
          <p:sp>
            <p:nvSpPr>
              <p:cNvPr id="38925" name="AutoShape 7"/>
              <p:cNvSpPr>
                <a:spLocks noChangeArrowheads="1"/>
              </p:cNvSpPr>
              <p:nvPr/>
            </p:nvSpPr>
            <p:spPr bwMode="auto">
              <a:xfrm>
                <a:off x="642938" y="1357313"/>
                <a:ext cx="7772400" cy="109537"/>
              </a:xfrm>
              <a:custGeom>
                <a:avLst/>
                <a:gdLst>
                  <a:gd name="T0" fmla="*/ 0 w 1000"/>
                  <a:gd name="T1" fmla="*/ 0 h 1000"/>
                  <a:gd name="T2" fmla="*/ 2147483647 w 1000"/>
                  <a:gd name="T3" fmla="*/ 0 h 1000"/>
                  <a:gd name="T4" fmla="*/ 2147483647 w 1000"/>
                  <a:gd name="T5" fmla="*/ 2147483647 h 1000"/>
                  <a:gd name="T6" fmla="*/ 0 w 1000"/>
                  <a:gd name="T7" fmla="*/ 2147483647 h 1000"/>
                  <a:gd name="T8" fmla="*/ 0 w 1000"/>
                  <a:gd name="T9" fmla="*/ 0 h 1000"/>
                  <a:gd name="T10" fmla="*/ 2147483647 w 1000"/>
                  <a:gd name="T11" fmla="*/ 0 h 10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00"/>
                  <a:gd name="T19" fmla="*/ 0 h 1000"/>
                  <a:gd name="T20" fmla="*/ 1000 w 1000"/>
                  <a:gd name="T21" fmla="*/ 1000 h 10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00" h="1000" stroke="0">
                    <a:moveTo>
                      <a:pt x="0" y="0"/>
                    </a:moveTo>
                    <a:lnTo>
                      <a:pt x="618" y="0"/>
                    </a:lnTo>
                    <a:lnTo>
                      <a:pt x="618" y="1000"/>
                    </a:lnTo>
                    <a:lnTo>
                      <a:pt x="0" y="1000"/>
                    </a:lnTo>
                    <a:lnTo>
                      <a:pt x="0" y="0"/>
                    </a:lnTo>
                    <a:close/>
                  </a:path>
                  <a:path w="1000" h="1000">
                    <a:moveTo>
                      <a:pt x="0" y="0"/>
                    </a:moveTo>
                    <a:lnTo>
                      <a:pt x="1000" y="0"/>
                    </a:lnTo>
                  </a:path>
                </a:pathLst>
              </a:custGeom>
              <a:solidFill>
                <a:srgbClr val="006195"/>
              </a:solidFill>
              <a:ln w="19050">
                <a:solidFill>
                  <a:srgbClr val="E724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sk-SK"/>
              </a:p>
            </p:txBody>
          </p:sp>
        </p:grpSp>
        <p:pic>
          <p:nvPicPr>
            <p:cNvPr id="38922" name="Obrázok 4" descr="Logo_Ek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938" y="142875"/>
              <a:ext cx="2000250" cy="1000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923" name="Picture 13" descr="C:\Users\Beata\Desktop\709000000_3274.gif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0375" y="214313"/>
              <a:ext cx="1000121" cy="9286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" name="Ovál 9"/>
          <p:cNvSpPr/>
          <p:nvPr/>
        </p:nvSpPr>
        <p:spPr>
          <a:xfrm>
            <a:off x="1106488" y="2262188"/>
            <a:ext cx="6931025" cy="1643062"/>
          </a:xfrm>
          <a:prstGeom prst="ellipse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sk-SK" sz="3600" b="1" dirty="0">
                <a:latin typeface="Times New Roman" pitchFamily="18" charset="0"/>
                <a:cs typeface="Times New Roman" pitchFamily="18" charset="0"/>
              </a:rPr>
              <a:t>Ďakujeme za pozornosť</a:t>
            </a:r>
          </a:p>
        </p:txBody>
      </p:sp>
      <p:sp>
        <p:nvSpPr>
          <p:cNvPr id="11" name="Podnadpis 2"/>
          <p:cNvSpPr txBox="1">
            <a:spLocks/>
          </p:cNvSpPr>
          <p:nvPr/>
        </p:nvSpPr>
        <p:spPr>
          <a:xfrm>
            <a:off x="357188" y="3929063"/>
            <a:ext cx="8572500" cy="1552575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342900" indent="-342900" algn="ctr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endParaRPr lang="en-US" sz="11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eaLnBrk="1" fontAlgn="auto" hangingPunct="1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sk-SK" sz="3200" dirty="0">
              <a:solidFill>
                <a:srgbClr val="C00000"/>
              </a:solidFill>
              <a:latin typeface="+mn-lt"/>
              <a:cs typeface="+mn-cs"/>
            </a:endParaRPr>
          </a:p>
        </p:txBody>
      </p:sp>
      <p:sp>
        <p:nvSpPr>
          <p:cNvPr id="38918" name="BlokTextu 1"/>
          <p:cNvSpPr txBox="1">
            <a:spLocks noChangeArrowheads="1"/>
          </p:cNvSpPr>
          <p:nvPr/>
        </p:nvSpPr>
        <p:spPr bwMode="auto">
          <a:xfrm>
            <a:off x="1647825" y="4483100"/>
            <a:ext cx="5991225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sk-SK" altLang="sk-SK" sz="3600">
                <a:solidFill>
                  <a:srgbClr val="130482"/>
                </a:solidFill>
                <a:latin typeface="Times New Roman" pitchFamily="18" charset="0"/>
                <a:cs typeface="Times New Roman" pitchFamily="18" charset="0"/>
              </a:rPr>
              <a:t>beata.gavurova@tuke.sk</a:t>
            </a:r>
          </a:p>
          <a:p>
            <a:pPr algn="ctr"/>
            <a:r>
              <a:rPr lang="sk-SK" altLang="sk-SK" sz="3600">
                <a:solidFill>
                  <a:srgbClr val="130482"/>
                </a:solidFill>
                <a:latin typeface="Times New Roman" pitchFamily="18" charset="0"/>
                <a:cs typeface="Times New Roman" pitchFamily="18" charset="0"/>
              </a:rPr>
              <a:t>martin.smatana@health.gov.sk </a:t>
            </a:r>
          </a:p>
          <a:p>
            <a:pPr algn="ctr"/>
            <a:endParaRPr lang="sk-SK" altLang="sk-SK" sz="3600">
              <a:solidFill>
                <a:srgbClr val="13048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sk-SK" altLang="sk-SK" sz="3600">
              <a:solidFill>
                <a:srgbClr val="13048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sk-SK" altLang="sk-SK" sz="3600">
              <a:solidFill>
                <a:srgbClr val="13048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19" name="Obrázok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2763" y="166688"/>
            <a:ext cx="1150937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20" name="Picture 18" descr="Ministerstvo zdravotníctva Slovenskej republiky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7375" y="263525"/>
            <a:ext cx="2971800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ástupný symbol obsahu 8"/>
          <p:cNvSpPr>
            <a:spLocks noGrp="1"/>
          </p:cNvSpPr>
          <p:nvPr>
            <p:ph idx="1"/>
          </p:nvPr>
        </p:nvSpPr>
        <p:spPr>
          <a:xfrm>
            <a:off x="442913" y="333375"/>
            <a:ext cx="8243887" cy="647700"/>
          </a:xfrm>
          <a:solidFill>
            <a:schemeClr val="accent3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spcCol="0" rtlCol="0" fromWordArt="0" anchor="ctr" forceAA="0">
            <a:noAutofit/>
          </a:bodyPr>
          <a:lstStyle/>
          <a:p>
            <a:pPr marL="0" indent="0" algn="ctr">
              <a:buFont typeface="Arial" panose="020B0604020202020204" pitchFamily="34" charset="0"/>
              <a:buNone/>
              <a:defRPr/>
            </a:pPr>
            <a:r>
              <a:rPr lang="sk-SK" sz="2000" b="1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Optimalizácie siete zdravotníckych zariadení</a:t>
            </a:r>
          </a:p>
        </p:txBody>
      </p:sp>
      <p:sp>
        <p:nvSpPr>
          <p:cNvPr id="4" name="Obdĺžnik 3"/>
          <p:cNvSpPr/>
          <p:nvPr/>
        </p:nvSpPr>
        <p:spPr>
          <a:xfrm>
            <a:off x="457200" y="1316038"/>
            <a:ext cx="3538538" cy="6477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sk-SK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Kvantitatívna a kvalitatívna analýza ZZ (počtu, štruktúry ...) </a:t>
            </a:r>
          </a:p>
        </p:txBody>
      </p:sp>
      <p:sp>
        <p:nvSpPr>
          <p:cNvPr id="13" name="Obdĺžnik 12"/>
          <p:cNvSpPr/>
          <p:nvPr/>
        </p:nvSpPr>
        <p:spPr>
          <a:xfrm>
            <a:off x="442913" y="2062163"/>
            <a:ext cx="3538537" cy="6477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sk-SK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Ekonomická a finančná analýza </a:t>
            </a:r>
          </a:p>
        </p:txBody>
      </p:sp>
      <p:sp>
        <p:nvSpPr>
          <p:cNvPr id="14" name="Obdĺžnik 13"/>
          <p:cNvSpPr/>
          <p:nvPr/>
        </p:nvSpPr>
        <p:spPr>
          <a:xfrm>
            <a:off x="457200" y="2827338"/>
            <a:ext cx="3538538" cy="64928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sk-SK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Procesy (ekonomické, liečebné </a:t>
            </a:r>
          </a:p>
          <a:p>
            <a:pPr algn="ctr" eaLnBrk="1" hangingPunct="1">
              <a:defRPr/>
            </a:pPr>
            <a:r>
              <a:rPr lang="sk-SK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diagnostické)</a:t>
            </a:r>
          </a:p>
        </p:txBody>
      </p:sp>
      <p:sp>
        <p:nvSpPr>
          <p:cNvPr id="15" name="Obdĺžnik 14"/>
          <p:cNvSpPr/>
          <p:nvPr/>
        </p:nvSpPr>
        <p:spPr>
          <a:xfrm>
            <a:off x="449263" y="3598863"/>
            <a:ext cx="3538537" cy="64928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sk-SK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Organizačné štruktúry (nekompatibilita s vykazovaním)</a:t>
            </a:r>
            <a:r>
              <a:rPr lang="sk-SK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</p:txBody>
      </p:sp>
      <p:sp>
        <p:nvSpPr>
          <p:cNvPr id="5" name="Ovál 4"/>
          <p:cNvSpPr/>
          <p:nvPr/>
        </p:nvSpPr>
        <p:spPr>
          <a:xfrm>
            <a:off x="5459413" y="4864100"/>
            <a:ext cx="2886075" cy="849313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eaLnBrk="1" hangingPunct="1">
              <a:defRPr/>
            </a:pPr>
            <a:r>
              <a:rPr lang="sk-SK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Demografia</a:t>
            </a:r>
            <a:r>
              <a:rPr lang="sk-SK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7" name="Ovál 16"/>
          <p:cNvSpPr/>
          <p:nvPr/>
        </p:nvSpPr>
        <p:spPr>
          <a:xfrm>
            <a:off x="3567113" y="4597400"/>
            <a:ext cx="2857500" cy="9144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sk-SK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Morbidita </a:t>
            </a:r>
          </a:p>
          <a:p>
            <a:pPr algn="ctr" eaLnBrk="1" hangingPunct="1">
              <a:defRPr/>
            </a:pPr>
            <a:r>
              <a:rPr lang="sk-SK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 regiónoch</a:t>
            </a:r>
          </a:p>
        </p:txBody>
      </p:sp>
      <p:sp>
        <p:nvSpPr>
          <p:cNvPr id="18" name="Obdĺžnik 17"/>
          <p:cNvSpPr/>
          <p:nvPr/>
        </p:nvSpPr>
        <p:spPr>
          <a:xfrm>
            <a:off x="449263" y="5099050"/>
            <a:ext cx="3330575" cy="41275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sk-SK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Efektivita lôžkového fondu </a:t>
            </a:r>
          </a:p>
        </p:txBody>
      </p:sp>
      <p:sp>
        <p:nvSpPr>
          <p:cNvPr id="19" name="Obdĺžnik 18"/>
          <p:cNvSpPr/>
          <p:nvPr/>
        </p:nvSpPr>
        <p:spPr>
          <a:xfrm>
            <a:off x="457200" y="5648325"/>
            <a:ext cx="4114800" cy="41275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sk-SK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Kvalita zdravotnej starostlivosti</a:t>
            </a:r>
          </a:p>
        </p:txBody>
      </p:sp>
      <p:sp>
        <p:nvSpPr>
          <p:cNvPr id="20" name="Obdĺžnik 19"/>
          <p:cNvSpPr/>
          <p:nvPr/>
        </p:nvSpPr>
        <p:spPr>
          <a:xfrm>
            <a:off x="449263" y="6192838"/>
            <a:ext cx="8089900" cy="41275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sk-SK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Miera </a:t>
            </a:r>
            <a:r>
              <a:rPr lang="sk-SK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preventabilných</a:t>
            </a:r>
            <a:r>
              <a:rPr lang="sk-SK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hospitalizácií (ACSC)</a:t>
            </a:r>
          </a:p>
        </p:txBody>
      </p:sp>
      <p:sp>
        <p:nvSpPr>
          <p:cNvPr id="21" name="Obdĺžnik 20"/>
          <p:cNvSpPr/>
          <p:nvPr/>
        </p:nvSpPr>
        <p:spPr>
          <a:xfrm>
            <a:off x="4355976" y="1316038"/>
            <a:ext cx="1008112" cy="28977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eaLnBrk="1" hangingPunct="1">
              <a:defRPr/>
            </a:pPr>
            <a:r>
              <a:rPr lang="sk-SK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 ZZ, právna forma, vlastníctvo, regionálny status</a:t>
            </a:r>
          </a:p>
        </p:txBody>
      </p:sp>
      <p:sp>
        <p:nvSpPr>
          <p:cNvPr id="29" name="Šípka nadol 28"/>
          <p:cNvSpPr/>
          <p:nvPr/>
        </p:nvSpPr>
        <p:spPr>
          <a:xfrm>
            <a:off x="1984375" y="4391025"/>
            <a:ext cx="279400" cy="611188"/>
          </a:xfrm>
          <a:prstGeom prst="down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sk-SK"/>
          </a:p>
        </p:txBody>
      </p:sp>
      <p:sp>
        <p:nvSpPr>
          <p:cNvPr id="38" name="Ovál 37"/>
          <p:cNvSpPr/>
          <p:nvPr/>
        </p:nvSpPr>
        <p:spPr>
          <a:xfrm>
            <a:off x="4208463" y="5370513"/>
            <a:ext cx="2884487" cy="8493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sk-SK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Dostupnosť </a:t>
            </a:r>
          </a:p>
        </p:txBody>
      </p:sp>
      <p:sp>
        <p:nvSpPr>
          <p:cNvPr id="39" name="Ovál 38"/>
          <p:cNvSpPr/>
          <p:nvPr/>
        </p:nvSpPr>
        <p:spPr>
          <a:xfrm>
            <a:off x="6318250" y="5648325"/>
            <a:ext cx="2649538" cy="849313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sk-SK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Prevenčné programy</a:t>
            </a:r>
          </a:p>
        </p:txBody>
      </p:sp>
      <p:sp>
        <p:nvSpPr>
          <p:cNvPr id="6" name="Ovál 5"/>
          <p:cNvSpPr/>
          <p:nvPr/>
        </p:nvSpPr>
        <p:spPr>
          <a:xfrm>
            <a:off x="5957888" y="2003425"/>
            <a:ext cx="2581275" cy="1595438"/>
          </a:xfrm>
          <a:prstGeom prst="ellipse">
            <a:avLst/>
          </a:prstGeom>
          <a:solidFill>
            <a:srgbClr val="13048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k-SK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EFEKTIVITA</a:t>
            </a:r>
          </a:p>
        </p:txBody>
      </p:sp>
      <p:sp>
        <p:nvSpPr>
          <p:cNvPr id="8" name="Šípka doprava 7"/>
          <p:cNvSpPr/>
          <p:nvPr/>
        </p:nvSpPr>
        <p:spPr>
          <a:xfrm>
            <a:off x="5454650" y="2676525"/>
            <a:ext cx="412750" cy="320675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k-SK"/>
          </a:p>
        </p:txBody>
      </p:sp>
      <p:sp>
        <p:nvSpPr>
          <p:cNvPr id="11" name="Šípka nadol 10"/>
          <p:cNvSpPr/>
          <p:nvPr/>
        </p:nvSpPr>
        <p:spPr>
          <a:xfrm>
            <a:off x="7092950" y="1316038"/>
            <a:ext cx="287338" cy="528637"/>
          </a:xfrm>
          <a:prstGeom prst="down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k-SK"/>
          </a:p>
        </p:txBody>
      </p:sp>
      <p:sp>
        <p:nvSpPr>
          <p:cNvPr id="16" name="Šípka nahor 15"/>
          <p:cNvSpPr/>
          <p:nvPr/>
        </p:nvSpPr>
        <p:spPr>
          <a:xfrm>
            <a:off x="7200900" y="3722688"/>
            <a:ext cx="288925" cy="598487"/>
          </a:xfrm>
          <a:prstGeom prst="up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k-SK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ĺžnik 7"/>
          <p:cNvSpPr/>
          <p:nvPr/>
        </p:nvSpPr>
        <p:spPr>
          <a:xfrm>
            <a:off x="428625" y="1412875"/>
            <a:ext cx="8286750" cy="5087938"/>
          </a:xfrm>
          <a:prstGeom prst="rect">
            <a:avLst/>
          </a:prstGeom>
          <a:solidFill>
            <a:srgbClr val="1D297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sk-SK" dirty="0"/>
          </a:p>
        </p:txBody>
      </p:sp>
      <p:sp>
        <p:nvSpPr>
          <p:cNvPr id="9" name="Obdĺžnik 8"/>
          <p:cNvSpPr/>
          <p:nvPr/>
        </p:nvSpPr>
        <p:spPr>
          <a:xfrm>
            <a:off x="642938" y="1785938"/>
            <a:ext cx="7786687" cy="428625"/>
          </a:xfrm>
          <a:prstGeom prst="rect">
            <a:avLst/>
          </a:prstGeom>
          <a:solidFill>
            <a:srgbClr val="1D297F"/>
          </a:solidFill>
          <a:ln>
            <a:solidFill>
              <a:srgbClr val="1D29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sk-SK" sz="2800" b="1" dirty="0">
                <a:latin typeface="Times New Roman" pitchFamily="18" charset="0"/>
                <a:cs typeface="Times New Roman" pitchFamily="18" charset="0"/>
              </a:rPr>
              <a:t>ODVRÁTITEĽNÁ    ÚMRTNOSŤ</a:t>
            </a:r>
          </a:p>
        </p:txBody>
      </p:sp>
      <p:sp>
        <p:nvSpPr>
          <p:cNvPr id="10" name="Ovál 9"/>
          <p:cNvSpPr/>
          <p:nvPr/>
        </p:nvSpPr>
        <p:spPr>
          <a:xfrm>
            <a:off x="646113" y="2971800"/>
            <a:ext cx="3857625" cy="91440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rgbClr val="1D29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sk-SK" sz="2800" b="1" dirty="0">
                <a:latin typeface="Times New Roman" pitchFamily="18" charset="0"/>
                <a:cs typeface="Times New Roman" pitchFamily="18" charset="0"/>
              </a:rPr>
              <a:t>„liečiteľná“ </a:t>
            </a:r>
          </a:p>
        </p:txBody>
      </p:sp>
      <p:sp>
        <p:nvSpPr>
          <p:cNvPr id="11" name="Ovál 10"/>
          <p:cNvSpPr/>
          <p:nvPr/>
        </p:nvSpPr>
        <p:spPr>
          <a:xfrm>
            <a:off x="4662488" y="2967038"/>
            <a:ext cx="3929062" cy="91440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rgbClr val="1D29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sk-SK" sz="2800" b="1" dirty="0">
                <a:latin typeface="Times New Roman" pitchFamily="18" charset="0"/>
                <a:cs typeface="Times New Roman" pitchFamily="18" charset="0"/>
              </a:rPr>
              <a:t>„</a:t>
            </a:r>
            <a:r>
              <a:rPr lang="sk-SK" sz="2800" b="1" dirty="0" err="1">
                <a:latin typeface="Times New Roman" pitchFamily="18" charset="0"/>
                <a:cs typeface="Times New Roman" pitchFamily="18" charset="0"/>
              </a:rPr>
              <a:t>preventabilná</a:t>
            </a:r>
            <a:r>
              <a:rPr lang="sk-SK" sz="2800" b="1" dirty="0">
                <a:latin typeface="Times New Roman" pitchFamily="18" charset="0"/>
                <a:cs typeface="Times New Roman" pitchFamily="18" charset="0"/>
              </a:rPr>
              <a:t>“</a:t>
            </a:r>
          </a:p>
        </p:txBody>
      </p:sp>
      <p:sp>
        <p:nvSpPr>
          <p:cNvPr id="12" name="Obdĺžnik 11"/>
          <p:cNvSpPr/>
          <p:nvPr/>
        </p:nvSpPr>
        <p:spPr>
          <a:xfrm>
            <a:off x="642938" y="4000500"/>
            <a:ext cx="3786187" cy="235743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sk-SK"/>
          </a:p>
        </p:txBody>
      </p:sp>
      <p:sp>
        <p:nvSpPr>
          <p:cNvPr id="13" name="Obdĺžnik 12"/>
          <p:cNvSpPr/>
          <p:nvPr/>
        </p:nvSpPr>
        <p:spPr>
          <a:xfrm>
            <a:off x="4572000" y="4000500"/>
            <a:ext cx="3929063" cy="235743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sk-SK" sz="2000" dirty="0">
              <a:solidFill>
                <a:srgbClr val="1D297F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sk-SK" sz="2000" b="1" dirty="0">
                <a:solidFill>
                  <a:srgbClr val="1D297F"/>
                </a:solidFill>
                <a:latin typeface="Times New Roman" pitchFamily="18" charset="0"/>
                <a:cs typeface="Times New Roman" pitchFamily="18" charset="0"/>
              </a:rPr>
              <a:t>... všetky alebo väčšina úmrtí na dané choroby (v závislosti od vekovej hranice), ktoré by nemali nastať v prípade efektívnych verejných zdravotníckych kampaní zameraných na prevenciu ...</a:t>
            </a:r>
          </a:p>
          <a:p>
            <a:pPr eaLnBrk="1" hangingPunct="1">
              <a:defRPr/>
            </a:pPr>
            <a:endParaRPr lang="sk-SK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714375" y="3990975"/>
            <a:ext cx="3500438" cy="1938338"/>
          </a:xfrm>
          <a:prstGeom prst="rect">
            <a:avLst/>
          </a:prstGeom>
          <a:noFill/>
          <a:ln>
            <a:noFill/>
          </a:ln>
          <a:effectLst>
            <a:prstShdw prst="shdw11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>
              <a:tabLst>
                <a:tab pos="114300" algn="l"/>
                <a:tab pos="457200" algn="l"/>
              </a:tabLst>
            </a:pPr>
            <a:r>
              <a:rPr lang="sk-SK" altLang="sk-SK" sz="2000" b="1">
                <a:solidFill>
                  <a:srgbClr val="1D297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... všetky alebo väčšina úmrtí na dané choroby (v závislosti od vekovej hranice), ktoré  by nemali nastať v prípade poskytnutia kvalitnej zdravotnej starostlivosti ... </a:t>
            </a:r>
          </a:p>
        </p:txBody>
      </p:sp>
      <p:sp>
        <p:nvSpPr>
          <p:cNvPr id="15" name="Obdĺžnik 14"/>
          <p:cNvSpPr/>
          <p:nvPr/>
        </p:nvSpPr>
        <p:spPr>
          <a:xfrm>
            <a:off x="714375" y="2428875"/>
            <a:ext cx="7715250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sk-SK" sz="2000" b="1" dirty="0">
                <a:solidFill>
                  <a:srgbClr val="1D297F"/>
                </a:solidFill>
                <a:latin typeface="Times New Roman" pitchFamily="18" charset="0"/>
                <a:cs typeface="Times New Roman" pitchFamily="18" charset="0"/>
              </a:rPr>
              <a:t>... predčasné úmrtia, ktoré by sa nemali vyskytnúť v danom čase ... </a:t>
            </a:r>
          </a:p>
        </p:txBody>
      </p:sp>
      <p:sp>
        <p:nvSpPr>
          <p:cNvPr id="9226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261938"/>
            <a:ext cx="8286750" cy="542925"/>
          </a:xfrm>
          <a:solidFill>
            <a:schemeClr val="accent3">
              <a:lumMod val="50000"/>
            </a:schemeClr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sk-SK" altLang="sk-SK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EPIDEMIOLÓGIA  a EFEKTÍVNOSŤ  ZDRAVOTNÍCTVA  SR </a:t>
            </a:r>
            <a:endParaRPr lang="cs-CZ" altLang="sk-SK" sz="20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14325" y="1284288"/>
            <a:ext cx="8686800" cy="35718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k-SK" sz="3200" b="1" dirty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sk-SK" sz="3200" b="1" dirty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sk-SK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3" name="Ovál 62"/>
          <p:cNvSpPr/>
          <p:nvPr/>
        </p:nvSpPr>
        <p:spPr>
          <a:xfrm>
            <a:off x="231775" y="984250"/>
            <a:ext cx="4214813" cy="1027113"/>
          </a:xfrm>
          <a:prstGeom prst="ellipse">
            <a:avLst/>
          </a:prstGeom>
          <a:solidFill>
            <a:schemeClr val="bg1"/>
          </a:solidFill>
          <a:ln>
            <a:solidFill>
              <a:srgbClr val="1304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sk-SK" b="1" dirty="0">
                <a:solidFill>
                  <a:srgbClr val="130482"/>
                </a:solidFill>
                <a:latin typeface="Times New Roman" pitchFamily="18" charset="0"/>
                <a:cs typeface="Times New Roman" pitchFamily="18" charset="0"/>
              </a:rPr>
              <a:t>Prominentný spôsob merania efektívnosti systémov ZS </a:t>
            </a:r>
          </a:p>
        </p:txBody>
      </p:sp>
      <p:sp>
        <p:nvSpPr>
          <p:cNvPr id="64" name="Ovál 63"/>
          <p:cNvSpPr/>
          <p:nvPr/>
        </p:nvSpPr>
        <p:spPr>
          <a:xfrm>
            <a:off x="4930775" y="966788"/>
            <a:ext cx="3414713" cy="1200150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sk-SK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Kvalita ZS</a:t>
            </a:r>
          </a:p>
        </p:txBody>
      </p:sp>
      <p:sp>
        <p:nvSpPr>
          <p:cNvPr id="67" name="Obdĺžnik 66"/>
          <p:cNvSpPr/>
          <p:nvPr/>
        </p:nvSpPr>
        <p:spPr>
          <a:xfrm>
            <a:off x="247650" y="2881313"/>
            <a:ext cx="8505825" cy="3787775"/>
          </a:xfrm>
          <a:prstGeom prst="rect">
            <a:avLst/>
          </a:prstGeom>
          <a:solidFill>
            <a:srgbClr val="1D297F"/>
          </a:solidFill>
          <a:ln>
            <a:solidFill>
              <a:srgbClr val="1304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sk-SK" sz="2000" b="1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endParaRPr lang="sk-SK" sz="2000" b="1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endParaRPr lang="sk-SK" sz="2000" b="1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endParaRPr lang="sk-SK" sz="2000" b="1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sk-SK" sz="2000" b="1" dirty="0">
                <a:latin typeface="Times New Roman" pitchFamily="18" charset="0"/>
                <a:cs typeface="Times New Roman" pitchFamily="18" charset="0"/>
              </a:rPr>
              <a:t>Medzinárodné porovnávanie:</a:t>
            </a:r>
            <a:endParaRPr lang="sk-SK" b="1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sk-SK" b="1" dirty="0">
                <a:latin typeface="Times New Roman" pitchFamily="18" charset="0"/>
                <a:cs typeface="Times New Roman" pitchFamily="18" charset="0"/>
              </a:rPr>
              <a:t>   metóda priamej štandardizácie na základe Európskej 	</a:t>
            </a:r>
          </a:p>
          <a:p>
            <a:pPr eaLnBrk="1" hangingPunct="1">
              <a:defRPr/>
            </a:pPr>
            <a:r>
              <a:rPr lang="sk-SK" b="1" dirty="0">
                <a:latin typeface="Times New Roman" pitchFamily="18" charset="0"/>
                <a:cs typeface="Times New Roman" pitchFamily="18" charset="0"/>
              </a:rPr>
              <a:t>       štandardnej populácie,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sk-SK" b="1" dirty="0">
                <a:latin typeface="Times New Roman" pitchFamily="18" charset="0"/>
                <a:cs typeface="Times New Roman" pitchFamily="18" charset="0"/>
              </a:rPr>
              <a:t>   rôzne úrovne financovania zdravotníctva krajín, 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sk-SK" b="1" dirty="0">
                <a:latin typeface="Times New Roman" pitchFamily="18" charset="0"/>
                <a:cs typeface="Times New Roman" pitchFamily="18" charset="0"/>
              </a:rPr>
              <a:t>   nevyhnutná kvantifikácia v korelácii s determinantmi  </a:t>
            </a:r>
          </a:p>
          <a:p>
            <a:pPr eaLnBrk="1" hangingPunct="1">
              <a:defRPr/>
            </a:pPr>
            <a:r>
              <a:rPr lang="sk-SK" b="1" dirty="0">
                <a:latin typeface="Times New Roman" pitchFamily="18" charset="0"/>
                <a:cs typeface="Times New Roman" pitchFamily="18" charset="0"/>
              </a:rPr>
              <a:t>       ovplyvňujúcimi zdravie obyvateľstva.</a:t>
            </a:r>
          </a:p>
          <a:p>
            <a:pPr eaLnBrk="1" hangingPunct="1">
              <a:defRPr/>
            </a:pPr>
            <a:endParaRPr lang="sk-SK" b="1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sk-SK" altLang="sk-SK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agregované skupiny príčin:</a:t>
            </a:r>
          </a:p>
          <a:p>
            <a:pPr eaLnBrk="1" hangingPunct="1">
              <a:buFont typeface="Wingdings" panose="05000000000000000000" pitchFamily="2" charset="2"/>
              <a:buChar char="q"/>
              <a:defRPr/>
            </a:pPr>
            <a:r>
              <a:rPr lang="sk-SK" altLang="sk-SK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choroby liečiteľné medicínskym zásahom, </a:t>
            </a:r>
          </a:p>
          <a:p>
            <a:pPr eaLnBrk="1" hangingPunct="1">
              <a:buFont typeface="Wingdings" panose="05000000000000000000" pitchFamily="2" charset="2"/>
              <a:buChar char="q"/>
              <a:defRPr/>
            </a:pPr>
            <a:r>
              <a:rPr lang="sk-SK" altLang="sk-SK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choroby, ktorých redukcia je možná preventívnymi opatreniami, </a:t>
            </a:r>
          </a:p>
          <a:p>
            <a:pPr eaLnBrk="1" hangingPunct="1">
              <a:buFont typeface="Wingdings" panose="05000000000000000000" pitchFamily="2" charset="2"/>
              <a:buChar char="q"/>
              <a:defRPr/>
            </a:pPr>
            <a:r>
              <a:rPr lang="sk-SK" altLang="sk-SK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osobitná kategória - Ischemická choroba srdca. </a:t>
            </a:r>
          </a:p>
          <a:p>
            <a:pPr eaLnBrk="1" hangingPunct="1">
              <a:defRPr/>
            </a:pPr>
            <a:endParaRPr lang="sk-SK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anose="05000000000000000000" pitchFamily="2" charset="2"/>
              <a:buChar char="q"/>
              <a:defRPr/>
            </a:pPr>
            <a:endParaRPr lang="sk-SK" b="1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anose="05000000000000000000" pitchFamily="2" charset="2"/>
              <a:buChar char="q"/>
              <a:defRPr/>
            </a:pPr>
            <a:endParaRPr lang="sk-SK" b="1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anose="05000000000000000000" pitchFamily="2" charset="2"/>
              <a:buChar char="q"/>
              <a:defRPr/>
            </a:pPr>
            <a:endParaRPr lang="sk-SK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8" name="Ovál 67"/>
          <p:cNvSpPr/>
          <p:nvPr/>
        </p:nvSpPr>
        <p:spPr>
          <a:xfrm>
            <a:off x="2276475" y="1685925"/>
            <a:ext cx="4241800" cy="1458913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sk-SK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Odvrátiteľná </a:t>
            </a:r>
          </a:p>
          <a:p>
            <a:pPr algn="ctr" eaLnBrk="1" hangingPunct="1">
              <a:defRPr/>
            </a:pPr>
            <a:r>
              <a:rPr lang="sk-SK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úmrtnosť</a:t>
            </a:r>
          </a:p>
        </p:txBody>
      </p:sp>
      <p:sp>
        <p:nvSpPr>
          <p:cNvPr id="69" name="Ovál 68"/>
          <p:cNvSpPr/>
          <p:nvPr/>
        </p:nvSpPr>
        <p:spPr>
          <a:xfrm>
            <a:off x="5221288" y="2447925"/>
            <a:ext cx="2857500" cy="107156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sk-SK" b="1" dirty="0">
                <a:solidFill>
                  <a:srgbClr val="1D297F"/>
                </a:solidFill>
                <a:latin typeface="Times New Roman" pitchFamily="18" charset="0"/>
                <a:cs typeface="Times New Roman" pitchFamily="18" charset="0"/>
              </a:rPr>
              <a:t>Dostupnosť ZS</a:t>
            </a:r>
          </a:p>
        </p:txBody>
      </p:sp>
      <p:sp>
        <p:nvSpPr>
          <p:cNvPr id="70" name="Ovál 69"/>
          <p:cNvSpPr/>
          <p:nvPr/>
        </p:nvSpPr>
        <p:spPr>
          <a:xfrm>
            <a:off x="6051550" y="3803650"/>
            <a:ext cx="2357438" cy="1057275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sk-SK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Problematická dátová základňa</a:t>
            </a:r>
          </a:p>
        </p:txBody>
      </p:sp>
      <p:sp>
        <p:nvSpPr>
          <p:cNvPr id="71" name="Zahnutá šípka hore 70"/>
          <p:cNvSpPr/>
          <p:nvPr/>
        </p:nvSpPr>
        <p:spPr>
          <a:xfrm rot="15019145">
            <a:off x="7716838" y="3352800"/>
            <a:ext cx="1447800" cy="542925"/>
          </a:xfrm>
          <a:prstGeom prst="curvedUp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sk-SK">
              <a:solidFill>
                <a:schemeClr val="tx1"/>
              </a:solidFill>
            </a:endParaRPr>
          </a:p>
        </p:txBody>
      </p:sp>
      <p:sp>
        <p:nvSpPr>
          <p:cNvPr id="72" name="Zahnutá šípka hore 71"/>
          <p:cNvSpPr/>
          <p:nvPr/>
        </p:nvSpPr>
        <p:spPr>
          <a:xfrm rot="15761433">
            <a:off x="7242969" y="2693194"/>
            <a:ext cx="2720975" cy="731837"/>
          </a:xfrm>
          <a:prstGeom prst="curvedUp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sk-SK">
              <a:solidFill>
                <a:schemeClr val="tx1"/>
              </a:solidFill>
            </a:endParaRPr>
          </a:p>
        </p:txBody>
      </p:sp>
      <p:sp>
        <p:nvSpPr>
          <p:cNvPr id="10251" name="Rectangle 2"/>
          <p:cNvSpPr txBox="1">
            <a:spLocks noChangeArrowheads="1"/>
          </p:cNvSpPr>
          <p:nvPr/>
        </p:nvSpPr>
        <p:spPr bwMode="auto">
          <a:xfrm>
            <a:off x="250825" y="261938"/>
            <a:ext cx="8569325" cy="542925"/>
          </a:xfrm>
          <a:prstGeom prst="rect">
            <a:avLst/>
          </a:prstGeom>
          <a:solidFill>
            <a:schemeClr val="accent3">
              <a:lumMod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sk-SK" altLang="sk-SK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EPIDEMIOLÓGIA  a EFEKTÍVNOSŤ  ZDRAVOTNÍCTVA SR </a:t>
            </a:r>
            <a:endParaRPr lang="cs-CZ" altLang="sk-SK" sz="2000" dirty="0" smtClean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BlokTextu 11"/>
          <p:cNvSpPr txBox="1">
            <a:spLocks noChangeArrowheads="1"/>
          </p:cNvSpPr>
          <p:nvPr/>
        </p:nvSpPr>
        <p:spPr bwMode="auto">
          <a:xfrm>
            <a:off x="785813" y="5715000"/>
            <a:ext cx="73580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sk-SK" altLang="sk-SK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ANALÝZA REGIONÁLNYCH DISPARÍT + PREPOJENIE  S  ACSC </a:t>
            </a:r>
          </a:p>
          <a:p>
            <a:pPr eaLnBrk="1" hangingPunct="1"/>
            <a:endParaRPr lang="sk-SK" altLang="sk-SK"/>
          </a:p>
        </p:txBody>
      </p:sp>
      <p:sp>
        <p:nvSpPr>
          <p:cNvPr id="12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61938"/>
            <a:ext cx="8569325" cy="542925"/>
          </a:xfrm>
          <a:solidFill>
            <a:schemeClr val="accent3">
              <a:lumMod val="50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sk-SK" altLang="sk-SK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sk-SK" altLang="sk-SK" sz="2000" b="1" cap="all" dirty="0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rPr>
              <a:t>Liečiteľná úmrtnosť  </a:t>
            </a:r>
            <a:endParaRPr lang="cs-CZ" altLang="sk-SK" sz="2000" cap="all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8196" name="Obrázok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966788"/>
            <a:ext cx="7704137" cy="447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7" name="BlokTextu 1"/>
          <p:cNvSpPr txBox="1">
            <a:spLocks noChangeArrowheads="1"/>
          </p:cNvSpPr>
          <p:nvPr/>
        </p:nvSpPr>
        <p:spPr bwMode="auto">
          <a:xfrm>
            <a:off x="250825" y="5589588"/>
            <a:ext cx="83058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sk-SK" altLang="sk-SK">
                <a:latin typeface="Times New Roman" pitchFamily="18" charset="0"/>
                <a:cs typeface="Times New Roman" pitchFamily="18" charset="0"/>
              </a:rPr>
              <a:t>Graf 3  Štandardizovaná miera liečiteľnej úmrtnosti na 100 000 obyvateľov v krajinách </a:t>
            </a:r>
          </a:p>
          <a:p>
            <a:r>
              <a:rPr lang="sk-SK" altLang="sk-SK">
                <a:latin typeface="Times New Roman" pitchFamily="18" charset="0"/>
                <a:cs typeface="Times New Roman" pitchFamily="18" charset="0"/>
              </a:rPr>
              <a:t>EÚ, rok 2013 alebo posledný dostupný rok (r. 2012 pre Dánsko, Estónsko, Lotyšsko a </a:t>
            </a:r>
          </a:p>
          <a:p>
            <a:r>
              <a:rPr lang="sk-SK" altLang="sk-SK">
                <a:latin typeface="Times New Roman" pitchFamily="18" charset="0"/>
                <a:cs typeface="Times New Roman" pitchFamily="18" charset="0"/>
              </a:rPr>
              <a:t>Rumunsko; r. 2011 pre Francúzsko; r. 2010 pre Slovinsko;</a:t>
            </a:r>
          </a:p>
          <a:p>
            <a:r>
              <a:rPr lang="sk-SK" altLang="sk-SK">
                <a:latin typeface="Times New Roman" pitchFamily="18" charset="0"/>
                <a:cs typeface="Times New Roman" pitchFamily="18" charset="0"/>
              </a:rPr>
              <a:t>Zdroj: vlastné výpočty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61938"/>
            <a:ext cx="8569325" cy="542925"/>
          </a:xfrm>
          <a:solidFill>
            <a:schemeClr val="accent3">
              <a:lumMod val="50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sk-SK" altLang="sk-SK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sk-SK" altLang="sk-SK" sz="2000" b="1" dirty="0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rPr>
              <a:t>EPIDEMIOLÓGIA  a EFEKTÍVNOSŤ  ZDRAVOTNÍCTVA SR </a:t>
            </a:r>
            <a:endParaRPr lang="cs-CZ" altLang="sk-SK" sz="20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9219" name="Obrázok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804863"/>
            <a:ext cx="7561262" cy="5072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Obdĺžnik 1"/>
          <p:cNvSpPr>
            <a:spLocks noChangeArrowheads="1"/>
          </p:cNvSpPr>
          <p:nvPr/>
        </p:nvSpPr>
        <p:spPr bwMode="auto">
          <a:xfrm>
            <a:off x="250825" y="5876925"/>
            <a:ext cx="87137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sk-SK" altLang="sk-SK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Graf 5   Medziročná zmena štandardizovanej miery liečiteľnej úmrtnosti v % v krajinách EÚ, 2002-2013 alebo posledný dostupný rok</a:t>
            </a:r>
          </a:p>
          <a:p>
            <a:r>
              <a:rPr lang="sk-SK" altLang="sk-SK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Zdroj: vlastné výpočty</a:t>
            </a:r>
          </a:p>
          <a:p>
            <a:pPr algn="just">
              <a:spcAft>
                <a:spcPts val="800"/>
              </a:spcAft>
            </a:pPr>
            <a:r>
              <a:rPr lang="sk-SK" altLang="sk-SK"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146050"/>
            <a:ext cx="8569325" cy="762000"/>
          </a:xfrm>
          <a:solidFill>
            <a:schemeClr val="accent3">
              <a:lumMod val="50000"/>
            </a:schemeClr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sk-SK" altLang="sk-SK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br>
              <a:rPr lang="sk-SK" altLang="sk-SK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k-SK" altLang="sk-SK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sk-SK" altLang="sk-SK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k-SK" altLang="sk-SK" sz="2000" dirty="0" smtClean="0"/>
              <a:t/>
            </a:r>
            <a:br>
              <a:rPr lang="sk-SK" altLang="sk-SK" sz="2000" dirty="0" smtClean="0"/>
            </a:br>
            <a:r>
              <a:rPr lang="sk-SK" altLang="sk-SK" sz="2000" b="1" dirty="0" smtClean="0">
                <a:solidFill>
                  <a:schemeClr val="bg1"/>
                </a:solidFill>
              </a:rPr>
              <a:t>Porovnanie štandardizovanej miery úmrtnosti na jednotlivé skupiny chronických chorôb medzi Slovenskom a Českom, 1996-2013</a:t>
            </a:r>
            <a:r>
              <a:rPr lang="sk-SK" altLang="sk-SK" sz="2000" b="1" dirty="0" smtClean="0"/>
              <a:t/>
            </a:r>
            <a:br>
              <a:rPr lang="sk-SK" altLang="sk-SK" sz="2000" b="1" dirty="0" smtClean="0"/>
            </a:br>
            <a:r>
              <a:rPr lang="sk-SK" altLang="sk-SK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sk-SK" altLang="sk-SK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k-SK" altLang="sk-SK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sk-SK" altLang="sk-SK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k-SK" altLang="sk-SK" sz="2000" dirty="0" smtClean="0"/>
              <a:t> </a:t>
            </a:r>
            <a:endParaRPr lang="cs-CZ" altLang="sk-SK" sz="2000" dirty="0" smtClean="0">
              <a:solidFill>
                <a:schemeClr val="bg1"/>
              </a:solidFill>
            </a:endParaRPr>
          </a:p>
        </p:txBody>
      </p:sp>
      <p:sp>
        <p:nvSpPr>
          <p:cNvPr id="10243" name="BlokTextu 5"/>
          <p:cNvSpPr txBox="1">
            <a:spLocks noChangeArrowheads="1"/>
          </p:cNvSpPr>
          <p:nvPr/>
        </p:nvSpPr>
        <p:spPr bwMode="auto">
          <a:xfrm>
            <a:off x="250825" y="6237288"/>
            <a:ext cx="1582738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sk-SK" altLang="sk-SK" sz="1200">
                <a:latin typeface="Times New Roman" pitchFamily="18" charset="0"/>
                <a:cs typeface="Times New Roman" pitchFamily="18" charset="0"/>
              </a:rPr>
              <a:t>Zdroj: vlastné výpočty</a:t>
            </a:r>
          </a:p>
        </p:txBody>
      </p:sp>
      <p:pic>
        <p:nvPicPr>
          <p:cNvPr id="10244" name="Obrázok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052513"/>
            <a:ext cx="8424863" cy="496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lastný návrh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02009C6A6DB544A9623B2C4B7111926" ma:contentTypeVersion="0" ma:contentTypeDescription="Create a new document." ma:contentTypeScope="" ma:versionID="759218bcd3c704ebfc1c86098f90d4c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5B6213E-604E-4AD6-81BB-33144C612C3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2EDD8D6-B855-4521-B097-222C65761CE8}">
  <ds:schemaRefs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2012_07_sablona_prezentacia_NCZI (7)</Template>
  <TotalTime>7904</TotalTime>
  <Words>1929</Words>
  <Application>Microsoft Office PowerPoint</Application>
  <PresentationFormat>Prezentácia na obrazovke (4:3)</PresentationFormat>
  <Paragraphs>354</Paragraphs>
  <Slides>37</Slides>
  <Notes>15</Notes>
  <HiddenSlides>0</HiddenSlides>
  <MMClips>0</MMClips>
  <ScaleCrop>false</ScaleCrop>
  <HeadingPairs>
    <vt:vector size="6" baseType="variant">
      <vt:variant>
        <vt:lpstr>Použité písma</vt:lpstr>
      </vt:variant>
      <vt:variant>
        <vt:i4>4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37</vt:i4>
      </vt:variant>
    </vt:vector>
  </HeadingPairs>
  <TitlesOfParts>
    <vt:vector size="42" baseType="lpstr">
      <vt:lpstr>Arial</vt:lpstr>
      <vt:lpstr>Calibri</vt:lpstr>
      <vt:lpstr>Times New Roman</vt:lpstr>
      <vt:lpstr>Wingdings</vt:lpstr>
      <vt:lpstr>Vlastný návrh</vt:lpstr>
      <vt:lpstr>Prezentácia programu PowerPoint</vt:lpstr>
      <vt:lpstr>Prezentácia programu PowerPoint</vt:lpstr>
      <vt:lpstr>Prezentácia programu PowerPoint</vt:lpstr>
      <vt:lpstr>Prezentácia programu PowerPoint</vt:lpstr>
      <vt:lpstr> EPIDEMIOLÓGIA  a EFEKTÍVNOSŤ  ZDRAVOTNÍCTVA  SR </vt:lpstr>
      <vt:lpstr> </vt:lpstr>
      <vt:lpstr>        Liečiteľná úmrtnosť  </vt:lpstr>
      <vt:lpstr>        EPIDEMIOLÓGIA  a EFEKTÍVNOSŤ  ZDRAVOTNÍCTVA SR </vt:lpstr>
      <vt:lpstr>            Porovnanie štandardizovanej miery úmrtnosti na jednotlivé skupiny chronických chorôb medzi Slovenskom a Českom, 1996-2013     </vt:lpstr>
      <vt:lpstr>Regionálne rozdiely úmrtnosti na chronické ochorenia v kontexte  ekonomických indikátorov  Slovenska        </vt:lpstr>
      <vt:lpstr>Štandardizovaná miera  úmrtnosti na 100 000 obyvateľov na ischemické choroby srdca vo vybraných krajinách EÚ</vt:lpstr>
      <vt:lpstr>Priemerný stav ŠMÚ na 100 000 obyvateľov na ischemické choroby srdca  v krajoch SR za roky 1996 až 2013</vt:lpstr>
      <vt:lpstr>Štandardizovaná miera  úmrtnosti na 100 000 obyv. na cievne choroby mozgu  vo vybraných krajinách EÚ</vt:lpstr>
      <vt:lpstr>Priemerný stav ŠMÚ na 100 000 obyvateľov na cievne choroby mozgu  v krajoch SR za roky 1996 až 2013, muži</vt:lpstr>
      <vt:lpstr>        ZÁVER z analýz – regionálne rozdiely v mortalite v kontexte ekonomických  indikátorov</vt:lpstr>
      <vt:lpstr>        ZÁVER z analýz – regionálne rozdiely v mortalite v kontexte ekonomických  indikátorov</vt:lpstr>
      <vt:lpstr>        ZÁVER z analýz – regionálne rozdiely v mortalite v kontexte ekonomických  indikátorov</vt:lpstr>
      <vt:lpstr>        ZÁVER z analýz – regionálne rozdiely v mortalite v kontexte ekonomických  indikátorov</vt:lpstr>
      <vt:lpstr>        ZÁVER z analýz – regionálne rozdiely v mortalite v kontexte ekonomických  indikátorov</vt:lpstr>
      <vt:lpstr>        ZÁVER  –  EPIDEMIOLÓGIA, MORTALITA – implikácie  </vt:lpstr>
      <vt:lpstr>Mortalita v najmenej rozvinutých okresoch SR</vt:lpstr>
      <vt:lpstr>Prognóza úmrtnosti spôsobenej chronickou ischemickou chorobou srdca (Košický kraj)</vt:lpstr>
      <vt:lpstr>Prognóza úmrtnosti spôsobenej zhubným nádorom priedušiek a pľúc a mozgovým infarktom (Košický kraj)</vt:lpstr>
      <vt:lpstr>Prognóza úmrtnosti spôsobenej chronickou ischemickou chorobou srdca a zhubným nádorom priedušiek a pľúc (Prešovský kraj)</vt:lpstr>
      <vt:lpstr> Vývoj štandardizovanej úmrtnosti spôsobenej chronickou ischemickou chorobou srdca v okrese Lučenec </vt:lpstr>
      <vt:lpstr> Vývoj štandardizovanej úmrtnosti spôsobenej zhubným nádorom priedušiek  a pľúc v okrese Lučenec </vt:lpstr>
      <vt:lpstr>Podiel chorôb medzi okresmi zaradených medzi najmenej rozvinuté okresy</vt:lpstr>
      <vt:lpstr>Koncentrácia drogovej závislosti v najmenej rozvinutých okresoch</vt:lpstr>
      <vt:lpstr>Zdravie v okresoch s marginalizovanými a segregovanými komunitami </vt:lpstr>
      <vt:lpstr>Dojčenecká mortalita v najmenej rozvinutých regiónoch </vt:lpstr>
      <vt:lpstr>Vybrané dátové problémy – národná a medzinárodná úroveň </vt:lpstr>
      <vt:lpstr>        Ďalšie súčasné strategické analytické a výskumné aktivity    (I.)</vt:lpstr>
      <vt:lpstr>        Ďalšie súčasné strategické analytické a výskumné aktivity    (II.)</vt:lpstr>
      <vt:lpstr>        Ďalšie súčasné strategické analytické a výskumné aktivity    (III.)</vt:lpstr>
      <vt:lpstr>Platformy stratégií zdravia v regiónoch</vt:lpstr>
      <vt:lpstr>Problematické oblasti strategického plánovania v oblasti zdravia</vt:lpstr>
      <vt:lpstr>Prezentácia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Snímka 1</dc:title>
  <dc:creator>BG</dc:creator>
  <cp:lastModifiedBy>Garbarcik Peter</cp:lastModifiedBy>
  <cp:revision>285</cp:revision>
  <dcterms:created xsi:type="dcterms:W3CDTF">2014-05-24T07:15:30Z</dcterms:created>
  <dcterms:modified xsi:type="dcterms:W3CDTF">2017-12-18T10:00:11Z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0x010100F02009C6A6DB544A9623B2C4B7111926</vt:lpwstr>
  </property>
</Properties>
</file>