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5" r:id="rId4"/>
    <p:sldId id="266" r:id="rId5"/>
    <p:sldId id="267" r:id="rId6"/>
    <p:sldId id="256" r:id="rId7"/>
    <p:sldId id="262" r:id="rId8"/>
    <p:sldId id="269" r:id="rId9"/>
    <p:sldId id="263" r:id="rId10"/>
    <p:sldId id="257" r:id="rId11"/>
    <p:sldId id="261" r:id="rId12"/>
    <p:sldId id="259" r:id="rId13"/>
    <p:sldId id="258" r:id="rId14"/>
    <p:sldId id="270" r:id="rId15"/>
    <p:sldId id="271" r:id="rId16"/>
    <p:sldId id="268" r:id="rId17"/>
    <p:sldId id="272" r:id="rId1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2572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15069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3386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2487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27401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4768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3351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8166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0077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856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4503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6A5D9-D50E-4570-A76A-20C8CC198A33}" type="datetimeFigureOut">
              <a:rPr lang="sk-SK" smtClean="0"/>
              <a:t>14. 12. 2017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F40C1-86CF-4EC9-AE9F-6EED85D082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916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0" y="1772816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4800" b="1" dirty="0"/>
              <a:t>Ako nazerať na </a:t>
            </a:r>
            <a:r>
              <a:rPr lang="en-US" sz="4800" b="1" dirty="0" smtClean="0"/>
              <a:t>KULT</a:t>
            </a:r>
            <a:r>
              <a:rPr lang="sk-SK" sz="4800" b="1" dirty="0" smtClean="0"/>
              <a:t>ÚRU</a:t>
            </a:r>
          </a:p>
          <a:p>
            <a:pPr algn="ctr"/>
            <a:r>
              <a:rPr lang="sk-SK" sz="4800" dirty="0" smtClean="0"/>
              <a:t>v</a:t>
            </a:r>
            <a:r>
              <a:rPr lang="sk-SK" sz="4800" dirty="0"/>
              <a:t> kontexte </a:t>
            </a:r>
            <a:endParaRPr lang="sk-SK" sz="4800" dirty="0" smtClean="0"/>
          </a:p>
          <a:p>
            <a:pPr algn="ctr"/>
            <a:r>
              <a:rPr lang="sk-SK" sz="4800" b="1" dirty="0" smtClean="0"/>
              <a:t>regionálneho </a:t>
            </a:r>
            <a:r>
              <a:rPr lang="sk-SK" sz="4800" b="1" dirty="0"/>
              <a:t>rozvoja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2636178" y="4542800"/>
            <a:ext cx="3808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 smtClean="0"/>
              <a:t>Ing. Iveta </a:t>
            </a:r>
            <a:r>
              <a:rPr lang="sk-SK" sz="2800" dirty="0" err="1" smtClean="0"/>
              <a:t>Niňajová</a:t>
            </a:r>
            <a:r>
              <a:rPr lang="sk-SK" sz="2800" dirty="0" smtClean="0"/>
              <a:t>, PhD. 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419679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9512" y="3573016"/>
            <a:ext cx="8712968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sk-SK" sz="8000" b="1" dirty="0" smtClean="0"/>
              <a:t>UNESCO </a:t>
            </a:r>
            <a:r>
              <a:rPr lang="en-US" dirty="0" err="1" smtClean="0"/>
              <a:t>kult</a:t>
            </a:r>
            <a:r>
              <a:rPr lang="sk-SK" dirty="0" err="1" smtClean="0"/>
              <a:t>úrne</a:t>
            </a:r>
            <a:r>
              <a:rPr lang="sk-SK" dirty="0" smtClean="0"/>
              <a:t> pamiatky</a:t>
            </a:r>
            <a:br>
              <a:rPr lang="sk-SK" dirty="0" smtClean="0"/>
            </a:br>
            <a:r>
              <a:rPr lang="sk-SK" b="1" dirty="0" smtClean="0"/>
              <a:t>jedinečné</a:t>
            </a:r>
            <a:r>
              <a:rPr lang="sk-SK" dirty="0" smtClean="0"/>
              <a:t> hodnoty </a:t>
            </a:r>
            <a:r>
              <a:rPr lang="en-US" dirty="0" smtClean="0"/>
              <a:t>+ </a:t>
            </a:r>
            <a:r>
              <a:rPr lang="sk-SK" dirty="0" smtClean="0"/>
              <a:t>záruka </a:t>
            </a:r>
            <a:r>
              <a:rPr lang="sk-SK" b="1" dirty="0" smtClean="0"/>
              <a:t>kvality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/>
              <a:t>N</a:t>
            </a:r>
            <a:r>
              <a:rPr lang="sk-SK" sz="4900" b="1" dirty="0" err="1" smtClean="0"/>
              <a:t>ávštevnícky</a:t>
            </a:r>
            <a:r>
              <a:rPr lang="sk-SK" sz="5300" b="1" dirty="0" smtClean="0"/>
              <a:t> servis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err="1" smtClean="0"/>
              <a:t>tomu</a:t>
            </a:r>
            <a:r>
              <a:rPr lang="en-US" dirty="0" smtClean="0"/>
              <a:t> </a:t>
            </a:r>
            <a:r>
              <a:rPr lang="sk-SK" dirty="0" smtClean="0"/>
              <a:t>nezodpovedá</a:t>
            </a:r>
            <a:r>
              <a:rPr lang="en-US" dirty="0" smtClean="0"/>
              <a:t>!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pic>
        <p:nvPicPr>
          <p:cNvPr id="10242" name="Picture 2" descr="Výsledok vyhľadávania obrázkov pre dopyt unesco slovak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4" y="-27384"/>
            <a:ext cx="6374904" cy="302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8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9681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>Kultúra aj cestovný ruch potrebujú </a:t>
            </a:r>
            <a:r>
              <a:rPr lang="sk-SK" sz="6000" b="1" dirty="0" smtClean="0"/>
              <a:t>miestnu autenticitu 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sk-SK" dirty="0" smtClean="0"/>
              <a:t>Čo podporuje ich </a:t>
            </a:r>
            <a:r>
              <a:rPr lang="sk-SK" sz="5300" b="1" dirty="0" smtClean="0"/>
              <a:t>atraktívnosť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sz="3600" dirty="0" smtClean="0"/>
              <a:t>Hrad </a:t>
            </a:r>
            <a:r>
              <a:rPr lang="sk-SK" sz="3600" dirty="0"/>
              <a:t>Ľ</a:t>
            </a:r>
            <a:r>
              <a:rPr lang="sk-SK" sz="3600" dirty="0" smtClean="0"/>
              <a:t>ubovňa</a:t>
            </a:r>
            <a:endParaRPr lang="sk-SK" sz="3600" dirty="0"/>
          </a:p>
        </p:txBody>
      </p:sp>
      <p:pic>
        <p:nvPicPr>
          <p:cNvPr id="6146" name="Picture 2" descr="Výsledok vyhľadávania obrázkov pre dopyt hrad lubovna kra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29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3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059832" y="2204864"/>
            <a:ext cx="5396136" cy="1470025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>Atraktívne </a:t>
            </a:r>
            <a:r>
              <a:rPr lang="sk-SK" sz="6000" b="1" dirty="0" smtClean="0"/>
              <a:t>expozície na import</a:t>
            </a:r>
            <a:br>
              <a:rPr lang="sk-SK" sz="6000" b="1" dirty="0" smtClean="0"/>
            </a:br>
            <a:r>
              <a:rPr lang="sk-SK" dirty="0" smtClean="0"/>
              <a:t>= generovanie návštevnosti a príjmu</a:t>
            </a:r>
            <a:br>
              <a:rPr lang="sk-SK" dirty="0" smtClean="0"/>
            </a:br>
            <a:r>
              <a:rPr lang="sk-SK" dirty="0" smtClean="0"/>
              <a:t>= ponuka pre letnú turistickú sezónu</a:t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sz="2700" dirty="0" smtClean="0"/>
              <a:t>Múmie vo Východoslovenskom múzeu</a:t>
            </a:r>
            <a:endParaRPr lang="sk-SK" sz="2700" dirty="0"/>
          </a:p>
        </p:txBody>
      </p:sp>
      <p:pic>
        <p:nvPicPr>
          <p:cNvPr id="8194" name="Picture 2" descr="Výsledok vyhľadávania obrázkov pre dopyt mumie vychodoslovenske muze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3" y="908720"/>
            <a:ext cx="310219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9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99992" y="2751063"/>
            <a:ext cx="4460032" cy="1470025"/>
          </a:xfrm>
        </p:spPr>
        <p:txBody>
          <a:bodyPr>
            <a:noAutofit/>
          </a:bodyPr>
          <a:lstStyle/>
          <a:p>
            <a:r>
              <a:rPr lang="sk-SK" sz="7200" dirty="0" smtClean="0"/>
              <a:t>Expozície </a:t>
            </a:r>
            <a:r>
              <a:rPr lang="sk-SK" sz="7200" b="1" dirty="0" smtClean="0"/>
              <a:t>na export</a:t>
            </a:r>
            <a:br>
              <a:rPr lang="sk-SK" sz="7200" b="1" dirty="0" smtClean="0"/>
            </a:br>
            <a:r>
              <a:rPr lang="sk-SK" sz="7200" dirty="0" smtClean="0"/>
              <a:t>= prezentácia </a:t>
            </a:r>
            <a:endParaRPr lang="sk-SK" sz="7200" dirty="0"/>
          </a:p>
        </p:txBody>
      </p:sp>
      <p:sp>
        <p:nvSpPr>
          <p:cNvPr id="3" name="AutoShape 2" descr="Výsledok vyhľadávania obrázkov pre dopyt party 21.storoč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4" name="AutoShape 4" descr="Výsledok vyhľadávania obrázkov pre dopyt party 21.storoč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5" name="AutoShape 6" descr="Výsledok vyhľadávania obrázkov pre dopyt party 21.storoči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9224" name="Picture 8" descr="Výsledok vyhľadávania obrázkov pre dopyt party 21.storoč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45881"/>
            <a:ext cx="422126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7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8570" y="3759175"/>
            <a:ext cx="8712968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sk-SK" sz="8000" b="1" dirty="0" smtClean="0"/>
              <a:t>OBNOVA hradov</a:t>
            </a:r>
            <a:br>
              <a:rPr lang="sk-SK" sz="8000" b="1" dirty="0" smtClean="0"/>
            </a:br>
            <a:r>
              <a:rPr lang="sk-SK" sz="5300" dirty="0" smtClean="0"/>
              <a:t>prostredníctvom </a:t>
            </a: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sk-SK" sz="5300" dirty="0" smtClean="0"/>
              <a:t>nezamestnaných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pic>
        <p:nvPicPr>
          <p:cNvPr id="17412" name="Picture 4" descr="Výsledok vyhľadávania obrázkov pre dopyt hradne ruiny zboro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4680520" cy="35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93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3356992"/>
            <a:ext cx="8712968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sk-SK" sz="8000" b="1" dirty="0" smtClean="0"/>
              <a:t>OBNOVA NKP</a:t>
            </a:r>
            <a:br>
              <a:rPr lang="sk-SK" sz="8000" b="1" dirty="0" smtClean="0"/>
            </a:br>
            <a:r>
              <a:rPr lang="sk-SK" sz="5300" dirty="0" smtClean="0"/>
              <a:t>cez subjekty </a:t>
            </a: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sk-SK" sz="5300" dirty="0" smtClean="0"/>
              <a:t>sociálnej ekonomiky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pic>
        <p:nvPicPr>
          <p:cNvPr id="16386" name="Picture 2" descr="Výsledok vyhľadávania obrázkov pre dopyt narodne kulturne pamiatky slovens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013575" cy="314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32129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k-SK" sz="4000" dirty="0"/>
              <a:t>KONCEPCIA </a:t>
            </a:r>
            <a:r>
              <a:rPr lang="sk-SK" dirty="0" smtClean="0"/>
              <a:t>–</a:t>
            </a:r>
            <a:r>
              <a:rPr lang="en-US" dirty="0" smtClean="0"/>
              <a:t>&gt;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7300" b="1" dirty="0" smtClean="0"/>
              <a:t>MONITOROVANIE</a:t>
            </a:r>
            <a:r>
              <a:rPr lang="sk-SK" sz="5300" b="1" dirty="0" smtClean="0"/>
              <a:t> </a:t>
            </a: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sk-SK" b="1" dirty="0" smtClean="0"/>
              <a:t>NAPĹŇANI</a:t>
            </a:r>
            <a:r>
              <a:rPr lang="en-US" b="1" dirty="0" smtClean="0"/>
              <a:t>A </a:t>
            </a:r>
            <a:r>
              <a:rPr lang="sk-SK" b="1" dirty="0" smtClean="0"/>
              <a:t>KONCEPCIE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&lt;</a:t>
            </a:r>
            <a:r>
              <a:rPr lang="sk-SK" dirty="0" smtClean="0"/>
              <a:t>- </a:t>
            </a:r>
            <a:r>
              <a:rPr lang="sk-SK" sz="6000" b="1" dirty="0" smtClean="0">
                <a:solidFill>
                  <a:srgbClr val="FF0000"/>
                </a:solidFill>
              </a:rPr>
              <a:t>DÁTA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(</a:t>
            </a:r>
            <a:r>
              <a:rPr lang="sk-SK" sz="3600" dirty="0" err="1" smtClean="0">
                <a:solidFill>
                  <a:srgbClr val="FF0000"/>
                </a:solidFill>
              </a:rPr>
              <a:t>hard</a:t>
            </a:r>
            <a:r>
              <a:rPr lang="sk-SK" sz="3600" dirty="0" smtClean="0">
                <a:solidFill>
                  <a:srgbClr val="FF0000"/>
                </a:solidFill>
              </a:rPr>
              <a:t>, </a:t>
            </a:r>
            <a:r>
              <a:rPr lang="en-US" sz="3600" dirty="0" smtClean="0">
                <a:solidFill>
                  <a:srgbClr val="FF0000"/>
                </a:solidFill>
              </a:rPr>
              <a:t>soft)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sk-SK" b="1" dirty="0">
                <a:solidFill>
                  <a:srgbClr val="FF0000"/>
                </a:solidFill>
              </a:rPr>
              <a:t/>
            </a:r>
            <a:br>
              <a:rPr lang="sk-SK" b="1" dirty="0">
                <a:solidFill>
                  <a:srgbClr val="FF0000"/>
                </a:solidFill>
              </a:rPr>
            </a:br>
            <a:endParaRPr lang="sk-SK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0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0" y="515719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4800" b="1" dirty="0" smtClean="0"/>
              <a:t>ĎAKUJEM ZA POZORNOSŤ </a:t>
            </a:r>
            <a:endParaRPr lang="sk-SK" sz="4800" b="1" dirty="0"/>
          </a:p>
        </p:txBody>
      </p:sp>
      <p:sp>
        <p:nvSpPr>
          <p:cNvPr id="6" name="BlokTextu 5"/>
          <p:cNvSpPr txBox="1"/>
          <p:nvPr/>
        </p:nvSpPr>
        <p:spPr>
          <a:xfrm>
            <a:off x="2636178" y="6174613"/>
            <a:ext cx="3808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 smtClean="0"/>
              <a:t>Ing. Iveta </a:t>
            </a:r>
            <a:r>
              <a:rPr lang="sk-SK" sz="2800" dirty="0" err="1" smtClean="0"/>
              <a:t>Niňajová</a:t>
            </a:r>
            <a:r>
              <a:rPr lang="sk-SK" sz="2800" dirty="0" smtClean="0"/>
              <a:t>, PhD. </a:t>
            </a:r>
            <a:endParaRPr lang="sk-SK" sz="2800" dirty="0"/>
          </a:p>
        </p:txBody>
      </p:sp>
      <p:pic>
        <p:nvPicPr>
          <p:cNvPr id="20482" name="Picture 2" descr="Výsledok vyhľadávania obrázkov pre dopyt carnunt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55" y="115312"/>
            <a:ext cx="8676217" cy="48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2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79511" y="404664"/>
            <a:ext cx="892018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/>
              <a:t>TRADI</a:t>
            </a:r>
            <a:r>
              <a:rPr lang="sk-SK" sz="4400" b="1" dirty="0" smtClean="0"/>
              <a:t>ČNÝ POHĽAD</a:t>
            </a:r>
            <a:r>
              <a:rPr lang="en-US" sz="4400" dirty="0" smtClean="0"/>
              <a:t> </a:t>
            </a:r>
            <a:endParaRPr lang="sk-SK" sz="4400" dirty="0" smtClean="0"/>
          </a:p>
          <a:p>
            <a:pPr algn="ctr"/>
            <a:r>
              <a:rPr lang="en-US" sz="4400" dirty="0" err="1" smtClean="0"/>
              <a:t>na</a:t>
            </a:r>
            <a:r>
              <a:rPr lang="en-US" sz="4400" dirty="0" smtClean="0"/>
              <a:t> region</a:t>
            </a:r>
            <a:r>
              <a:rPr lang="sk-SK" sz="4400" dirty="0" err="1" smtClean="0"/>
              <a:t>álnu</a:t>
            </a:r>
            <a:r>
              <a:rPr lang="sk-SK" sz="4400" dirty="0" smtClean="0"/>
              <a:t> kultúrnu politiku</a:t>
            </a:r>
            <a:endParaRPr lang="sk-SK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2800" b="1" dirty="0" smtClean="0"/>
              <a:t>Správa </a:t>
            </a:r>
            <a:r>
              <a:rPr lang="sk-SK" sz="2800" dirty="0"/>
              <a:t>kultúrnych inštitúcií v zriaďovateľskej pôsobnosti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2800" dirty="0" smtClean="0"/>
              <a:t>Vlastníctvo NKP</a:t>
            </a:r>
            <a:endParaRPr lang="sk-SK" sz="4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2800" dirty="0" smtClean="0"/>
              <a:t>Regionálne </a:t>
            </a:r>
            <a:r>
              <a:rPr lang="sk-SK" sz="2800" b="1" dirty="0"/>
              <a:t>dotačné programy </a:t>
            </a:r>
          </a:p>
          <a:p>
            <a:pPr marL="514350" lvl="0" indent="-514350">
              <a:buAutoNum type="arabicParenBoth"/>
            </a:pPr>
            <a:r>
              <a:rPr lang="sk-SK" sz="2800" dirty="0" smtClean="0"/>
              <a:t>na </a:t>
            </a:r>
            <a:r>
              <a:rPr lang="sk-SK" sz="2800" dirty="0"/>
              <a:t>rekonštrukciu kultúrnych pamiatok, </a:t>
            </a:r>
            <a:endParaRPr lang="en-US" sz="2800" dirty="0" smtClean="0"/>
          </a:p>
          <a:p>
            <a:pPr marL="514350" lvl="0" indent="-514350">
              <a:buAutoNum type="arabicParenBoth"/>
            </a:pPr>
            <a:r>
              <a:rPr lang="sk-SK" sz="2800" dirty="0" smtClean="0"/>
              <a:t>na podujatia – „trvalky“, </a:t>
            </a:r>
            <a:r>
              <a:rPr lang="sk-SK" sz="2800" dirty="0" err="1" smtClean="0"/>
              <a:t>jednorázové</a:t>
            </a:r>
            <a:endParaRPr lang="sk-SK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2800" b="1" dirty="0" smtClean="0"/>
              <a:t>Koncepcia </a:t>
            </a:r>
            <a:r>
              <a:rPr lang="sk-SK" sz="2800" dirty="0"/>
              <a:t>rozvoja kultúry </a:t>
            </a:r>
            <a:endParaRPr lang="en-US" sz="2800" dirty="0" smtClean="0"/>
          </a:p>
          <a:p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337039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12776"/>
            <a:ext cx="8986828" cy="394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241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1187624" y="1196752"/>
            <a:ext cx="65527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8800" dirty="0"/>
              <a:t>Je kultúra </a:t>
            </a:r>
            <a:endParaRPr lang="sk-SK" sz="8800" dirty="0" smtClean="0"/>
          </a:p>
          <a:p>
            <a:pPr algn="ctr"/>
            <a:r>
              <a:rPr lang="sk-SK" sz="8800" dirty="0" smtClean="0"/>
              <a:t>LEN </a:t>
            </a:r>
          </a:p>
          <a:p>
            <a:pPr algn="ctr"/>
            <a:r>
              <a:rPr lang="sk-SK" sz="8800" b="1" dirty="0" smtClean="0"/>
              <a:t>výdavok</a:t>
            </a:r>
            <a:r>
              <a:rPr lang="sk-SK" sz="8800" dirty="0" smtClean="0"/>
              <a:t> </a:t>
            </a:r>
            <a:r>
              <a:rPr lang="en-US" sz="8800" dirty="0"/>
              <a:t>? </a:t>
            </a:r>
            <a:endParaRPr lang="sk-SK" sz="8800" dirty="0"/>
          </a:p>
        </p:txBody>
      </p:sp>
    </p:spTree>
    <p:extLst>
      <p:ext uri="{BB962C8B-B14F-4D97-AF65-F5344CB8AC3E}">
        <p14:creationId xmlns:p14="http://schemas.microsoft.com/office/powerpoint/2010/main" val="26433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1129487" y="117131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4800" dirty="0" smtClean="0"/>
              <a:t>ZMENA PARADIGMY</a:t>
            </a:r>
            <a:endParaRPr lang="sk-SK" sz="4800" dirty="0"/>
          </a:p>
        </p:txBody>
      </p:sp>
      <p:sp>
        <p:nvSpPr>
          <p:cNvPr id="3" name="Obdĺžnik 2"/>
          <p:cNvSpPr/>
          <p:nvPr/>
        </p:nvSpPr>
        <p:spPr>
          <a:xfrm>
            <a:off x="323528" y="1262352"/>
            <a:ext cx="849694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200" dirty="0"/>
              <a:t>STIMULOM  PRE TOTO UVAŽOVANIE VIE BYŤ </a:t>
            </a:r>
            <a:r>
              <a:rPr lang="sk-SK" sz="4000" b="1" dirty="0"/>
              <a:t>CESTOVNÝ </a:t>
            </a:r>
            <a:r>
              <a:rPr lang="sk-SK" sz="4000" b="1" dirty="0" smtClean="0"/>
              <a:t>RUCH = NÁVŠTEVNÍK = „konzument“ kreatívnych a kultúrnych statkov a služieb</a:t>
            </a:r>
            <a:endParaRPr lang="en-US" sz="4000" b="1" dirty="0" smtClean="0"/>
          </a:p>
          <a:p>
            <a:pPr algn="ctr"/>
            <a:endParaRPr lang="sk-SK" sz="4800" b="1" dirty="0" smtClean="0"/>
          </a:p>
          <a:p>
            <a:pPr algn="ctr"/>
            <a:r>
              <a:rPr lang="en-US" sz="4800" b="1" dirty="0" smtClean="0"/>
              <a:t>KULT</a:t>
            </a:r>
            <a:r>
              <a:rPr lang="sk-SK" sz="4800" b="1" dirty="0" smtClean="0"/>
              <a:t>ÚRNY a KREATÍVNY </a:t>
            </a:r>
          </a:p>
          <a:p>
            <a:pPr algn="ctr"/>
            <a:r>
              <a:rPr lang="sk-SK" sz="4800" b="1" dirty="0" smtClean="0"/>
              <a:t>PRIEMYSEL</a:t>
            </a:r>
            <a:endParaRPr lang="sk-SK" sz="4800" b="1" dirty="0"/>
          </a:p>
        </p:txBody>
      </p:sp>
      <p:sp>
        <p:nvSpPr>
          <p:cNvPr id="6" name="BlokTextu 5"/>
          <p:cNvSpPr txBox="1"/>
          <p:nvPr/>
        </p:nvSpPr>
        <p:spPr>
          <a:xfrm>
            <a:off x="1331640" y="5907655"/>
            <a:ext cx="1728192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Kultúrny </a:t>
            </a:r>
          </a:p>
          <a:p>
            <a:pPr algn="ctr"/>
            <a:r>
              <a:rPr lang="sk-SK" dirty="0" smtClean="0"/>
              <a:t>Turizmus</a:t>
            </a:r>
          </a:p>
          <a:p>
            <a:pPr algn="ctr"/>
            <a:endParaRPr lang="sk-SK" dirty="0"/>
          </a:p>
        </p:txBody>
      </p:sp>
      <p:sp>
        <p:nvSpPr>
          <p:cNvPr id="7" name="BlokTextu 6"/>
          <p:cNvSpPr txBox="1"/>
          <p:nvPr/>
        </p:nvSpPr>
        <p:spPr>
          <a:xfrm>
            <a:off x="3707904" y="5877272"/>
            <a:ext cx="1728192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Kreatívny</a:t>
            </a:r>
          </a:p>
          <a:p>
            <a:pPr algn="ctr"/>
            <a:r>
              <a:rPr lang="sk-SK" dirty="0" smtClean="0"/>
              <a:t>Turizmus</a:t>
            </a:r>
          </a:p>
          <a:p>
            <a:pPr algn="ctr"/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6015647" y="5877272"/>
            <a:ext cx="1728192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dirty="0" err="1" smtClean="0"/>
              <a:t>Branding</a:t>
            </a:r>
            <a:endParaRPr lang="sk-SK" dirty="0" smtClean="0"/>
          </a:p>
          <a:p>
            <a:pPr algn="ctr"/>
            <a:r>
              <a:rPr lang="sk-SK" dirty="0" smtClean="0"/>
              <a:t>Prezentácia</a:t>
            </a:r>
          </a:p>
          <a:p>
            <a:pPr algn="ctr"/>
            <a:r>
              <a:rPr lang="sk-SK" dirty="0" smtClean="0"/>
              <a:t>destinácie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6518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8" t="18982" r="20400" b="8291"/>
          <a:stretch/>
        </p:blipFill>
        <p:spPr bwMode="auto">
          <a:xfrm>
            <a:off x="0" y="116631"/>
            <a:ext cx="9144000" cy="6199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-25132" y="321049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200" dirty="0" smtClean="0">
                <a:solidFill>
                  <a:srgbClr val="FF0000"/>
                </a:solidFill>
              </a:rPr>
              <a:t>ZÁKLAD IMPLEMENTÁCIE NÁRODNEJ POLITIKY ROZVOJA KULTÚRY</a:t>
            </a:r>
            <a:endParaRPr lang="sk-SK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56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0" y="620688"/>
            <a:ext cx="903649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/>
              <a:t>COST/BENEFIT ANAL</a:t>
            </a:r>
            <a:r>
              <a:rPr lang="sk-SK" sz="4400" b="1" dirty="0" smtClean="0"/>
              <a:t>ÝZA</a:t>
            </a:r>
            <a:endParaRPr lang="en-US" sz="4400" b="1" dirty="0" smtClean="0"/>
          </a:p>
          <a:p>
            <a:endParaRPr lang="en-US" sz="36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sk-SK" sz="3500" dirty="0" smtClean="0"/>
              <a:t>Generovanie </a:t>
            </a:r>
            <a:r>
              <a:rPr lang="sk-SK" sz="3500" dirty="0"/>
              <a:t>návštevnosti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sk-SK" sz="3500" dirty="0"/>
              <a:t>Vieme </a:t>
            </a:r>
            <a:r>
              <a:rPr lang="sk-SK" sz="3500" b="1" dirty="0"/>
              <a:t>kto je </a:t>
            </a:r>
            <a:r>
              <a:rPr lang="sk-SK" sz="3500" b="1" dirty="0" smtClean="0"/>
              <a:t>návštevník</a:t>
            </a:r>
            <a:r>
              <a:rPr lang="en-US" sz="3500" b="1" dirty="0" smtClean="0"/>
              <a:t> </a:t>
            </a:r>
            <a:r>
              <a:rPr lang="en-US" sz="3500" dirty="0" smtClean="0"/>
              <a:t>?</a:t>
            </a:r>
            <a:endParaRPr lang="sk-SK" sz="35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sk-SK" sz="3500" dirty="0" smtClean="0"/>
              <a:t>Vieme čo si myslí</a:t>
            </a:r>
            <a:r>
              <a:rPr lang="en-US" sz="3500" dirty="0" smtClean="0"/>
              <a:t>?</a:t>
            </a:r>
            <a:endParaRPr lang="sk-SK" sz="35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sk-SK" sz="3500" dirty="0"/>
              <a:t>Robíme prieskumy návštevníckej </a:t>
            </a:r>
            <a:r>
              <a:rPr lang="sk-SK" sz="3500" dirty="0" smtClean="0"/>
              <a:t>spokojnosti</a:t>
            </a:r>
            <a:r>
              <a:rPr lang="en-US" sz="3500" dirty="0" smtClean="0"/>
              <a:t> ?</a:t>
            </a:r>
            <a:endParaRPr lang="sk-SK" sz="35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sk-SK" sz="3500" dirty="0"/>
              <a:t>Ako zlepšujeme </a:t>
            </a:r>
            <a:r>
              <a:rPr lang="sk-SK" sz="3500" dirty="0" smtClean="0"/>
              <a:t>služby</a:t>
            </a:r>
            <a:r>
              <a:rPr lang="en-US" sz="3500" dirty="0" smtClean="0"/>
              <a:t> ?</a:t>
            </a:r>
            <a:endParaRPr lang="sk-SK" sz="35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sk-SK" sz="3500" dirty="0"/>
              <a:t>Ako </a:t>
            </a:r>
            <a:r>
              <a:rPr lang="sk-SK" sz="3500" dirty="0" smtClean="0"/>
              <a:t>inovujeme</a:t>
            </a:r>
            <a:r>
              <a:rPr lang="en-US" sz="3500" dirty="0" smtClean="0"/>
              <a:t> </a:t>
            </a:r>
            <a:r>
              <a:rPr lang="en-US" sz="3500" dirty="0"/>
              <a:t>?</a:t>
            </a:r>
            <a:r>
              <a:rPr lang="sk-SK" sz="3500" dirty="0" smtClean="0"/>
              <a:t> </a:t>
            </a:r>
            <a:endParaRPr lang="sk-SK" sz="3500" dirty="0"/>
          </a:p>
        </p:txBody>
      </p:sp>
    </p:spTree>
    <p:extLst>
      <p:ext uri="{BB962C8B-B14F-4D97-AF65-F5344CB8AC3E}">
        <p14:creationId xmlns:p14="http://schemas.microsoft.com/office/powerpoint/2010/main" val="395409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Výsledok vyhľadávania obrázkov pre dopyt muzeum andyho warho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014"/>
            <a:ext cx="8820472" cy="661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95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43976" y="667717"/>
            <a:ext cx="89645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6000" b="1" dirty="0"/>
              <a:t>KOŠICE</a:t>
            </a:r>
            <a:r>
              <a:rPr lang="sk-SK" sz="3600" b="1" dirty="0"/>
              <a:t> – EURÓPSKE HLAVNÉ MESTO KULTÚRY </a:t>
            </a:r>
            <a:r>
              <a:rPr lang="en-US" sz="3600" b="1" dirty="0" smtClean="0"/>
              <a:t>2013</a:t>
            </a:r>
            <a:endParaRPr lang="sk-SK" sz="3600" b="1" dirty="0" smtClean="0"/>
          </a:p>
          <a:p>
            <a:r>
              <a:rPr lang="sk-SK" sz="3600" dirty="0" smtClean="0"/>
              <a:t>–</a:t>
            </a:r>
            <a:r>
              <a:rPr lang="en-US" sz="3600" dirty="0" smtClean="0"/>
              <a:t>&gt;</a:t>
            </a:r>
            <a:r>
              <a:rPr lang="sk-SK" sz="3600" dirty="0" smtClean="0"/>
              <a:t> </a:t>
            </a:r>
            <a:r>
              <a:rPr lang="sk-SK" sz="3600" dirty="0"/>
              <a:t>ŠANCA PRE </a:t>
            </a:r>
            <a:r>
              <a:rPr lang="sk-SK" sz="3600" dirty="0" smtClean="0"/>
              <a:t>REGIÓN</a:t>
            </a:r>
            <a:r>
              <a:rPr lang="en-US" sz="3600" dirty="0" smtClean="0"/>
              <a:t> (2008)</a:t>
            </a:r>
            <a:r>
              <a:rPr lang="sk-SK" sz="3600" dirty="0" smtClean="0"/>
              <a:t> </a:t>
            </a:r>
            <a:r>
              <a:rPr lang="sk-SK" sz="2800" dirty="0" smtClean="0"/>
              <a:t>=</a:t>
            </a:r>
            <a:r>
              <a:rPr lang="en-US" sz="2800" dirty="0" smtClean="0"/>
              <a:t>&gt;</a:t>
            </a:r>
            <a:r>
              <a:rPr lang="sk-SK" sz="2800" dirty="0" smtClean="0"/>
              <a:t> kultúrny turizmus</a:t>
            </a:r>
          </a:p>
          <a:p>
            <a:endParaRPr lang="sk-SK" sz="3600" dirty="0"/>
          </a:p>
          <a:p>
            <a:pPr marL="742950" indent="-742950">
              <a:buFont typeface="+mj-lt"/>
              <a:buAutoNum type="arabicPeriod"/>
            </a:pPr>
            <a:r>
              <a:rPr lang="sk-SK" sz="3600" dirty="0" smtClean="0"/>
              <a:t>OSTROVY KULTÚRY</a:t>
            </a:r>
          </a:p>
          <a:p>
            <a:pPr marL="742950" indent="-742950">
              <a:buFont typeface="+mj-lt"/>
              <a:buAutoNum type="arabicPeriod"/>
            </a:pPr>
            <a:r>
              <a:rPr lang="sk-SK" sz="3600" dirty="0"/>
              <a:t>p</a:t>
            </a:r>
            <a:r>
              <a:rPr lang="sk-SK" sz="3600" dirty="0" smtClean="0"/>
              <a:t>rogram TERRA INCOGNITA</a:t>
            </a:r>
          </a:p>
          <a:p>
            <a:pPr marL="742950" indent="-742950">
              <a:buFont typeface="+mj-lt"/>
              <a:buAutoNum type="arabicPeriod"/>
            </a:pPr>
            <a:r>
              <a:rPr lang="sk-SK" sz="3600" u="sng" dirty="0"/>
              <a:t>š</a:t>
            </a:r>
            <a:r>
              <a:rPr lang="sk-SK" sz="3600" u="sng" dirty="0" smtClean="0"/>
              <a:t>tartér </a:t>
            </a:r>
            <a:r>
              <a:rPr lang="sk-SK" sz="3600" dirty="0" smtClean="0"/>
              <a:t> NÁSLEDNÉ INVESTÍCIE DO OBNOVY KULTÚRNYCH INŠTITÚCIÍ </a:t>
            </a:r>
            <a:endParaRPr lang="en-US" sz="3600" dirty="0" smtClean="0"/>
          </a:p>
          <a:p>
            <a:pPr marL="742950" indent="-742950">
              <a:buFont typeface="+mj-lt"/>
              <a:buAutoNum type="arabicPeriod"/>
            </a:pPr>
            <a:r>
              <a:rPr lang="sk-SK" sz="3600" b="1" dirty="0" smtClean="0"/>
              <a:t>ZMENA MYSLENIA</a:t>
            </a:r>
          </a:p>
          <a:p>
            <a:endParaRPr lang="sk-SK" sz="3600" dirty="0"/>
          </a:p>
        </p:txBody>
      </p:sp>
    </p:spTree>
    <p:extLst>
      <p:ext uri="{BB962C8B-B14F-4D97-AF65-F5344CB8AC3E}">
        <p14:creationId xmlns:p14="http://schemas.microsoft.com/office/powerpoint/2010/main" val="32347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146</Words>
  <Application>Microsoft Office PowerPoint</Application>
  <PresentationFormat>Prezentácia na obrazovke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18" baseType="lpstr"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   UNESCO kultúrne pamiatky jedinečné hodnoty + záruka kvality  Návštevnícky servis  tomu nezodpovedá! </vt:lpstr>
      <vt:lpstr>    Kultúra aj cestovný ruch potrebujú miestnu autenticitu ! Čo podporuje ich atraktívnosť  Hrad Ľubovňa</vt:lpstr>
      <vt:lpstr>  Atraktívne expozície na import = generovanie návštevnosti a príjmu = ponuka pre letnú turistickú sezónu  Múmie vo Východoslovenskom múzeu</vt:lpstr>
      <vt:lpstr>Expozície na export = prezentácia </vt:lpstr>
      <vt:lpstr>   OBNOVA hradov prostredníctvom  nezamestnaných </vt:lpstr>
      <vt:lpstr>   OBNOVA NKP cez subjekty  sociálnej ekonomiky </vt:lpstr>
      <vt:lpstr>KONCEPCIA –&gt;   MONITOROVANIE  NAPĹŇANIA KONCEPCIE   &lt;- DÁTA (hard, soft)  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Iveta</dc:creator>
  <cp:lastModifiedBy>Iveta</cp:lastModifiedBy>
  <cp:revision>11</cp:revision>
  <dcterms:created xsi:type="dcterms:W3CDTF">2017-12-13T23:30:42Z</dcterms:created>
  <dcterms:modified xsi:type="dcterms:W3CDTF">2017-12-14T06:59:20Z</dcterms:modified>
</cp:coreProperties>
</file>