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7" r:id="rId3"/>
    <p:sldId id="269" r:id="rId4"/>
    <p:sldId id="271" r:id="rId5"/>
    <p:sldId id="263" r:id="rId6"/>
    <p:sldId id="260" r:id="rId7"/>
  </p:sldIdLst>
  <p:sldSz cx="10080625" cy="7559675"/>
  <p:notesSz cx="7559675" cy="106918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722" y="8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sk-SK" sz="4400" b="0" strike="noStrike" spc="-1">
                <a:latin typeface="Arial"/>
              </a:rPr>
              <a:t>Kliknúť na úpravu formátu textu titulku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3200" b="0" strike="noStrike" spc="-1">
                <a:latin typeface="Arial"/>
              </a:rPr>
              <a:t>Kliknúť na úpravu formátu textu osnovy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k-SK" sz="2800" b="0" strike="noStrike" spc="-1">
                <a:latin typeface="Arial"/>
              </a:rPr>
              <a:t>Druhá úroveň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400" b="0" strike="noStrike" spc="-1">
                <a:latin typeface="Arial"/>
              </a:rPr>
              <a:t>Tretia úroveň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k-SK" sz="2000" b="0" strike="noStrike" spc="-1">
                <a:latin typeface="Arial"/>
              </a:rPr>
              <a:t>Štvrtá úroveň osnovy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000" b="0" strike="noStrike" spc="-1">
                <a:latin typeface="Arial"/>
              </a:rPr>
              <a:t>Piata úroveň osnovy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000" b="0" strike="noStrike" spc="-1">
                <a:latin typeface="Arial"/>
              </a:rPr>
              <a:t>Šiesta úroveň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000" b="0" strike="noStrike" spc="-1">
                <a:latin typeface="Arial"/>
              </a:rPr>
              <a:t>Siedma úroveň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sk-SK" sz="1400" b="0" strike="noStrike" spc="-1">
                <a:latin typeface="Times New Roman"/>
              </a:rPr>
              <a:t>&lt;dátum/čas&gt;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sk-SK" sz="1400" b="0" strike="noStrike" spc="-1">
                <a:latin typeface="Times New Roman"/>
              </a:rPr>
              <a:t>&lt;päta&gt;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FAEA7F9F-2F10-4F42-B3FC-2C672D3CC02A}" type="slidenum">
              <a:rPr lang="sk-SK" sz="1400" b="0" strike="noStrike" spc="-1">
                <a:latin typeface="Times New Roman"/>
              </a:rPr>
              <a:t>‹#›</a:t>
            </a:fld>
            <a:endParaRPr lang="sk-SK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kTextu 8"/>
          <p:cNvSpPr txBox="1"/>
          <p:nvPr/>
        </p:nvSpPr>
        <p:spPr>
          <a:xfrm>
            <a:off x="1799952" y="1934338"/>
            <a:ext cx="8458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200" b="1" cap="all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Národná Stratégia regionálneho </a:t>
            </a:r>
            <a:br>
              <a:rPr lang="sk-SK" sz="3200" b="1" cap="all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sk-SK" sz="3200" b="1" cap="all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územného rozvoja SR do roku 2030</a:t>
            </a:r>
            <a:br>
              <a:rPr lang="sk-SK" sz="3200" b="1" cap="all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k-SK" sz="1400" b="1" cap="all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sk-SK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sk-SK" sz="3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nformácia o stave prípravy</a:t>
            </a:r>
          </a:p>
          <a:p>
            <a:pPr algn="ctr"/>
            <a:r>
              <a:rPr lang="sk-SK" sz="3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december 2017 </a:t>
            </a:r>
            <a:endParaRPr lang="sk-SK" sz="3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Skupina 1"/>
          <p:cNvGrpSpPr/>
          <p:nvPr/>
        </p:nvGrpSpPr>
        <p:grpSpPr>
          <a:xfrm>
            <a:off x="1871960" y="-19665"/>
            <a:ext cx="72000" cy="7579665"/>
            <a:chOff x="4968000" y="-19665"/>
            <a:chExt cx="72000" cy="7579665"/>
          </a:xfrm>
        </p:grpSpPr>
        <p:sp>
          <p:nvSpPr>
            <p:cNvPr id="41" name="CustomShape 1"/>
            <p:cNvSpPr/>
            <p:nvPr/>
          </p:nvSpPr>
          <p:spPr>
            <a:xfrm>
              <a:off x="4968000" y="3384000"/>
              <a:ext cx="72000" cy="576000"/>
            </a:xfrm>
            <a:prstGeom prst="rect">
              <a:avLst/>
            </a:prstGeom>
            <a:solidFill>
              <a:srgbClr val="3465A4"/>
            </a:solidFill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" name="CustomShape 2"/>
            <p:cNvSpPr/>
            <p:nvPr/>
          </p:nvSpPr>
          <p:spPr>
            <a:xfrm>
              <a:off x="4968000" y="3960000"/>
              <a:ext cx="72000" cy="360000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3" name="CustomShape 3"/>
            <p:cNvSpPr/>
            <p:nvPr/>
          </p:nvSpPr>
          <p:spPr>
            <a:xfrm flipH="1">
              <a:off x="4968000" y="-19665"/>
              <a:ext cx="72000" cy="3384000"/>
            </a:xfrm>
            <a:prstGeom prst="rect">
              <a:avLst/>
            </a:prstGeom>
            <a:solidFill>
              <a:srgbClr val="D2D4D5"/>
            </a:solidFill>
            <a:ln>
              <a:solidFill>
                <a:srgbClr val="D2D4D5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4" name="TextShape 4"/>
          <p:cNvSpPr txBox="1"/>
          <p:nvPr/>
        </p:nvSpPr>
        <p:spPr>
          <a:xfrm>
            <a:off x="3744168" y="5436021"/>
            <a:ext cx="4536504" cy="1512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sk-SK" sz="3200" b="0" strike="noStrike" spc="-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Roman Havlíček</a:t>
            </a:r>
            <a:endParaRPr lang="sk-SK" sz="3200" b="0" strike="noStrike" spc="-1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sk-SK" sz="2400" b="0" strike="noStrike" spc="-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Úrad vlády SR</a:t>
            </a:r>
            <a:endParaRPr lang="sk-SK" sz="2400" b="0" strike="noStrike" spc="-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5" name="Obrázok 44"/>
          <p:cNvPicPr/>
          <p:nvPr/>
        </p:nvPicPr>
        <p:blipFill>
          <a:blip r:embed="rId2"/>
          <a:stretch/>
        </p:blipFill>
        <p:spPr>
          <a:xfrm>
            <a:off x="431800" y="485621"/>
            <a:ext cx="1080000" cy="135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1999" y="-1"/>
            <a:ext cx="45719" cy="355499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5999"/>
            <a:ext cx="45719" cy="355499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7999"/>
            <a:ext cx="8928000" cy="355499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51445"/>
            <a:ext cx="8640856" cy="39549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z="2400" spc="-1" dirty="0" smtClean="0">
                <a:solidFill>
                  <a:srgbClr val="FFFFFF"/>
                </a:solidFill>
                <a:latin typeface="Calibri"/>
              </a:rPr>
              <a:t>Národná stratégia – predbežná vízia a cieľ</a:t>
            </a:r>
            <a:endParaRPr lang="sk-SK" sz="24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827509"/>
            <a:ext cx="8640000" cy="28798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z="19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Vízia:</a:t>
            </a:r>
            <a:endParaRPr lang="sk-SK" sz="1900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sk-SK" sz="19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„Slovensko je krajina úspešných udržateľne sa rozvíjajúcich obcí, miest a regiónov odolných voči globálnym ekonomickým výkyvom, poskytujúcich kvalitné a bezpečné prostredie pre zdravý a plnohodnotný život obyvateľov, pre rozvoj podnikateľských aktivít, domáceho a zahraničného kapitálu a atraktívna pre návštevníkov a turistický ruch.“</a:t>
            </a:r>
          </a:p>
          <a:p>
            <a:endParaRPr lang="sk-SK" sz="19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sk-SK" sz="19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Cieľom stratégie </a:t>
            </a:r>
            <a:r>
              <a:rPr lang="sk-SK" sz="19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podpora udržateľného dynamického </a:t>
            </a:r>
            <a:r>
              <a:rPr lang="sk-SK" sz="19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inkluzívneho</a:t>
            </a:r>
            <a:r>
              <a:rPr lang="sk-SK" sz="19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rozvoja komunít a modernej inovačne orientovanej ekonomiky v regiónoch, mestách a obciach Slovenska v prospech zlepšenia životných podmienok ich obyvateľov, kvality ich sídelného prostredia, vytvorenia podmienok pre využitie ich špecifických potenciálov, udržateľné a efektívne využitie ľudských, ekonomických a prírodných zdrojov, ich rozvoj a ochrana. </a:t>
            </a:r>
          </a:p>
          <a:p>
            <a:endParaRPr lang="sk-SK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k-SK" sz="2000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k-SK" sz="2000" b="1" spc="-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k-SK" sz="2000" b="1" spc="-1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152880" cy="540000"/>
            <a:chOff x="0" y="6912245"/>
            <a:chExt cx="10152880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664" y="7164213"/>
              <a:ext cx="8856216" cy="112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400" spc="-1" dirty="0" smtClean="0">
                  <a:solidFill>
                    <a:srgbClr val="3465A4"/>
                  </a:solidFill>
                  <a:latin typeface="Calibri"/>
                </a:rPr>
                <a:t>Národná stratégia </a:t>
              </a:r>
              <a:r>
                <a:rPr lang="sk-SK" sz="1400" spc="-1" dirty="0">
                  <a:solidFill>
                    <a:srgbClr val="3465A4"/>
                  </a:solidFill>
                  <a:latin typeface="Calibri"/>
                </a:rPr>
                <a:t>regionálneho </a:t>
              </a:r>
              <a:r>
                <a:rPr lang="sk-SK" sz="1400" spc="-1" dirty="0" smtClean="0">
                  <a:solidFill>
                    <a:srgbClr val="3465A4"/>
                  </a:solidFill>
                  <a:latin typeface="Calibri"/>
                </a:rPr>
                <a:t>a územného rozvoja SR 2030</a:t>
              </a:r>
              <a:endParaRPr lang="sk-SK" sz="14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170906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1999" y="-1"/>
            <a:ext cx="45719" cy="355499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5999"/>
            <a:ext cx="45719" cy="355499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7999"/>
            <a:ext cx="8928000" cy="355499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51445"/>
            <a:ext cx="8640856" cy="39549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z="2400" spc="-1" dirty="0" smtClean="0">
                <a:solidFill>
                  <a:srgbClr val="FFFFFF"/>
                </a:solidFill>
                <a:latin typeface="Calibri"/>
              </a:rPr>
              <a:t>Národná stratégia – predbežná vízia</a:t>
            </a:r>
            <a:endParaRPr lang="sk-SK" sz="24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827509"/>
            <a:ext cx="8640000" cy="28798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sk-SK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sk-SK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 tom bude potrebné</a:t>
            </a:r>
            <a:r>
              <a:rPr lang="sk-SK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Zvýšiť </a:t>
            </a:r>
            <a:r>
              <a:rPr lang="sk-SK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efektívnosť jednotlivých priestorovo relevantných politík ich </a:t>
            </a:r>
            <a:r>
              <a:rPr lang="sk-SK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vzájomnou koordináciou </a:t>
            </a:r>
            <a:r>
              <a:rPr lang="sk-SK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základe reflektovania národných strategických dokumentov, spolu s </a:t>
            </a:r>
            <a:r>
              <a:rPr lang="sk-SK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celkovou koordináciou medzi ústrednými orgánmi štátnej správy </a:t>
            </a:r>
            <a:r>
              <a:rPr lang="sk-SK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ich strategickými zámermi,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Zvýšiť </a:t>
            </a:r>
            <a:r>
              <a:rPr lang="sk-SK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efektívnosť využitia vnútorného potenciálu rozvoja regiónov, miest a obcí </a:t>
            </a:r>
            <a:r>
              <a:rPr lang="sk-SK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posilnením väzieb odvetvových politík na priestor regiónov a obcí </a:t>
            </a:r>
            <a:r>
              <a:rPr lang="sk-SK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vzájomným prepojením regionálneho a územného plánovania,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Zvýšiť </a:t>
            </a:r>
            <a:r>
              <a:rPr lang="sk-SK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efektívnosť využitia zdrojov regiónov, miest a obcí posilnením kapacít, aktívnej účasti a zodpovednosti jednotlivých aktérov ich rozvoja a </a:t>
            </a:r>
            <a:r>
              <a:rPr lang="sk-SK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vytvorením adekvátneho priestoru pre ich účasť na  riadení </a:t>
            </a:r>
            <a:r>
              <a:rPr lang="sk-SK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rozvoja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Prijať </a:t>
            </a:r>
            <a:r>
              <a:rPr lang="sk-SK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špecifické opatrenia pre rôzne typy regiónov </a:t>
            </a:r>
            <a:r>
              <a:rPr lang="sk-SK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(mestá, vidiek, depresné územia,...)</a:t>
            </a:r>
            <a:endParaRPr lang="sk-SK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k-SK" dirty="0" smtClean="0">
              <a:solidFill>
                <a:schemeClr val="tx2"/>
              </a:solidFill>
            </a:endParaRPr>
          </a:p>
          <a:p>
            <a:endParaRPr lang="sk-SK" b="1" spc="-1" dirty="0">
              <a:solidFill>
                <a:schemeClr val="tx2"/>
              </a:solidFill>
              <a:latin typeface="Calibri"/>
            </a:endParaRPr>
          </a:p>
          <a:p>
            <a:endParaRPr lang="sk-SK" b="1" spc="-1" dirty="0" smtClean="0">
              <a:solidFill>
                <a:schemeClr val="tx2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152880" cy="540000"/>
            <a:chOff x="0" y="6912245"/>
            <a:chExt cx="10152880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664" y="7164213"/>
              <a:ext cx="8856216" cy="112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400" spc="-1" dirty="0" smtClean="0">
                  <a:solidFill>
                    <a:srgbClr val="3465A4"/>
                  </a:solidFill>
                  <a:latin typeface="Calibri"/>
                </a:rPr>
                <a:t>Národná stratégia </a:t>
              </a:r>
              <a:r>
                <a:rPr lang="sk-SK" sz="1400" spc="-1" dirty="0">
                  <a:solidFill>
                    <a:srgbClr val="3465A4"/>
                  </a:solidFill>
                  <a:latin typeface="Calibri"/>
                </a:rPr>
                <a:t>regionálneho </a:t>
              </a:r>
              <a:r>
                <a:rPr lang="sk-SK" sz="1400" spc="-1" dirty="0" smtClean="0">
                  <a:solidFill>
                    <a:srgbClr val="3465A4"/>
                  </a:solidFill>
                  <a:latin typeface="Calibri"/>
                </a:rPr>
                <a:t>a územného rozvoja SR 2030</a:t>
              </a:r>
              <a:endParaRPr lang="sk-SK" sz="14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9471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1999" y="-1"/>
            <a:ext cx="45719" cy="355499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5999"/>
            <a:ext cx="45719" cy="355499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7999"/>
            <a:ext cx="8928000" cy="355499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31780"/>
            <a:ext cx="8640856" cy="39549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z="2400" spc="-1" dirty="0" smtClean="0">
                <a:solidFill>
                  <a:srgbClr val="FFFFFF"/>
                </a:solidFill>
                <a:latin typeface="Calibri"/>
              </a:rPr>
              <a:t>Národná stratégia – štruktúra</a:t>
            </a:r>
            <a:endParaRPr lang="sk-SK" sz="24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827509"/>
            <a:ext cx="8640000" cy="28798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sk-SK" sz="2100" b="1" spc="-1" dirty="0" smtClean="0">
              <a:solidFill>
                <a:srgbClr val="3465A4"/>
              </a:solidFill>
              <a:latin typeface="Calibri"/>
            </a:endParaRPr>
          </a:p>
          <a:p>
            <a:endParaRPr lang="sk-SK" sz="2100" b="1" spc="-1" dirty="0">
              <a:solidFill>
                <a:srgbClr val="3465A4"/>
              </a:solidFill>
              <a:latin typeface="Calibri"/>
            </a:endParaRPr>
          </a:p>
          <a:p>
            <a:pPr>
              <a:lnSpc>
                <a:spcPct val="150000"/>
              </a:lnSpc>
            </a:pPr>
            <a:r>
              <a:rPr lang="sk-SK" sz="2100" b="1" spc="-1" dirty="0" smtClean="0">
                <a:solidFill>
                  <a:srgbClr val="3465A4"/>
                </a:solidFill>
                <a:latin typeface="Calibri"/>
              </a:rPr>
              <a:t>Zadávateľ – Úrad vlády SR</a:t>
            </a:r>
          </a:p>
          <a:p>
            <a:pPr>
              <a:lnSpc>
                <a:spcPct val="150000"/>
              </a:lnSpc>
            </a:pPr>
            <a:r>
              <a:rPr lang="sk-SK" sz="2100" b="1" spc="-1" dirty="0" smtClean="0">
                <a:solidFill>
                  <a:srgbClr val="3465A4"/>
                </a:solidFill>
                <a:latin typeface="Calibri"/>
              </a:rPr>
              <a:t>Gestor – Sekcia regionálneho rozvoja (SRR)</a:t>
            </a:r>
          </a:p>
          <a:p>
            <a:pPr>
              <a:lnSpc>
                <a:spcPct val="150000"/>
              </a:lnSpc>
            </a:pPr>
            <a:r>
              <a:rPr lang="sk-SK" sz="2100" b="1" spc="-1" dirty="0" smtClean="0">
                <a:solidFill>
                  <a:srgbClr val="3465A4"/>
                </a:solidFill>
                <a:latin typeface="Calibri"/>
              </a:rPr>
              <a:t>Riadiaci výbor – SRR, ISA ÚPPVII, MŽP, MDV, MH, MPSVR, MPRV (12 členov)</a:t>
            </a:r>
          </a:p>
          <a:p>
            <a:pPr>
              <a:lnSpc>
                <a:spcPct val="150000"/>
              </a:lnSpc>
            </a:pPr>
            <a:r>
              <a:rPr lang="sk-SK" sz="2100" b="1" spc="-1" dirty="0">
                <a:solidFill>
                  <a:srgbClr val="3465A4"/>
                </a:solidFill>
                <a:latin typeface="Calibri"/>
              </a:rPr>
              <a:t>Partnerské </a:t>
            </a:r>
            <a:r>
              <a:rPr lang="sk-SK" sz="2100" b="1" spc="-1" dirty="0" smtClean="0">
                <a:solidFill>
                  <a:srgbClr val="3465A4"/>
                </a:solidFill>
                <a:latin typeface="Calibri"/>
              </a:rPr>
              <a:t>subjekty – VÚC, niektoré ministerstvá, ZMOS, ...</a:t>
            </a:r>
            <a:endParaRPr lang="sk-SK" sz="2100" b="1" spc="-1" dirty="0">
              <a:solidFill>
                <a:srgbClr val="3465A4"/>
              </a:solidFill>
              <a:latin typeface="Calibri"/>
            </a:endParaRPr>
          </a:p>
          <a:p>
            <a:pPr>
              <a:lnSpc>
                <a:spcPct val="150000"/>
              </a:lnSpc>
            </a:pPr>
            <a:r>
              <a:rPr lang="sk-SK" sz="2100" b="1" spc="-1" dirty="0" smtClean="0">
                <a:solidFill>
                  <a:srgbClr val="3465A4"/>
                </a:solidFill>
                <a:latin typeface="Calibri"/>
              </a:rPr>
              <a:t>Pracovná skupina – všetci relevantní aktéri (50 členov)</a:t>
            </a:r>
          </a:p>
          <a:p>
            <a:pPr>
              <a:lnSpc>
                <a:spcPct val="150000"/>
              </a:lnSpc>
            </a:pPr>
            <a:r>
              <a:rPr lang="sk-SK" sz="2100" b="1" spc="-1" dirty="0">
                <a:solidFill>
                  <a:srgbClr val="3465A4"/>
                </a:solidFill>
                <a:latin typeface="Calibri"/>
              </a:rPr>
              <a:t>Koordinátor </a:t>
            </a:r>
            <a:r>
              <a:rPr lang="sk-SK" sz="2100" b="1" spc="-1" dirty="0" smtClean="0">
                <a:solidFill>
                  <a:srgbClr val="3465A4"/>
                </a:solidFill>
                <a:latin typeface="Calibri"/>
              </a:rPr>
              <a:t>– Attila Tóth </a:t>
            </a:r>
          </a:p>
          <a:p>
            <a:endParaRPr lang="sk-SK" sz="2100" b="1" spc="-1" dirty="0" smtClean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152880" cy="540000"/>
            <a:chOff x="0" y="6912245"/>
            <a:chExt cx="10152880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664" y="7164213"/>
              <a:ext cx="8856216" cy="112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400" spc="-1" dirty="0" smtClean="0">
                  <a:solidFill>
                    <a:srgbClr val="3465A4"/>
                  </a:solidFill>
                  <a:latin typeface="Calibri"/>
                </a:rPr>
                <a:t>Národná stratégia </a:t>
              </a:r>
              <a:r>
                <a:rPr lang="sk-SK" sz="1400" spc="-1" dirty="0">
                  <a:solidFill>
                    <a:srgbClr val="3465A4"/>
                  </a:solidFill>
                  <a:latin typeface="Calibri"/>
                </a:rPr>
                <a:t>regionálneho </a:t>
              </a:r>
              <a:r>
                <a:rPr lang="sk-SK" sz="1400" spc="-1" dirty="0" smtClean="0">
                  <a:solidFill>
                    <a:srgbClr val="3465A4"/>
                  </a:solidFill>
                  <a:latin typeface="Calibri"/>
                </a:rPr>
                <a:t>a územného rozvoja SR 2030</a:t>
              </a:r>
              <a:endParaRPr lang="sk-SK" sz="14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91032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1999" y="-1"/>
            <a:ext cx="45719" cy="355499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5999"/>
            <a:ext cx="45719" cy="355499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7999"/>
            <a:ext cx="8928000" cy="355499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51445"/>
            <a:ext cx="8640856" cy="39549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z="2400" spc="-1" dirty="0" smtClean="0">
                <a:solidFill>
                  <a:srgbClr val="FFFFFF"/>
                </a:solidFill>
                <a:latin typeface="Calibri"/>
              </a:rPr>
              <a:t>Národná stratégia – proces tvorby</a:t>
            </a:r>
            <a:endParaRPr lang="sk-SK" sz="24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827509"/>
            <a:ext cx="8640000" cy="28798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Vstupná správa – September 2017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Zriadenie riadiaceho výboru – November 2017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Dopracovanie prognostickej časti – Január 2018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Rokovanie Pracovnej skupiny – 15.2.2018, Bratislava – Hotel Bôrik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Rokovanie Pracovnej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skupiny – September 2018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Návrh cieľov, opatrení, spôsobu implementácie, indikátorov – September 2018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Správa o hodnotení strategického dokumentu (SEA) – Október 2018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Záverečné stanovisko z hodnotenia strategického dokumentu – December 2018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Rokovanie Pracovnej skupiny –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Január 2019</a:t>
            </a:r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Návrh Národnej stratégie – Január 2019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Pripomienkovanie – Január až Marec 2019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Schválenie vládou SR – Apríl 2019 </a:t>
            </a:r>
          </a:p>
          <a:p>
            <a:endParaRPr lang="sk-SK" b="1" spc="-1" dirty="0" smtClean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152880" cy="540000"/>
            <a:chOff x="0" y="6912245"/>
            <a:chExt cx="10152880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664" y="7164213"/>
              <a:ext cx="8856216" cy="112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400" spc="-1" dirty="0" smtClean="0">
                  <a:solidFill>
                    <a:srgbClr val="3465A4"/>
                  </a:solidFill>
                  <a:latin typeface="Calibri"/>
                </a:rPr>
                <a:t>Národná stratégia </a:t>
              </a:r>
              <a:r>
                <a:rPr lang="sk-SK" sz="1400" spc="-1" dirty="0">
                  <a:solidFill>
                    <a:srgbClr val="3465A4"/>
                  </a:solidFill>
                  <a:latin typeface="Calibri"/>
                </a:rPr>
                <a:t>regionálneho </a:t>
              </a:r>
              <a:r>
                <a:rPr lang="sk-SK" sz="1400" spc="-1" dirty="0" smtClean="0">
                  <a:solidFill>
                    <a:srgbClr val="3465A4"/>
                  </a:solidFill>
                  <a:latin typeface="Calibri"/>
                </a:rPr>
                <a:t>a územného rozvoja SR 2030</a:t>
              </a:r>
              <a:endParaRPr lang="sk-SK" sz="14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91603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360000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 smtClean="0">
                <a:solidFill>
                  <a:srgbClr val="FFFFFF"/>
                </a:solidFill>
                <a:latin typeface="Calibri"/>
              </a:rPr>
              <a:t>Kontakty</a:t>
            </a:r>
            <a:endParaRPr lang="sk-SK" sz="18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64000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z="2400" b="1" spc="-1" dirty="0" smtClean="0">
                <a:solidFill>
                  <a:srgbClr val="3465A4"/>
                </a:solidFill>
                <a:latin typeface="Calibri"/>
              </a:rPr>
              <a:t>ĎAKUJEM ZA POZORNOSŤ</a:t>
            </a:r>
          </a:p>
          <a:p>
            <a:pPr algn="just"/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Roman Havlíček</a:t>
            </a: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r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iaditeľ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o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dboru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stratégie a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metodiky  </a:t>
            </a:r>
          </a:p>
          <a:p>
            <a:pPr algn="just"/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Úrad vlády SR, Dunajská 68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Bratislava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Email: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roman.havlicek@vlada.gov.sk 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Telefón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: 	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+421 905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458 606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			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pc="-1" dirty="0">
                <a:solidFill>
                  <a:srgbClr val="3465A4"/>
                </a:solidFill>
                <a:latin typeface="Calibri"/>
              </a:rPr>
              <a:t>	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+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421 2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2092 5892</a:t>
            </a:r>
            <a:endParaRPr lang="sk-SK" sz="1800" strike="noStrike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2" name="Skupina 1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50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53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5" name="Obrázok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72561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368</Words>
  <Application>Microsoft Office PowerPoint</Application>
  <PresentationFormat>Vlastná</PresentationFormat>
  <Paragraphs>66</Paragraphs>
  <Slides>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13" baseType="lpstr">
      <vt:lpstr>Arial</vt:lpstr>
      <vt:lpstr>Calibri</vt:lpstr>
      <vt:lpstr>DejaVu Sans</vt:lpstr>
      <vt:lpstr>Symbol</vt:lpstr>
      <vt:lpstr>Times New Roman</vt:lpstr>
      <vt:lpstr>Wingdings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subject/>
  <dc:creator>Havlíček Roman</dc:creator>
  <dc:description/>
  <cp:lastModifiedBy>Havlíček Roman</cp:lastModifiedBy>
  <cp:revision>61</cp:revision>
  <dcterms:created xsi:type="dcterms:W3CDTF">2017-10-09T20:37:26Z</dcterms:created>
  <dcterms:modified xsi:type="dcterms:W3CDTF">2017-12-13T10:23:52Z</dcterms:modified>
  <dc:language>sk-SK</dc:language>
</cp:coreProperties>
</file>