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305" r:id="rId2"/>
    <p:sldId id="271" r:id="rId3"/>
    <p:sldId id="297" r:id="rId4"/>
    <p:sldId id="303" r:id="rId5"/>
    <p:sldId id="299" r:id="rId6"/>
    <p:sldId id="285" r:id="rId7"/>
    <p:sldId id="301" r:id="rId8"/>
    <p:sldId id="302" r:id="rId9"/>
    <p:sldId id="293" r:id="rId10"/>
    <p:sldId id="287" r:id="rId11"/>
    <p:sldId id="288" r:id="rId12"/>
    <p:sldId id="289" r:id="rId13"/>
    <p:sldId id="290" r:id="rId14"/>
    <p:sldId id="304" r:id="rId15"/>
    <p:sldId id="298" r:id="rId16"/>
    <p:sldId id="281" r:id="rId17"/>
    <p:sldId id="282" r:id="rId18"/>
    <p:sldId id="306" r:id="rId19"/>
    <p:sldId id="307" r:id="rId20"/>
    <p:sldId id="311" r:id="rId21"/>
    <p:sldId id="308" r:id="rId22"/>
    <p:sldId id="310" r:id="rId23"/>
    <p:sldId id="257" r:id="rId24"/>
    <p:sldId id="264" r:id="rId25"/>
    <p:sldId id="309" r:id="rId26"/>
    <p:sldId id="270" r:id="rId27"/>
    <p:sldId id="300" r:id="rId28"/>
  </p:sldIdLst>
  <p:sldSz cx="9144000" cy="6858000" type="screen4x3"/>
  <p:notesSz cx="6797675" cy="9926638"/>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74" autoAdjust="0"/>
    <p:restoredTop sz="81143" autoAdjust="0"/>
  </p:normalViewPr>
  <p:slideViewPr>
    <p:cSldViewPr>
      <p:cViewPr varScale="1">
        <p:scale>
          <a:sx n="94" d="100"/>
          <a:sy n="94" d="100"/>
        </p:scale>
        <p:origin x="-212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EAA52D3C-7545-438C-A6A6-E01C385A72AA}" type="datetimeFigureOut">
              <a:rPr lang="sk-SK" smtClean="0"/>
              <a:t>11. 10. 2019</a:t>
            </a:fld>
            <a:endParaRPr lang="sk-SK"/>
          </a:p>
        </p:txBody>
      </p:sp>
      <p:sp>
        <p:nvSpPr>
          <p:cNvPr id="4" name="Zástupný symbol päty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sk-SK"/>
          </a:p>
        </p:txBody>
      </p:sp>
      <p:sp>
        <p:nvSpPr>
          <p:cNvPr id="5" name="Zástupný symbol čísla snímky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B5AC1EAE-13D1-4470-8A31-54D34C073543}" type="slidenum">
              <a:rPr lang="sk-SK" smtClean="0"/>
              <a:t>‹#›</a:t>
            </a:fld>
            <a:endParaRPr lang="sk-SK"/>
          </a:p>
        </p:txBody>
      </p:sp>
    </p:spTree>
    <p:extLst>
      <p:ext uri="{BB962C8B-B14F-4D97-AF65-F5344CB8AC3E}">
        <p14:creationId xmlns:p14="http://schemas.microsoft.com/office/powerpoint/2010/main" val="30562801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0FCB5771-C779-4894-8649-23A4BD32E661}" type="datetimeFigureOut">
              <a:rPr lang="sk-SK" smtClean="0"/>
              <a:t>11. 10. 2019</a:t>
            </a:fld>
            <a:endParaRPr lang="sk-SK"/>
          </a:p>
        </p:txBody>
      </p:sp>
      <p:sp>
        <p:nvSpPr>
          <p:cNvPr id="4" name="Zástupný symbol obrazu snímky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symbol poznámok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6" name="Zástupný symbol päty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sk-SK"/>
          </a:p>
        </p:txBody>
      </p:sp>
      <p:sp>
        <p:nvSpPr>
          <p:cNvPr id="7" name="Zástupný symbol čísla snímky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869E832B-55F6-4E08-9C11-4DB485D3D09D}" type="slidenum">
              <a:rPr lang="sk-SK" smtClean="0"/>
              <a:t>‹#›</a:t>
            </a:fld>
            <a:endParaRPr lang="sk-SK"/>
          </a:p>
        </p:txBody>
      </p:sp>
    </p:spTree>
    <p:extLst>
      <p:ext uri="{BB962C8B-B14F-4D97-AF65-F5344CB8AC3E}">
        <p14:creationId xmlns:p14="http://schemas.microsoft.com/office/powerpoint/2010/main" val="2458857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dirty="0"/>
          </a:p>
        </p:txBody>
      </p:sp>
      <p:sp>
        <p:nvSpPr>
          <p:cNvPr id="4" name="Zástupný symbol čísla snímky 3"/>
          <p:cNvSpPr>
            <a:spLocks noGrp="1"/>
          </p:cNvSpPr>
          <p:nvPr>
            <p:ph type="sldNum" sz="quarter" idx="10"/>
          </p:nvPr>
        </p:nvSpPr>
        <p:spPr/>
        <p:txBody>
          <a:bodyPr/>
          <a:lstStyle/>
          <a:p>
            <a:fld id="{869E832B-55F6-4E08-9C11-4DB485D3D09D}" type="slidenum">
              <a:rPr lang="sk-SK" smtClean="0"/>
              <a:t>24</a:t>
            </a:fld>
            <a:endParaRPr lang="sk-SK"/>
          </a:p>
        </p:txBody>
      </p:sp>
    </p:spTree>
    <p:extLst>
      <p:ext uri="{BB962C8B-B14F-4D97-AF65-F5344CB8AC3E}">
        <p14:creationId xmlns:p14="http://schemas.microsoft.com/office/powerpoint/2010/main" val="10509388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a:t>Upravte štýly predlohy textu</a:t>
            </a:r>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a:t>Upravte štýl predlohy podnadpisov</a:t>
            </a:r>
          </a:p>
        </p:txBody>
      </p:sp>
      <p:sp>
        <p:nvSpPr>
          <p:cNvPr id="4" name="Zástupný symbol dátumu 3"/>
          <p:cNvSpPr>
            <a:spLocks noGrp="1"/>
          </p:cNvSpPr>
          <p:nvPr>
            <p:ph type="dt" sz="half" idx="10"/>
          </p:nvPr>
        </p:nvSpPr>
        <p:spPr/>
        <p:txBody>
          <a:bodyPr/>
          <a:lstStyle/>
          <a:p>
            <a:fld id="{3E495E6B-63A5-473D-A125-054A75879B03}" type="datetimeFigureOut">
              <a:rPr lang="sk-SK" smtClean="0"/>
              <a:t>11. 10. 2019</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FBB93970-8AE0-4F8D-913F-1C639B4572DC}" type="slidenum">
              <a:rPr lang="sk-SK" smtClean="0"/>
              <a:t>‹#›</a:t>
            </a:fld>
            <a:endParaRPr lang="sk-SK"/>
          </a:p>
        </p:txBody>
      </p:sp>
    </p:spTree>
    <p:extLst>
      <p:ext uri="{BB962C8B-B14F-4D97-AF65-F5344CB8AC3E}">
        <p14:creationId xmlns:p14="http://schemas.microsoft.com/office/powerpoint/2010/main" val="2457829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Upravte štýly predlohy textu</a:t>
            </a:r>
          </a:p>
        </p:txBody>
      </p:sp>
      <p:sp>
        <p:nvSpPr>
          <p:cNvPr id="3" name="Zástupný symbol zvislého textu 2"/>
          <p:cNvSpPr>
            <a:spLocks noGrp="1"/>
          </p:cNvSpPr>
          <p:nvPr>
            <p:ph type="body" orient="vert" idx="1"/>
          </p:nvPr>
        </p:nvSpPr>
        <p:spPr/>
        <p:txBody>
          <a:bodyPr vert="eaVert"/>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dátumu 3"/>
          <p:cNvSpPr>
            <a:spLocks noGrp="1"/>
          </p:cNvSpPr>
          <p:nvPr>
            <p:ph type="dt" sz="half" idx="10"/>
          </p:nvPr>
        </p:nvSpPr>
        <p:spPr/>
        <p:txBody>
          <a:bodyPr/>
          <a:lstStyle/>
          <a:p>
            <a:fld id="{3E495E6B-63A5-473D-A125-054A75879B03}" type="datetimeFigureOut">
              <a:rPr lang="sk-SK" smtClean="0"/>
              <a:t>11. 10. 2019</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FBB93970-8AE0-4F8D-913F-1C639B4572DC}" type="slidenum">
              <a:rPr lang="sk-SK" smtClean="0"/>
              <a:t>‹#›</a:t>
            </a:fld>
            <a:endParaRPr lang="sk-SK"/>
          </a:p>
        </p:txBody>
      </p:sp>
    </p:spTree>
    <p:extLst>
      <p:ext uri="{BB962C8B-B14F-4D97-AF65-F5344CB8AC3E}">
        <p14:creationId xmlns:p14="http://schemas.microsoft.com/office/powerpoint/2010/main" val="13963082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a:t>Upravte štýly predlohy textu</a:t>
            </a:r>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dátumu 3"/>
          <p:cNvSpPr>
            <a:spLocks noGrp="1"/>
          </p:cNvSpPr>
          <p:nvPr>
            <p:ph type="dt" sz="half" idx="10"/>
          </p:nvPr>
        </p:nvSpPr>
        <p:spPr/>
        <p:txBody>
          <a:bodyPr/>
          <a:lstStyle/>
          <a:p>
            <a:fld id="{3E495E6B-63A5-473D-A125-054A75879B03}" type="datetimeFigureOut">
              <a:rPr lang="sk-SK" smtClean="0"/>
              <a:t>11. 10. 2019</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FBB93970-8AE0-4F8D-913F-1C639B4572DC}" type="slidenum">
              <a:rPr lang="sk-SK" smtClean="0"/>
              <a:t>‹#›</a:t>
            </a:fld>
            <a:endParaRPr lang="sk-SK"/>
          </a:p>
        </p:txBody>
      </p:sp>
    </p:spTree>
    <p:extLst>
      <p:ext uri="{BB962C8B-B14F-4D97-AF65-F5344CB8AC3E}">
        <p14:creationId xmlns:p14="http://schemas.microsoft.com/office/powerpoint/2010/main" val="4118674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Upravte štýly predlohy textu</a:t>
            </a:r>
          </a:p>
        </p:txBody>
      </p:sp>
      <p:sp>
        <p:nvSpPr>
          <p:cNvPr id="3" name="Zástupný symbol obsahu 2"/>
          <p:cNvSpPr>
            <a:spLocks noGrp="1"/>
          </p:cNvSpPr>
          <p:nvPr>
            <p:ph idx="1"/>
          </p:nvPr>
        </p:nvSpPr>
        <p:spPr/>
        <p:txBody>
          <a:body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dátumu 3"/>
          <p:cNvSpPr>
            <a:spLocks noGrp="1"/>
          </p:cNvSpPr>
          <p:nvPr>
            <p:ph type="dt" sz="half" idx="10"/>
          </p:nvPr>
        </p:nvSpPr>
        <p:spPr/>
        <p:txBody>
          <a:bodyPr/>
          <a:lstStyle/>
          <a:p>
            <a:fld id="{3E495E6B-63A5-473D-A125-054A75879B03}" type="datetimeFigureOut">
              <a:rPr lang="sk-SK" smtClean="0"/>
              <a:t>11. 10. 2019</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FBB93970-8AE0-4F8D-913F-1C639B4572DC}" type="slidenum">
              <a:rPr lang="sk-SK" smtClean="0"/>
              <a:t>‹#›</a:t>
            </a:fld>
            <a:endParaRPr lang="sk-SK"/>
          </a:p>
        </p:txBody>
      </p:sp>
    </p:spTree>
    <p:extLst>
      <p:ext uri="{BB962C8B-B14F-4D97-AF65-F5344CB8AC3E}">
        <p14:creationId xmlns:p14="http://schemas.microsoft.com/office/powerpoint/2010/main" val="6220891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a:t>Upravte štýly predlohy textu</a:t>
            </a:r>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a:t>Upravte štýl predlohy textu.</a:t>
            </a:r>
          </a:p>
        </p:txBody>
      </p:sp>
      <p:sp>
        <p:nvSpPr>
          <p:cNvPr id="4" name="Zástupný symbol dátumu 3"/>
          <p:cNvSpPr>
            <a:spLocks noGrp="1"/>
          </p:cNvSpPr>
          <p:nvPr>
            <p:ph type="dt" sz="half" idx="10"/>
          </p:nvPr>
        </p:nvSpPr>
        <p:spPr/>
        <p:txBody>
          <a:bodyPr/>
          <a:lstStyle/>
          <a:p>
            <a:fld id="{3E495E6B-63A5-473D-A125-054A75879B03}" type="datetimeFigureOut">
              <a:rPr lang="sk-SK" smtClean="0"/>
              <a:t>11. 10. 2019</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FBB93970-8AE0-4F8D-913F-1C639B4572DC}" type="slidenum">
              <a:rPr lang="sk-SK" smtClean="0"/>
              <a:t>‹#›</a:t>
            </a:fld>
            <a:endParaRPr lang="sk-SK"/>
          </a:p>
        </p:txBody>
      </p:sp>
    </p:spTree>
    <p:extLst>
      <p:ext uri="{BB962C8B-B14F-4D97-AF65-F5344CB8AC3E}">
        <p14:creationId xmlns:p14="http://schemas.microsoft.com/office/powerpoint/2010/main" val="1205873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Upravte štýly predlohy textu</a:t>
            </a:r>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symbol dátumu 4"/>
          <p:cNvSpPr>
            <a:spLocks noGrp="1"/>
          </p:cNvSpPr>
          <p:nvPr>
            <p:ph type="dt" sz="half" idx="10"/>
          </p:nvPr>
        </p:nvSpPr>
        <p:spPr/>
        <p:txBody>
          <a:bodyPr/>
          <a:lstStyle/>
          <a:p>
            <a:fld id="{3E495E6B-63A5-473D-A125-054A75879B03}" type="datetimeFigureOut">
              <a:rPr lang="sk-SK" smtClean="0"/>
              <a:t>11. 10. 2019</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FBB93970-8AE0-4F8D-913F-1C639B4572DC}" type="slidenum">
              <a:rPr lang="sk-SK" smtClean="0"/>
              <a:t>‹#›</a:t>
            </a:fld>
            <a:endParaRPr lang="sk-SK"/>
          </a:p>
        </p:txBody>
      </p:sp>
    </p:spTree>
    <p:extLst>
      <p:ext uri="{BB962C8B-B14F-4D97-AF65-F5344CB8AC3E}">
        <p14:creationId xmlns:p14="http://schemas.microsoft.com/office/powerpoint/2010/main" val="2016182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a:t>Upravte štýly predlohy textu</a:t>
            </a:r>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Upravte štýl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Upravte štýl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7" name="Zástupný symbol dátumu 6"/>
          <p:cNvSpPr>
            <a:spLocks noGrp="1"/>
          </p:cNvSpPr>
          <p:nvPr>
            <p:ph type="dt" sz="half" idx="10"/>
          </p:nvPr>
        </p:nvSpPr>
        <p:spPr/>
        <p:txBody>
          <a:bodyPr/>
          <a:lstStyle/>
          <a:p>
            <a:fld id="{3E495E6B-63A5-473D-A125-054A75879B03}" type="datetimeFigureOut">
              <a:rPr lang="sk-SK" smtClean="0"/>
              <a:t>11. 10. 2019</a:t>
            </a:fld>
            <a:endParaRPr lang="sk-SK"/>
          </a:p>
        </p:txBody>
      </p:sp>
      <p:sp>
        <p:nvSpPr>
          <p:cNvPr id="8" name="Zástupný symbol päty 7"/>
          <p:cNvSpPr>
            <a:spLocks noGrp="1"/>
          </p:cNvSpPr>
          <p:nvPr>
            <p:ph type="ftr" sz="quarter" idx="11"/>
          </p:nvPr>
        </p:nvSpPr>
        <p:spPr/>
        <p:txBody>
          <a:bodyPr/>
          <a:lstStyle/>
          <a:p>
            <a:endParaRPr lang="sk-SK"/>
          </a:p>
        </p:txBody>
      </p:sp>
      <p:sp>
        <p:nvSpPr>
          <p:cNvPr id="9" name="Zástupný symbol čísla snímky 8"/>
          <p:cNvSpPr>
            <a:spLocks noGrp="1"/>
          </p:cNvSpPr>
          <p:nvPr>
            <p:ph type="sldNum" sz="quarter" idx="12"/>
          </p:nvPr>
        </p:nvSpPr>
        <p:spPr/>
        <p:txBody>
          <a:bodyPr/>
          <a:lstStyle/>
          <a:p>
            <a:fld id="{FBB93970-8AE0-4F8D-913F-1C639B4572DC}" type="slidenum">
              <a:rPr lang="sk-SK" smtClean="0"/>
              <a:t>‹#›</a:t>
            </a:fld>
            <a:endParaRPr lang="sk-SK"/>
          </a:p>
        </p:txBody>
      </p:sp>
    </p:spTree>
    <p:extLst>
      <p:ext uri="{BB962C8B-B14F-4D97-AF65-F5344CB8AC3E}">
        <p14:creationId xmlns:p14="http://schemas.microsoft.com/office/powerpoint/2010/main" val="1530786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Upravte štýly predlohy textu</a:t>
            </a:r>
          </a:p>
        </p:txBody>
      </p:sp>
      <p:sp>
        <p:nvSpPr>
          <p:cNvPr id="3" name="Zástupný symbol dátumu 2"/>
          <p:cNvSpPr>
            <a:spLocks noGrp="1"/>
          </p:cNvSpPr>
          <p:nvPr>
            <p:ph type="dt" sz="half" idx="10"/>
          </p:nvPr>
        </p:nvSpPr>
        <p:spPr/>
        <p:txBody>
          <a:bodyPr/>
          <a:lstStyle/>
          <a:p>
            <a:fld id="{3E495E6B-63A5-473D-A125-054A75879B03}" type="datetimeFigureOut">
              <a:rPr lang="sk-SK" smtClean="0"/>
              <a:t>11. 10. 2019</a:t>
            </a:fld>
            <a:endParaRPr lang="sk-SK"/>
          </a:p>
        </p:txBody>
      </p:sp>
      <p:sp>
        <p:nvSpPr>
          <p:cNvPr id="4" name="Zástupný symbol päty 3"/>
          <p:cNvSpPr>
            <a:spLocks noGrp="1"/>
          </p:cNvSpPr>
          <p:nvPr>
            <p:ph type="ftr" sz="quarter" idx="11"/>
          </p:nvPr>
        </p:nvSpPr>
        <p:spPr/>
        <p:txBody>
          <a:bodyPr/>
          <a:lstStyle/>
          <a:p>
            <a:endParaRPr lang="sk-SK"/>
          </a:p>
        </p:txBody>
      </p:sp>
      <p:sp>
        <p:nvSpPr>
          <p:cNvPr id="5" name="Zástupný symbol čísla snímky 4"/>
          <p:cNvSpPr>
            <a:spLocks noGrp="1"/>
          </p:cNvSpPr>
          <p:nvPr>
            <p:ph type="sldNum" sz="quarter" idx="12"/>
          </p:nvPr>
        </p:nvSpPr>
        <p:spPr/>
        <p:txBody>
          <a:bodyPr/>
          <a:lstStyle/>
          <a:p>
            <a:fld id="{FBB93970-8AE0-4F8D-913F-1C639B4572DC}" type="slidenum">
              <a:rPr lang="sk-SK" smtClean="0"/>
              <a:t>‹#›</a:t>
            </a:fld>
            <a:endParaRPr lang="sk-SK"/>
          </a:p>
        </p:txBody>
      </p:sp>
    </p:spTree>
    <p:extLst>
      <p:ext uri="{BB962C8B-B14F-4D97-AF65-F5344CB8AC3E}">
        <p14:creationId xmlns:p14="http://schemas.microsoft.com/office/powerpoint/2010/main" val="12461430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3E495E6B-63A5-473D-A125-054A75879B03}" type="datetimeFigureOut">
              <a:rPr lang="sk-SK" smtClean="0"/>
              <a:t>11. 10. 2019</a:t>
            </a:fld>
            <a:endParaRPr lang="sk-SK"/>
          </a:p>
        </p:txBody>
      </p:sp>
      <p:sp>
        <p:nvSpPr>
          <p:cNvPr id="3" name="Zástupný symbol päty 2"/>
          <p:cNvSpPr>
            <a:spLocks noGrp="1"/>
          </p:cNvSpPr>
          <p:nvPr>
            <p:ph type="ftr" sz="quarter" idx="11"/>
          </p:nvPr>
        </p:nvSpPr>
        <p:spPr/>
        <p:txBody>
          <a:bodyPr/>
          <a:lstStyle/>
          <a:p>
            <a:endParaRPr lang="sk-SK"/>
          </a:p>
        </p:txBody>
      </p:sp>
      <p:sp>
        <p:nvSpPr>
          <p:cNvPr id="4" name="Zástupný symbol čísla snímky 3"/>
          <p:cNvSpPr>
            <a:spLocks noGrp="1"/>
          </p:cNvSpPr>
          <p:nvPr>
            <p:ph type="sldNum" sz="quarter" idx="12"/>
          </p:nvPr>
        </p:nvSpPr>
        <p:spPr/>
        <p:txBody>
          <a:bodyPr/>
          <a:lstStyle/>
          <a:p>
            <a:fld id="{FBB93970-8AE0-4F8D-913F-1C639B4572DC}" type="slidenum">
              <a:rPr lang="sk-SK" smtClean="0"/>
              <a:t>‹#›</a:t>
            </a:fld>
            <a:endParaRPr lang="sk-SK"/>
          </a:p>
        </p:txBody>
      </p:sp>
    </p:spTree>
    <p:extLst>
      <p:ext uri="{BB962C8B-B14F-4D97-AF65-F5344CB8AC3E}">
        <p14:creationId xmlns:p14="http://schemas.microsoft.com/office/powerpoint/2010/main" val="40423797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a:t>Upravte štýly predlohy textu</a:t>
            </a:r>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Upravte štýl predlohy textu.</a:t>
            </a:r>
          </a:p>
        </p:txBody>
      </p:sp>
      <p:sp>
        <p:nvSpPr>
          <p:cNvPr id="5" name="Zástupný symbol dátumu 4"/>
          <p:cNvSpPr>
            <a:spLocks noGrp="1"/>
          </p:cNvSpPr>
          <p:nvPr>
            <p:ph type="dt" sz="half" idx="10"/>
          </p:nvPr>
        </p:nvSpPr>
        <p:spPr/>
        <p:txBody>
          <a:bodyPr/>
          <a:lstStyle/>
          <a:p>
            <a:fld id="{3E495E6B-63A5-473D-A125-054A75879B03}" type="datetimeFigureOut">
              <a:rPr lang="sk-SK" smtClean="0"/>
              <a:t>11. 10. 2019</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FBB93970-8AE0-4F8D-913F-1C639B4572DC}" type="slidenum">
              <a:rPr lang="sk-SK" smtClean="0"/>
              <a:t>‹#›</a:t>
            </a:fld>
            <a:endParaRPr lang="sk-SK"/>
          </a:p>
        </p:txBody>
      </p:sp>
    </p:spTree>
    <p:extLst>
      <p:ext uri="{BB962C8B-B14F-4D97-AF65-F5344CB8AC3E}">
        <p14:creationId xmlns:p14="http://schemas.microsoft.com/office/powerpoint/2010/main" val="29256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a:t>Upravte štýly predlohy textu</a:t>
            </a:r>
          </a:p>
        </p:txBody>
      </p:sp>
      <p:sp>
        <p:nvSpPr>
          <p:cNvPr id="3" name="Zástupný symbol obrázka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k-SK"/>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Upravte štýl predlohy textu.</a:t>
            </a:r>
          </a:p>
        </p:txBody>
      </p:sp>
      <p:sp>
        <p:nvSpPr>
          <p:cNvPr id="5" name="Zástupný symbol dátumu 4"/>
          <p:cNvSpPr>
            <a:spLocks noGrp="1"/>
          </p:cNvSpPr>
          <p:nvPr>
            <p:ph type="dt" sz="half" idx="10"/>
          </p:nvPr>
        </p:nvSpPr>
        <p:spPr/>
        <p:txBody>
          <a:bodyPr/>
          <a:lstStyle/>
          <a:p>
            <a:fld id="{3E495E6B-63A5-473D-A125-054A75879B03}" type="datetimeFigureOut">
              <a:rPr lang="sk-SK" smtClean="0"/>
              <a:t>11. 10. 2019</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FBB93970-8AE0-4F8D-913F-1C639B4572DC}" type="slidenum">
              <a:rPr lang="sk-SK" smtClean="0"/>
              <a:t>‹#›</a:t>
            </a:fld>
            <a:endParaRPr lang="sk-SK"/>
          </a:p>
        </p:txBody>
      </p:sp>
    </p:spTree>
    <p:extLst>
      <p:ext uri="{BB962C8B-B14F-4D97-AF65-F5344CB8AC3E}">
        <p14:creationId xmlns:p14="http://schemas.microsoft.com/office/powerpoint/2010/main" val="3773591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nadpi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k-SK"/>
              <a:t>Upravte štýly predlohy textu</a:t>
            </a:r>
          </a:p>
        </p:txBody>
      </p:sp>
      <p:sp>
        <p:nvSpPr>
          <p:cNvPr id="3" name="Zástupný symbol tex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495E6B-63A5-473D-A125-054A75879B03}" type="datetimeFigureOut">
              <a:rPr lang="sk-SK" smtClean="0"/>
              <a:t>11. 10. 2019</a:t>
            </a:fld>
            <a:endParaRPr lang="sk-SK"/>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k-SK"/>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B93970-8AE0-4F8D-913F-1C639B4572DC}" type="slidenum">
              <a:rPr lang="sk-SK" smtClean="0"/>
              <a:t>‹#›</a:t>
            </a:fld>
            <a:endParaRPr lang="sk-SK"/>
          </a:p>
        </p:txBody>
      </p:sp>
    </p:spTree>
    <p:extLst>
      <p:ext uri="{BB962C8B-B14F-4D97-AF65-F5344CB8AC3E}">
        <p14:creationId xmlns:p14="http://schemas.microsoft.com/office/powerpoint/2010/main" val="23901154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employment.gov.sk/sk/praca-zamestnanost/socialna-ekonomika/priznanie-statutu-registrovaneho-socialneho-podniku.html" TargetMode="External"/><Relationship Id="rId2" Type="http://schemas.openxmlformats.org/officeDocument/2006/relationships/hyperlink" Target="https://www.employment.gov.sk/sk/praca-zamestnanost/socialna-ekonomika/ziadost-statut-soc-podnik.html" TargetMode="External"/><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59284" y="2276872"/>
            <a:ext cx="7774632" cy="1584176"/>
          </a:xfrm>
        </p:spPr>
        <p:txBody>
          <a:bodyPr>
            <a:normAutofit fontScale="90000"/>
          </a:bodyPr>
          <a:lstStyle/>
          <a:p>
            <a:r>
              <a:rPr lang="sk-SK" b="1" dirty="0"/>
              <a:t>Prečo a ako založiť sociálny podnik?</a:t>
            </a:r>
            <a:r>
              <a:rPr lang="sk-SK" dirty="0"/>
              <a:t/>
            </a:r>
            <a:br>
              <a:rPr lang="sk-SK" dirty="0"/>
            </a:br>
            <a:endParaRPr lang="sk-SK" b="1" dirty="0"/>
          </a:p>
        </p:txBody>
      </p:sp>
      <p:sp>
        <p:nvSpPr>
          <p:cNvPr id="3" name="Podnadpis 2"/>
          <p:cNvSpPr>
            <a:spLocks noGrp="1"/>
          </p:cNvSpPr>
          <p:nvPr>
            <p:ph type="subTitle" idx="1"/>
          </p:nvPr>
        </p:nvSpPr>
        <p:spPr>
          <a:xfrm>
            <a:off x="683568" y="3429000"/>
            <a:ext cx="7920880" cy="2448272"/>
          </a:xfrm>
        </p:spPr>
        <p:txBody>
          <a:bodyPr>
            <a:normAutofit fontScale="40000" lnSpcReduction="20000"/>
          </a:bodyPr>
          <a:lstStyle/>
          <a:p>
            <a:pPr algn="just"/>
            <a:endParaRPr lang="sk-SK" sz="2000" dirty="0">
              <a:solidFill>
                <a:schemeClr val="tx1"/>
              </a:solidFill>
            </a:endParaRPr>
          </a:p>
          <a:p>
            <a:pPr algn="just"/>
            <a:endParaRPr lang="sk-SK" sz="2000" dirty="0">
              <a:solidFill>
                <a:schemeClr val="tx1"/>
              </a:solidFill>
            </a:endParaRPr>
          </a:p>
          <a:p>
            <a:pPr algn="just"/>
            <a:endParaRPr lang="sk-SK" sz="2000" dirty="0">
              <a:solidFill>
                <a:schemeClr val="tx1"/>
              </a:solidFill>
            </a:endParaRPr>
          </a:p>
          <a:p>
            <a:pPr algn="just"/>
            <a:endParaRPr lang="sk-SK" sz="2000" dirty="0">
              <a:solidFill>
                <a:schemeClr val="tx1"/>
              </a:solidFill>
            </a:endParaRPr>
          </a:p>
          <a:p>
            <a:pPr algn="just"/>
            <a:endParaRPr lang="sk-SK" sz="2000" dirty="0">
              <a:solidFill>
                <a:schemeClr val="tx1"/>
              </a:solidFill>
            </a:endParaRPr>
          </a:p>
          <a:p>
            <a:pPr algn="just"/>
            <a:endParaRPr lang="sk-SK" sz="2000" dirty="0">
              <a:solidFill>
                <a:schemeClr val="tx1"/>
              </a:solidFill>
            </a:endParaRPr>
          </a:p>
          <a:p>
            <a:pPr algn="just"/>
            <a:endParaRPr lang="sk-SK" sz="2000" dirty="0">
              <a:solidFill>
                <a:schemeClr val="tx1"/>
              </a:solidFill>
            </a:endParaRPr>
          </a:p>
          <a:p>
            <a:pPr algn="just"/>
            <a:endParaRPr lang="sk-SK" sz="2000" dirty="0">
              <a:solidFill>
                <a:schemeClr val="tx1"/>
              </a:solidFill>
            </a:endParaRPr>
          </a:p>
          <a:p>
            <a:pPr algn="l"/>
            <a:r>
              <a:rPr lang="sk-SK" sz="7400" dirty="0">
                <a:solidFill>
                  <a:schemeClr val="tx1"/>
                </a:solidFill>
              </a:rPr>
              <a:t>Referát pre integráciu sociálne vylúčené komunity</a:t>
            </a:r>
          </a:p>
          <a:p>
            <a:pPr algn="l"/>
            <a:r>
              <a:rPr lang="sk-SK" sz="7400" dirty="0">
                <a:solidFill>
                  <a:schemeClr val="tx1"/>
                </a:solidFill>
              </a:rPr>
              <a:t>Košice, 15. </a:t>
            </a:r>
            <a:r>
              <a:rPr lang="sk-SK" sz="7400">
                <a:solidFill>
                  <a:schemeClr val="tx1"/>
                </a:solidFill>
              </a:rPr>
              <a:t>9. 2019</a:t>
            </a:r>
            <a:endParaRPr lang="sk-SK" sz="7400" dirty="0">
              <a:solidFill>
                <a:schemeClr val="tx1"/>
              </a:solidFill>
            </a:endParaRPr>
          </a:p>
          <a:p>
            <a:pPr algn="just"/>
            <a:endParaRPr lang="sk-SK" sz="2000" dirty="0">
              <a:solidFill>
                <a:schemeClr val="tx1"/>
              </a:solidFill>
            </a:endParaRPr>
          </a:p>
        </p:txBody>
      </p:sp>
      <p:pic>
        <p:nvPicPr>
          <p:cNvPr id="4" name="Shape 85" descr="pas_struktura_h1.jpg"/>
          <p:cNvPicPr preferRelativeResize="0"/>
          <p:nvPr/>
        </p:nvPicPr>
        <p:blipFill rotWithShape="1">
          <a:blip r:embed="rId2">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15648673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31800" y="799433"/>
            <a:ext cx="8229600" cy="792088"/>
          </a:xfrm>
        </p:spPr>
        <p:txBody>
          <a:bodyPr>
            <a:normAutofit fontScale="90000"/>
          </a:bodyPr>
          <a:lstStyle/>
          <a:p>
            <a:pPr marL="0" indent="0"/>
            <a:r>
              <a:rPr lang="sk-SK" b="1" dirty="0"/>
              <a:t> </a:t>
            </a:r>
            <a:br>
              <a:rPr lang="sk-SK" b="1" dirty="0"/>
            </a:br>
            <a:r>
              <a:rPr lang="sk-SK" b="1" dirty="0"/>
              <a:t/>
            </a:r>
            <a:br>
              <a:rPr lang="sk-SK" b="1" dirty="0"/>
            </a:br>
            <a:r>
              <a:rPr lang="sk-SK" sz="4000" b="1" dirty="0"/>
              <a:t>Integračný podnik </a:t>
            </a:r>
            <a:r>
              <a:rPr lang="sk-SK" b="1" dirty="0"/>
              <a:t/>
            </a:r>
            <a:br>
              <a:rPr lang="sk-SK" b="1" dirty="0"/>
            </a:br>
            <a:r>
              <a:rPr lang="sk-SK" b="1" dirty="0"/>
              <a:t/>
            </a:r>
            <a:br>
              <a:rPr lang="sk-SK" b="1" dirty="0"/>
            </a:br>
            <a:endParaRPr lang="sk-SK" dirty="0"/>
          </a:p>
        </p:txBody>
      </p:sp>
      <p:sp>
        <p:nvSpPr>
          <p:cNvPr id="3" name="Zástupný symbol obsahu 2"/>
          <p:cNvSpPr>
            <a:spLocks noGrp="1"/>
          </p:cNvSpPr>
          <p:nvPr>
            <p:ph idx="1"/>
          </p:nvPr>
        </p:nvSpPr>
        <p:spPr>
          <a:xfrm>
            <a:off x="251520" y="1628801"/>
            <a:ext cx="9118600" cy="4176463"/>
          </a:xfrm>
        </p:spPr>
        <p:txBody>
          <a:bodyPr>
            <a:normAutofit fontScale="25000" lnSpcReduction="20000"/>
          </a:bodyPr>
          <a:lstStyle/>
          <a:p>
            <a:pPr>
              <a:buFont typeface="Wingdings" panose="05000000000000000000" pitchFamily="2" charset="2"/>
              <a:buChar char="§"/>
            </a:pPr>
            <a:endParaRPr lang="sk-SK" sz="9600" dirty="0" smtClean="0"/>
          </a:p>
          <a:p>
            <a:pPr>
              <a:buFont typeface="Wingdings" panose="05000000000000000000" pitchFamily="2" charset="2"/>
              <a:buChar char="§"/>
            </a:pPr>
            <a:r>
              <a:rPr lang="sk-SK" sz="9600" dirty="0" smtClean="0"/>
              <a:t>je </a:t>
            </a:r>
            <a:r>
              <a:rPr lang="sk-SK" sz="9600" dirty="0"/>
              <a:t>verejnoprospešný podnik, </a:t>
            </a:r>
          </a:p>
          <a:p>
            <a:pPr>
              <a:buFont typeface="Wingdings" panose="05000000000000000000" pitchFamily="2" charset="2"/>
              <a:buChar char="§"/>
            </a:pPr>
            <a:r>
              <a:rPr lang="sk-SK" sz="9600" dirty="0"/>
              <a:t>pozitívny sociálny vplyv je </a:t>
            </a:r>
            <a:r>
              <a:rPr lang="sk-SK" sz="9600" b="1" dirty="0"/>
              <a:t>podpora zamestnanosti</a:t>
            </a:r>
            <a:r>
              <a:rPr lang="sk-SK" sz="9600" dirty="0"/>
              <a:t> zamestnaním znevýhodnených alebo zraniteľných </a:t>
            </a:r>
            <a:r>
              <a:rPr lang="sk-SK" sz="9600" dirty="0" smtClean="0"/>
              <a:t>osôb,</a:t>
            </a:r>
            <a:endParaRPr lang="sk-SK" sz="9600" dirty="0"/>
          </a:p>
          <a:p>
            <a:pPr>
              <a:buFont typeface="Wingdings" panose="05000000000000000000" pitchFamily="2" charset="2"/>
              <a:buChar char="§"/>
            </a:pPr>
            <a:r>
              <a:rPr lang="sk-SK" sz="9600" dirty="0"/>
              <a:t>pozitívny sociálny vplyv sa meria </a:t>
            </a:r>
            <a:r>
              <a:rPr lang="sk-SK" sz="9600" b="1" dirty="0"/>
              <a:t>percentom zamestnaných znevýhodnených, zraniteľných osôb z celkového počtu zamestnancov a to:  </a:t>
            </a:r>
          </a:p>
          <a:p>
            <a:pPr marL="457200" indent="-457200">
              <a:buFont typeface="Arial" panose="020B0604020202020204" pitchFamily="34" charset="0"/>
              <a:buAutoNum type="alphaLcParenR"/>
            </a:pPr>
            <a:r>
              <a:rPr lang="sk-SK" sz="9600" dirty="0"/>
              <a:t>najmenej 30%  znevýhodnených osôb z celkového počtu </a:t>
            </a:r>
            <a:r>
              <a:rPr lang="sk-SK" sz="9600" dirty="0" smtClean="0"/>
              <a:t>zamestnancov, </a:t>
            </a:r>
            <a:endParaRPr lang="sk-SK" sz="9600" dirty="0"/>
          </a:p>
          <a:p>
            <a:pPr marL="457200" indent="-457200">
              <a:buFont typeface="Arial" panose="020B0604020202020204" pitchFamily="34" charset="0"/>
              <a:buAutoNum type="alphaLcParenR"/>
            </a:pPr>
            <a:r>
              <a:rPr lang="sk-SK" sz="9600" dirty="0"/>
              <a:t>najmenej 30% zraniteľných osôb z celkového počtu </a:t>
            </a:r>
            <a:r>
              <a:rPr lang="sk-SK" sz="9600" dirty="0" smtClean="0"/>
              <a:t>zamestnancov, </a:t>
            </a:r>
            <a:endParaRPr lang="sk-SK" sz="9600" dirty="0"/>
          </a:p>
          <a:p>
            <a:pPr marL="457200" indent="-457200">
              <a:buFont typeface="Arial" panose="020B0604020202020204" pitchFamily="34" charset="0"/>
              <a:buAutoNum type="alphaLcParenR"/>
            </a:pPr>
            <a:r>
              <a:rPr lang="sk-SK" sz="9600" dirty="0"/>
              <a:t>najmenej 40% znevýhodnených a zraniteľných osôb z celkového počtu zamestnancov </a:t>
            </a:r>
            <a:r>
              <a:rPr lang="sk-SK" sz="9600" dirty="0" smtClean="0"/>
              <a:t>.</a:t>
            </a:r>
            <a:endParaRPr lang="sk-SK" sz="9600" dirty="0"/>
          </a:p>
          <a:p>
            <a:pPr marL="0" indent="0">
              <a:buNone/>
            </a:pPr>
            <a:endParaRPr lang="sk-SK" sz="9600" b="1" dirty="0"/>
          </a:p>
          <a:p>
            <a:pPr marL="0" indent="0" algn="ctr">
              <a:buNone/>
            </a:pPr>
            <a:r>
              <a:rPr lang="sk-SK" dirty="0"/>
              <a:t> </a:t>
            </a:r>
          </a:p>
          <a:p>
            <a:pPr marL="0" indent="0">
              <a:buNone/>
            </a:pPr>
            <a:r>
              <a:rPr lang="sk-SK" b="1" dirty="0"/>
              <a:t>     </a:t>
            </a:r>
            <a:endParaRPr lang="sk-SK" dirty="0"/>
          </a:p>
        </p:txBody>
      </p:sp>
      <p:pic>
        <p:nvPicPr>
          <p:cNvPr id="4" name="Shape 85" descr="pas_struktura_h1.jpg"/>
          <p:cNvPicPr preferRelativeResize="0"/>
          <p:nvPr/>
        </p:nvPicPr>
        <p:blipFill rotWithShape="1">
          <a:blip r:embed="rId2">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250780784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93204" y="836712"/>
            <a:ext cx="8229600" cy="596065"/>
          </a:xfrm>
        </p:spPr>
        <p:txBody>
          <a:bodyPr>
            <a:normAutofit fontScale="90000"/>
          </a:bodyPr>
          <a:lstStyle/>
          <a:p>
            <a:r>
              <a:rPr lang="sk-SK" sz="3600" b="1" dirty="0"/>
              <a:t>Sociálny podnik bývanie</a:t>
            </a:r>
            <a:endParaRPr lang="sk-SK" sz="3600" dirty="0"/>
          </a:p>
        </p:txBody>
      </p:sp>
      <p:sp>
        <p:nvSpPr>
          <p:cNvPr id="3" name="Zástupný symbol obsahu 2"/>
          <p:cNvSpPr>
            <a:spLocks noGrp="1"/>
          </p:cNvSpPr>
          <p:nvPr>
            <p:ph idx="1"/>
          </p:nvPr>
        </p:nvSpPr>
        <p:spPr>
          <a:xfrm>
            <a:off x="457200" y="2004501"/>
            <a:ext cx="8229600" cy="4525963"/>
          </a:xfrm>
        </p:spPr>
        <p:txBody>
          <a:bodyPr>
            <a:normAutofit/>
          </a:bodyPr>
          <a:lstStyle/>
          <a:p>
            <a:pPr marL="0" indent="0" algn="ctr">
              <a:buNone/>
            </a:pPr>
            <a:endParaRPr lang="sk-SK" b="1" dirty="0"/>
          </a:p>
          <a:p>
            <a:pPr marL="0" indent="0" algn="ctr">
              <a:buNone/>
            </a:pPr>
            <a:r>
              <a:rPr lang="sk-SK" dirty="0"/>
              <a:t> </a:t>
            </a:r>
          </a:p>
        </p:txBody>
      </p:sp>
      <p:sp>
        <p:nvSpPr>
          <p:cNvPr id="4" name="Obdĺžnik 3"/>
          <p:cNvSpPr/>
          <p:nvPr/>
        </p:nvSpPr>
        <p:spPr>
          <a:xfrm>
            <a:off x="251520" y="1556792"/>
            <a:ext cx="8712968" cy="4893647"/>
          </a:xfrm>
          <a:prstGeom prst="rect">
            <a:avLst/>
          </a:prstGeom>
        </p:spPr>
        <p:txBody>
          <a:bodyPr wrap="square">
            <a:spAutoFit/>
          </a:bodyPr>
          <a:lstStyle/>
          <a:p>
            <a:pPr marL="342900" indent="-342900" algn="just">
              <a:buFont typeface="Wingdings" panose="05000000000000000000" pitchFamily="2" charset="2"/>
              <a:buChar char="§"/>
            </a:pPr>
            <a:r>
              <a:rPr lang="sk-SK" sz="2400" dirty="0"/>
              <a:t>verejnoprospešný podnik, v ktorom obec alebo VÚC </a:t>
            </a:r>
            <a:r>
              <a:rPr lang="sk-SK" sz="2400" b="1" dirty="0"/>
              <a:t>nemá </a:t>
            </a:r>
            <a:r>
              <a:rPr lang="sk-SK" sz="2400" dirty="0"/>
              <a:t>väčšinový podiel,</a:t>
            </a:r>
          </a:p>
          <a:p>
            <a:pPr marL="342900" indent="-342900" algn="just">
              <a:buFont typeface="Wingdings" panose="05000000000000000000" pitchFamily="2" charset="2"/>
              <a:buChar char="§"/>
            </a:pPr>
            <a:r>
              <a:rPr lang="sk-SK" sz="2400" dirty="0"/>
              <a:t>pozitívny sociálny vplyv je </a:t>
            </a:r>
            <a:r>
              <a:rPr lang="sk-SK" sz="2400" b="1" dirty="0"/>
              <a:t>zabezpečovanie spoločensky prospešného </a:t>
            </a:r>
            <a:r>
              <a:rPr lang="sk-SK" sz="2400" b="1" dirty="0" smtClean="0"/>
              <a:t>bývania</a:t>
            </a:r>
            <a:r>
              <a:rPr lang="sk-SK" sz="2400" b="1" dirty="0"/>
              <a:t>: </a:t>
            </a:r>
            <a:r>
              <a:rPr lang="sk-SK" sz="2400" dirty="0"/>
              <a:t>poskytovanie bývania, správy, údržby a obnovy bytového </a:t>
            </a:r>
            <a:r>
              <a:rPr lang="sk-SK" sz="2400" dirty="0" smtClean="0"/>
              <a:t>fondu prostredníctvom výstavby, prestavby alebo obstarania bytov na účely ich nájmu oprávneným osobám alebo prostredníctvom nájmu bytov týmto FO,</a:t>
            </a:r>
          </a:p>
          <a:p>
            <a:pPr marL="342900" indent="-342900" algn="just">
              <a:buFont typeface="Wingdings" panose="05000000000000000000" pitchFamily="2" charset="2"/>
              <a:buChar char="§"/>
            </a:pPr>
            <a:r>
              <a:rPr lang="sk-SK" sz="2400" dirty="0" smtClean="0"/>
              <a:t>spoločensky prospešné nájomné bývanie je sociálnou službou všeobecného záujmu podľa osobitných predpisov, </a:t>
            </a:r>
            <a:endParaRPr lang="sk-SK" sz="2400" dirty="0"/>
          </a:p>
          <a:p>
            <a:pPr marL="342900" indent="-342900" algn="just">
              <a:buFont typeface="Wingdings" panose="05000000000000000000" pitchFamily="2" charset="2"/>
              <a:buChar char="§"/>
            </a:pPr>
            <a:r>
              <a:rPr lang="sk-SK" sz="2400" dirty="0"/>
              <a:t>pozitívny sociálny vplyv </a:t>
            </a:r>
            <a:r>
              <a:rPr lang="sk-SK" sz="2400" dirty="0" smtClean="0"/>
              <a:t>je dosiahnutý</a:t>
            </a:r>
            <a:r>
              <a:rPr lang="sk-SK" sz="2400" dirty="0"/>
              <a:t>, ak sociálny podnik bývania </a:t>
            </a:r>
            <a:r>
              <a:rPr lang="sk-SK" sz="2400" b="1" dirty="0"/>
              <a:t>prenajíma najmenej 70% bytov, </a:t>
            </a:r>
            <a:r>
              <a:rPr lang="sk-SK" sz="2400" dirty="0"/>
              <a:t>ktoré vlastní, za nájomné zodpovedajúce nákladom na </a:t>
            </a:r>
            <a:r>
              <a:rPr lang="sk-SK" sz="2400" dirty="0" smtClean="0"/>
              <a:t>byt,</a:t>
            </a:r>
            <a:r>
              <a:rPr lang="sk-SK" sz="2400" b="1" dirty="0" smtClean="0"/>
              <a:t> </a:t>
            </a:r>
            <a:r>
              <a:rPr lang="sk-SK" sz="2400" dirty="0" smtClean="0"/>
              <a:t>pričom</a:t>
            </a:r>
            <a:r>
              <a:rPr lang="sk-SK" sz="2400" b="1" dirty="0" smtClean="0"/>
              <a:t> 30 </a:t>
            </a:r>
            <a:r>
              <a:rPr lang="sk-SK" sz="2400" b="1" dirty="0"/>
              <a:t>rokov </a:t>
            </a:r>
            <a:r>
              <a:rPr lang="sk-SK" sz="2400" dirty="0"/>
              <a:t>nie je možné predať nehnuteľnosť.</a:t>
            </a:r>
          </a:p>
        </p:txBody>
      </p:sp>
      <p:pic>
        <p:nvPicPr>
          <p:cNvPr id="5" name="Shape 85" descr="pas_struktura_h1.jpg"/>
          <p:cNvPicPr preferRelativeResize="0"/>
          <p:nvPr/>
        </p:nvPicPr>
        <p:blipFill rotWithShape="1">
          <a:blip r:embed="rId2">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2997857070"/>
      </p:ext>
    </p:extLst>
  </p:cSld>
  <p:clrMapOvr>
    <a:masterClrMapping/>
  </p:clrMapOvr>
  <p:transition spd="slow">
    <p:comb/>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11560" y="805850"/>
            <a:ext cx="8229600" cy="648072"/>
          </a:xfrm>
        </p:spPr>
        <p:txBody>
          <a:bodyPr>
            <a:normAutofit fontScale="90000"/>
          </a:bodyPr>
          <a:lstStyle/>
          <a:p>
            <a:pPr marL="0" indent="0"/>
            <a:r>
              <a:rPr lang="sk-SK" b="1" dirty="0"/>
              <a:t> </a:t>
            </a:r>
            <a:r>
              <a:rPr lang="sk-SK" sz="4000" b="1" dirty="0"/>
              <a:t>Iný (všeobecný) podnik</a:t>
            </a:r>
          </a:p>
        </p:txBody>
      </p:sp>
      <p:sp>
        <p:nvSpPr>
          <p:cNvPr id="3" name="Zástupný symbol obsahu 2"/>
          <p:cNvSpPr>
            <a:spLocks noGrp="1"/>
          </p:cNvSpPr>
          <p:nvPr>
            <p:ph idx="1"/>
          </p:nvPr>
        </p:nvSpPr>
        <p:spPr>
          <a:xfrm>
            <a:off x="611560" y="1659215"/>
            <a:ext cx="8229600" cy="4759067"/>
          </a:xfrm>
        </p:spPr>
        <p:txBody>
          <a:bodyPr>
            <a:normAutofit/>
          </a:bodyPr>
          <a:lstStyle/>
          <a:p>
            <a:pPr marL="0" indent="0" algn="ctr">
              <a:buNone/>
            </a:pPr>
            <a:r>
              <a:rPr lang="sk-SK" dirty="0"/>
              <a:t> </a:t>
            </a:r>
          </a:p>
        </p:txBody>
      </p:sp>
      <p:sp>
        <p:nvSpPr>
          <p:cNvPr id="4" name="Obdĺžnik 3"/>
          <p:cNvSpPr/>
          <p:nvPr/>
        </p:nvSpPr>
        <p:spPr>
          <a:xfrm>
            <a:off x="164120" y="1412776"/>
            <a:ext cx="8954480" cy="5170646"/>
          </a:xfrm>
          <a:prstGeom prst="rect">
            <a:avLst/>
          </a:prstGeom>
        </p:spPr>
        <p:txBody>
          <a:bodyPr wrap="square">
            <a:spAutoFit/>
          </a:bodyPr>
          <a:lstStyle/>
          <a:p>
            <a:pPr algn="just"/>
            <a:r>
              <a:rPr lang="sk-SK" sz="2400" dirty="0" smtClean="0"/>
              <a:t>Napĺňa </a:t>
            </a:r>
            <a:r>
              <a:rPr lang="sk-SK" sz="2400" b="1" dirty="0"/>
              <a:t>ktorúkoľvek zo spoločensky prospešných </a:t>
            </a:r>
            <a:r>
              <a:rPr lang="sk-SK" sz="2400" b="1" dirty="0" smtClean="0"/>
              <a:t>služieb, </a:t>
            </a:r>
            <a:r>
              <a:rPr lang="sk-SK" sz="2400" dirty="0" smtClean="0"/>
              <a:t>ktoré zákon </a:t>
            </a:r>
            <a:r>
              <a:rPr lang="sk-SK" sz="2400" b="1" dirty="0" smtClean="0"/>
              <a:t> </a:t>
            </a:r>
            <a:r>
              <a:rPr lang="sk-SK" sz="2400" dirty="0" smtClean="0"/>
              <a:t>v </a:t>
            </a:r>
            <a:r>
              <a:rPr lang="en-US" sz="2400" dirty="0" smtClean="0"/>
              <a:t>§</a:t>
            </a:r>
            <a:r>
              <a:rPr lang="sk-SK" sz="2400" dirty="0" smtClean="0"/>
              <a:t> </a:t>
            </a:r>
            <a:r>
              <a:rPr lang="en-US" sz="2400" dirty="0" smtClean="0"/>
              <a:t>2 </a:t>
            </a:r>
            <a:r>
              <a:rPr lang="en-US" sz="2400" dirty="0" err="1"/>
              <a:t>ods</a:t>
            </a:r>
            <a:r>
              <a:rPr lang="en-US" sz="2400" dirty="0"/>
              <a:t>. 4 </a:t>
            </a:r>
            <a:r>
              <a:rPr lang="sk-SK" sz="2400" dirty="0"/>
              <a:t> Zákona č. </a:t>
            </a:r>
            <a:r>
              <a:rPr lang="sk-SK" sz="2400" dirty="0" smtClean="0"/>
              <a:t>112/2018 vymedzuje nasledovne: </a:t>
            </a:r>
          </a:p>
          <a:p>
            <a:pPr marL="342900" indent="-342900" algn="just">
              <a:buFont typeface="Wingdings" panose="020B0604020202020204" pitchFamily="2" charset="2"/>
              <a:buChar char="q"/>
            </a:pPr>
            <a:r>
              <a:rPr lang="sk-SK" sz="2400" dirty="0" smtClean="0"/>
              <a:t>zdravotná </a:t>
            </a:r>
            <a:r>
              <a:rPr lang="sk-SK" sz="2400" dirty="0"/>
              <a:t>starostlivosť,</a:t>
            </a:r>
          </a:p>
          <a:p>
            <a:pPr marL="342900" indent="-342900" algn="just">
              <a:buFont typeface="Wingdings" panose="020B0604020202020204" pitchFamily="2" charset="2"/>
              <a:buChar char="q"/>
            </a:pPr>
            <a:r>
              <a:rPr lang="sk-SK" sz="2400" dirty="0" smtClean="0"/>
              <a:t>sociálna </a:t>
            </a:r>
            <a:r>
              <a:rPr lang="sk-SK" sz="2400" dirty="0"/>
              <a:t>pomoc a humanitárna starostlivosť,</a:t>
            </a:r>
          </a:p>
          <a:p>
            <a:pPr marL="342900" indent="-342900" algn="just">
              <a:buFont typeface="Wingdings" panose="020B0604020202020204" pitchFamily="2" charset="2"/>
              <a:buChar char="q"/>
            </a:pPr>
            <a:r>
              <a:rPr lang="sk-SK" sz="2400" dirty="0" smtClean="0"/>
              <a:t>vytváranie</a:t>
            </a:r>
            <a:r>
              <a:rPr lang="sk-SK" sz="2400" dirty="0"/>
              <a:t>, rozvoj, ochrana, obnova, prezentácia duchovných a    kultúrnych hodnôt, </a:t>
            </a:r>
          </a:p>
          <a:p>
            <a:pPr marL="342900" indent="-342900" algn="just">
              <a:buFont typeface="Wingdings" panose="020B0604020202020204" pitchFamily="2" charset="2"/>
              <a:buChar char="q"/>
            </a:pPr>
            <a:r>
              <a:rPr lang="sk-SK" sz="2400" dirty="0" smtClean="0"/>
              <a:t>ochrana </a:t>
            </a:r>
            <a:r>
              <a:rPr lang="sk-SK" sz="2400" dirty="0"/>
              <a:t>ľudských práv a základných slobôd,</a:t>
            </a:r>
          </a:p>
          <a:p>
            <a:pPr marL="342900" indent="-342900" algn="just">
              <a:buFont typeface="Wingdings" panose="020B0604020202020204" pitchFamily="2" charset="2"/>
              <a:buChar char="q"/>
            </a:pPr>
            <a:r>
              <a:rPr lang="sk-SK" sz="2400" dirty="0" smtClean="0"/>
              <a:t>vzdelávanie</a:t>
            </a:r>
            <a:r>
              <a:rPr lang="sk-SK" sz="2400" dirty="0"/>
              <a:t>, výchova a rozvoj telesnú kultúru,</a:t>
            </a:r>
          </a:p>
          <a:p>
            <a:pPr marL="342900" indent="-342900" algn="just">
              <a:buFont typeface="Wingdings" panose="020B0604020202020204" pitchFamily="2" charset="2"/>
              <a:buChar char="q"/>
            </a:pPr>
            <a:r>
              <a:rPr lang="sk-SK" sz="2400" dirty="0" smtClean="0"/>
              <a:t>realizuje </a:t>
            </a:r>
            <a:r>
              <a:rPr lang="sk-SK" sz="2400" dirty="0"/>
              <a:t>výskum, vývoj, vedecko-technické a informačné služby,</a:t>
            </a:r>
          </a:p>
          <a:p>
            <a:pPr marL="342900" indent="-342900" algn="just">
              <a:buFont typeface="Wingdings" panose="020B0604020202020204" pitchFamily="2" charset="2"/>
              <a:buChar char="q"/>
            </a:pPr>
            <a:r>
              <a:rPr lang="sk-SK" sz="2400" dirty="0" smtClean="0"/>
              <a:t>tvorí </a:t>
            </a:r>
            <a:r>
              <a:rPr lang="sk-SK" sz="2400" dirty="0"/>
              <a:t>a chráni životné prostredie vrátane ochrany zdravia,</a:t>
            </a:r>
          </a:p>
          <a:p>
            <a:pPr marL="342900" indent="-342900" algn="just">
              <a:buFont typeface="Wingdings" panose="020B0604020202020204" pitchFamily="2" charset="2"/>
              <a:buChar char="q"/>
            </a:pPr>
            <a:r>
              <a:rPr lang="sk-SK" sz="2400" dirty="0" smtClean="0"/>
              <a:t>poskytuje </a:t>
            </a:r>
            <a:r>
              <a:rPr lang="sk-SK" sz="2400" dirty="0"/>
              <a:t>služby na podporu regionálneho rozvoja a zamestnanosti,</a:t>
            </a:r>
          </a:p>
          <a:p>
            <a:pPr marL="342900" indent="-342900" algn="just">
              <a:buFont typeface="Wingdings" panose="020B0604020202020204" pitchFamily="2" charset="2"/>
              <a:buChar char="q"/>
            </a:pPr>
            <a:r>
              <a:rPr lang="sk-SK" sz="2400" smtClean="0"/>
              <a:t>zabezpečuje </a:t>
            </a:r>
            <a:r>
              <a:rPr lang="sk-SK" sz="2400" dirty="0"/>
              <a:t>bývanie, správu, údržbu a obnovu bytového fondu. </a:t>
            </a:r>
          </a:p>
          <a:p>
            <a:pPr algn="just"/>
            <a:endParaRPr lang="sk-SK" sz="2400" dirty="0"/>
          </a:p>
          <a:p>
            <a:pPr algn="just"/>
            <a:endParaRPr lang="sk-SK" dirty="0"/>
          </a:p>
        </p:txBody>
      </p:sp>
      <p:pic>
        <p:nvPicPr>
          <p:cNvPr id="6" name="Shape 85" descr="pas_struktura_h1.jpg"/>
          <p:cNvPicPr preferRelativeResize="0"/>
          <p:nvPr/>
        </p:nvPicPr>
        <p:blipFill rotWithShape="1">
          <a:blip r:embed="rId2">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2701854677"/>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052736"/>
            <a:ext cx="8229600" cy="792088"/>
          </a:xfrm>
        </p:spPr>
        <p:txBody>
          <a:bodyPr>
            <a:normAutofit/>
          </a:bodyPr>
          <a:lstStyle/>
          <a:p>
            <a:pPr marL="0" indent="0"/>
            <a:r>
              <a:rPr lang="sk-SK" b="1" dirty="0"/>
              <a:t> </a:t>
            </a:r>
            <a:r>
              <a:rPr lang="sk-SK" sz="3600" b="1" dirty="0"/>
              <a:t>Priama  podpora</a:t>
            </a:r>
          </a:p>
        </p:txBody>
      </p:sp>
      <p:sp>
        <p:nvSpPr>
          <p:cNvPr id="3" name="Zástupný symbol obsahu 2"/>
          <p:cNvSpPr>
            <a:spLocks noGrp="1"/>
          </p:cNvSpPr>
          <p:nvPr>
            <p:ph idx="1"/>
          </p:nvPr>
        </p:nvSpPr>
        <p:spPr>
          <a:xfrm>
            <a:off x="457200" y="1196752"/>
            <a:ext cx="8229600" cy="4929411"/>
          </a:xfrm>
        </p:spPr>
        <p:txBody>
          <a:bodyPr>
            <a:normAutofit/>
          </a:bodyPr>
          <a:lstStyle/>
          <a:p>
            <a:pPr marL="0" indent="0" algn="ctr">
              <a:buNone/>
            </a:pPr>
            <a:endParaRPr lang="sk-SK" b="1" dirty="0"/>
          </a:p>
          <a:p>
            <a:pPr marL="0" indent="0" algn="ctr">
              <a:buNone/>
            </a:pPr>
            <a:r>
              <a:rPr lang="sk-SK" dirty="0"/>
              <a:t>  </a:t>
            </a:r>
          </a:p>
        </p:txBody>
      </p:sp>
      <p:sp>
        <p:nvSpPr>
          <p:cNvPr id="4" name="Obdĺžnik 3"/>
          <p:cNvSpPr/>
          <p:nvPr/>
        </p:nvSpPr>
        <p:spPr>
          <a:xfrm>
            <a:off x="375308" y="2204864"/>
            <a:ext cx="8342584" cy="3724096"/>
          </a:xfrm>
          <a:prstGeom prst="rect">
            <a:avLst/>
          </a:prstGeom>
        </p:spPr>
        <p:txBody>
          <a:bodyPr wrap="square">
            <a:spAutoFit/>
          </a:bodyPr>
          <a:lstStyle/>
          <a:p>
            <a:pPr marL="342900" indent="-342900">
              <a:buFont typeface="Wingdings" panose="05000000000000000000" pitchFamily="2" charset="2"/>
              <a:buChar char="§"/>
            </a:pPr>
            <a:r>
              <a:rPr lang="sk-SK" sz="2400" dirty="0"/>
              <a:t> </a:t>
            </a:r>
            <a:r>
              <a:rPr lang="sk-SK" sz="2400" b="1" dirty="0"/>
              <a:t>investičná </a:t>
            </a:r>
            <a:r>
              <a:rPr lang="sk-SK" sz="2400" b="1" dirty="0" smtClean="0"/>
              <a:t>pomoc </a:t>
            </a:r>
            <a:r>
              <a:rPr lang="sk-SK" sz="2400" dirty="0" smtClean="0"/>
              <a:t>na účel podpory investície alebo prípravu projektu investície a poradenských služieb súvisiacich s touto prípravou. </a:t>
            </a:r>
          </a:p>
          <a:p>
            <a:endParaRPr lang="sk-SK" sz="2400" dirty="0"/>
          </a:p>
          <a:p>
            <a:pPr marL="457200" indent="-457200">
              <a:buFont typeface="Wingdings" panose="05000000000000000000" pitchFamily="2" charset="2"/>
              <a:buChar char="§"/>
            </a:pPr>
            <a:r>
              <a:rPr lang="sk-SK" sz="2400" b="1" dirty="0"/>
              <a:t>kompenzačná pomoc </a:t>
            </a:r>
            <a:r>
              <a:rPr lang="en-US" sz="2400" dirty="0" err="1"/>
              <a:t>na</a:t>
            </a:r>
            <a:r>
              <a:rPr lang="en-US" sz="2400" dirty="0"/>
              <a:t> z</a:t>
            </a:r>
            <a:r>
              <a:rPr lang="sk-SK" sz="2400" dirty="0"/>
              <a:t>níženú </a:t>
            </a:r>
            <a:r>
              <a:rPr lang="en-US" sz="2400" dirty="0" err="1"/>
              <a:t>produktivit</a:t>
            </a:r>
            <a:r>
              <a:rPr lang="sk-SK" sz="2400" dirty="0"/>
              <a:t>u zamestnancov</a:t>
            </a:r>
            <a:r>
              <a:rPr lang="sk-SK" sz="2400" dirty="0" smtClean="0"/>
              <a:t>,</a:t>
            </a:r>
          </a:p>
          <a:p>
            <a:endParaRPr lang="sk-SK" sz="2400" dirty="0"/>
          </a:p>
          <a:p>
            <a:pPr marL="457200" indent="-457200" algn="just">
              <a:buFont typeface="Wingdings" panose="05000000000000000000" pitchFamily="2" charset="2"/>
              <a:buChar char="§"/>
            </a:pPr>
            <a:r>
              <a:rPr lang="sk-SK" sz="2400" b="1" dirty="0"/>
              <a:t>kompenzačný príspevok </a:t>
            </a:r>
            <a:r>
              <a:rPr lang="en-US" sz="2400" dirty="0"/>
              <a:t>–</a:t>
            </a:r>
            <a:r>
              <a:rPr lang="sk-SK" sz="2400" dirty="0"/>
              <a:t> podľa </a:t>
            </a:r>
            <a:r>
              <a:rPr lang="en-US" sz="2400" dirty="0"/>
              <a:t>§</a:t>
            </a:r>
            <a:r>
              <a:rPr lang="sk-SK" sz="2400" dirty="0"/>
              <a:t> </a:t>
            </a:r>
            <a:r>
              <a:rPr lang="en-US" sz="2400" dirty="0"/>
              <a:t>53</a:t>
            </a:r>
            <a:r>
              <a:rPr lang="sk-SK" sz="2400" dirty="0"/>
              <a:t> písm. </a:t>
            </a:r>
            <a:r>
              <a:rPr lang="en-US" sz="2400" dirty="0"/>
              <a:t>f</a:t>
            </a:r>
            <a:r>
              <a:rPr lang="sk-SK" sz="2400" dirty="0"/>
              <a:t>) a </a:t>
            </a:r>
            <a:r>
              <a:rPr lang="en-US" sz="2400" dirty="0"/>
              <a:t>g</a:t>
            </a:r>
            <a:r>
              <a:rPr lang="sk-SK" sz="2400" dirty="0"/>
              <a:t>)</a:t>
            </a:r>
            <a:r>
              <a:rPr lang="en-US" sz="2400" dirty="0"/>
              <a:t> </a:t>
            </a:r>
            <a:r>
              <a:rPr lang="sk-SK" sz="2400" dirty="0"/>
              <a:t>Z</a:t>
            </a:r>
            <a:r>
              <a:rPr lang="en-US" sz="2400" dirty="0" err="1"/>
              <a:t>ákona</a:t>
            </a:r>
            <a:r>
              <a:rPr lang="en-US" sz="2400" dirty="0"/>
              <a:t> </a:t>
            </a:r>
            <a:r>
              <a:rPr lang="sk-SK" sz="2400" dirty="0"/>
              <a:t>č. </a:t>
            </a:r>
            <a:r>
              <a:rPr lang="en-US" sz="2400" dirty="0"/>
              <a:t>5/2004</a:t>
            </a:r>
            <a:r>
              <a:rPr lang="sk-SK" sz="2400" dirty="0"/>
              <a:t> Z. z. Zákon o službách zamestnanosti a o zmene a doplnení niektorých  zákonov</a:t>
            </a:r>
          </a:p>
          <a:p>
            <a:endParaRPr lang="sk-SK" sz="2000" dirty="0"/>
          </a:p>
        </p:txBody>
      </p:sp>
      <p:pic>
        <p:nvPicPr>
          <p:cNvPr id="5" name="Shape 85" descr="pas_struktura_h1.jpg"/>
          <p:cNvPicPr preferRelativeResize="0"/>
          <p:nvPr/>
        </p:nvPicPr>
        <p:blipFill rotWithShape="1">
          <a:blip r:embed="rId2">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113877457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79512" y="1425577"/>
            <a:ext cx="8229600" cy="432048"/>
          </a:xfrm>
        </p:spPr>
        <p:txBody>
          <a:bodyPr>
            <a:normAutofit fontScale="90000"/>
          </a:bodyPr>
          <a:lstStyle/>
          <a:p>
            <a:pPr marL="0" indent="0"/>
            <a:r>
              <a:rPr lang="sk-SK" b="1" dirty="0"/>
              <a:t> </a:t>
            </a:r>
            <a:r>
              <a:rPr lang="sk-SK" sz="4000" b="1" dirty="0"/>
              <a:t>Nepriama  podpora</a:t>
            </a:r>
          </a:p>
        </p:txBody>
      </p:sp>
      <p:sp>
        <p:nvSpPr>
          <p:cNvPr id="3" name="Zástupný symbol obsahu 2"/>
          <p:cNvSpPr>
            <a:spLocks noGrp="1"/>
          </p:cNvSpPr>
          <p:nvPr>
            <p:ph idx="1"/>
          </p:nvPr>
        </p:nvSpPr>
        <p:spPr>
          <a:xfrm>
            <a:off x="457200" y="2348880"/>
            <a:ext cx="8229600" cy="2160240"/>
          </a:xfrm>
        </p:spPr>
        <p:txBody>
          <a:bodyPr>
            <a:normAutofit/>
          </a:bodyPr>
          <a:lstStyle/>
          <a:p>
            <a:pPr marL="0" indent="0" algn="ctr">
              <a:buNone/>
            </a:pPr>
            <a:endParaRPr lang="sk-SK" b="1" dirty="0"/>
          </a:p>
          <a:p>
            <a:pPr marL="0" indent="0" algn="ctr">
              <a:buNone/>
            </a:pPr>
            <a:endParaRPr lang="sk-SK" dirty="0"/>
          </a:p>
        </p:txBody>
      </p:sp>
      <p:sp>
        <p:nvSpPr>
          <p:cNvPr id="4" name="Obdĺžnik 3"/>
          <p:cNvSpPr/>
          <p:nvPr/>
        </p:nvSpPr>
        <p:spPr>
          <a:xfrm>
            <a:off x="755576" y="2780928"/>
            <a:ext cx="8208912" cy="2308324"/>
          </a:xfrm>
          <a:prstGeom prst="rect">
            <a:avLst/>
          </a:prstGeom>
        </p:spPr>
        <p:txBody>
          <a:bodyPr wrap="square">
            <a:spAutoFit/>
          </a:bodyPr>
          <a:lstStyle/>
          <a:p>
            <a:pPr marL="342900" indent="-342900">
              <a:buFont typeface="Wingdings" panose="05000000000000000000" pitchFamily="2" charset="2"/>
              <a:buChar char="§"/>
            </a:pPr>
            <a:r>
              <a:rPr lang="sk-SK" sz="2400" dirty="0" smtClean="0"/>
              <a:t>Podpora dopytu servisnými poukážkami, </a:t>
            </a:r>
            <a:endParaRPr lang="sk-SK" sz="2400" dirty="0"/>
          </a:p>
          <a:p>
            <a:endParaRPr lang="sk-SK" sz="2400" dirty="0"/>
          </a:p>
          <a:p>
            <a:pPr marL="457200" indent="-457200">
              <a:buFont typeface="Wingdings" panose="05000000000000000000" pitchFamily="2" charset="2"/>
              <a:buChar char="§"/>
            </a:pPr>
            <a:r>
              <a:rPr lang="sk-SK" sz="2400" dirty="0" smtClean="0"/>
              <a:t>verejné obstarávanie cez uplatňovanie sociálneho hľadiska a vyhradenými zákazkami, </a:t>
            </a:r>
          </a:p>
          <a:p>
            <a:pPr marL="457200" indent="-457200">
              <a:buFont typeface="Wingdings" panose="05000000000000000000" pitchFamily="2" charset="2"/>
              <a:buChar char="§"/>
            </a:pPr>
            <a:endParaRPr lang="sk-SK" sz="2400" dirty="0"/>
          </a:p>
          <a:p>
            <a:pPr marL="457200" indent="-457200" algn="just">
              <a:buFont typeface="Wingdings" panose="05000000000000000000" pitchFamily="2" charset="2"/>
              <a:buChar char="§"/>
            </a:pPr>
            <a:r>
              <a:rPr lang="sk-SK" sz="2400" dirty="0" smtClean="0"/>
              <a:t>daňové opatrenia: DPH vo výške 10 %.</a:t>
            </a:r>
            <a:endParaRPr lang="sk-SK" sz="2400" dirty="0"/>
          </a:p>
        </p:txBody>
      </p:sp>
      <p:pic>
        <p:nvPicPr>
          <p:cNvPr id="6" name="Shape 85" descr="pas_struktura_h1.jpg"/>
          <p:cNvPicPr preferRelativeResize="0"/>
          <p:nvPr/>
        </p:nvPicPr>
        <p:blipFill rotWithShape="1">
          <a:blip r:embed="rId2">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2743823496"/>
      </p:ext>
    </p:extLst>
  </p:cSld>
  <p:clrMapOvr>
    <a:masterClrMapping/>
  </p:clrMapOvr>
  <p:transition spd="slow">
    <p:comb/>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31800" y="940475"/>
            <a:ext cx="8229600" cy="854968"/>
          </a:xfrm>
        </p:spPr>
        <p:txBody>
          <a:bodyPr>
            <a:normAutofit/>
          </a:bodyPr>
          <a:lstStyle/>
          <a:p>
            <a:r>
              <a:rPr lang="sk-SK" sz="3600" b="1" dirty="0"/>
              <a:t>Servisné poukážky</a:t>
            </a:r>
          </a:p>
        </p:txBody>
      </p:sp>
      <p:sp>
        <p:nvSpPr>
          <p:cNvPr id="3" name="Zástupný symbol obsahu 2"/>
          <p:cNvSpPr>
            <a:spLocks noGrp="1"/>
          </p:cNvSpPr>
          <p:nvPr>
            <p:ph idx="1"/>
          </p:nvPr>
        </p:nvSpPr>
        <p:spPr>
          <a:xfrm>
            <a:off x="395536" y="1772815"/>
            <a:ext cx="8280920" cy="4104457"/>
          </a:xfrm>
        </p:spPr>
        <p:txBody>
          <a:bodyPr>
            <a:normAutofit/>
          </a:bodyPr>
          <a:lstStyle/>
          <a:p>
            <a:pPr>
              <a:buFont typeface="Wingdings" panose="05000000000000000000" pitchFamily="2" charset="2"/>
              <a:buChar char="§"/>
            </a:pPr>
            <a:endParaRPr lang="sk-SK" sz="2400" dirty="0" smtClean="0"/>
          </a:p>
          <a:p>
            <a:pPr algn="just">
              <a:buFont typeface="Wingdings" panose="05000000000000000000" pitchFamily="2" charset="2"/>
              <a:buChar char="§"/>
            </a:pPr>
            <a:r>
              <a:rPr lang="sk-SK" sz="2400" dirty="0" smtClean="0"/>
              <a:t>nepriama </a:t>
            </a:r>
            <a:r>
              <a:rPr lang="sk-SK" sz="2400" dirty="0"/>
              <a:t>forma podpory </a:t>
            </a:r>
            <a:r>
              <a:rPr lang="sk-SK" sz="2400" dirty="0" smtClean="0"/>
              <a:t>dopytu,</a:t>
            </a:r>
          </a:p>
          <a:p>
            <a:pPr algn="just">
              <a:buFont typeface="Wingdings" panose="05000000000000000000" pitchFamily="2" charset="2"/>
              <a:buChar char="§"/>
            </a:pPr>
            <a:r>
              <a:rPr lang="sk-SK" sz="2400" dirty="0" smtClean="0"/>
              <a:t>je cenný papier, </a:t>
            </a:r>
            <a:endParaRPr lang="sk-SK" sz="2400" dirty="0"/>
          </a:p>
          <a:p>
            <a:pPr algn="just">
              <a:buFont typeface="Wingdings" panose="05000000000000000000" pitchFamily="2" charset="2"/>
              <a:buChar char="§"/>
            </a:pPr>
            <a:r>
              <a:rPr lang="sk-SK" sz="2400" dirty="0"/>
              <a:t>používa sa </a:t>
            </a:r>
            <a:r>
              <a:rPr lang="sk-SK" sz="2400" b="1" dirty="0"/>
              <a:t>na platbu</a:t>
            </a:r>
            <a:r>
              <a:rPr lang="sk-SK" sz="2400" dirty="0"/>
              <a:t> za službu starostlivosť  o domácnosť a záhradu, ktorú dodá sociálny podnik napr. bežné upratovanie, kosenie, </a:t>
            </a:r>
            <a:r>
              <a:rPr lang="sk-SK" sz="2400" dirty="0" err="1"/>
              <a:t>orez</a:t>
            </a:r>
            <a:r>
              <a:rPr lang="sk-SK" sz="2400" dirty="0"/>
              <a:t> </a:t>
            </a:r>
            <a:r>
              <a:rPr lang="sk-SK" sz="2400" dirty="0" smtClean="0"/>
              <a:t>stromov</a:t>
            </a:r>
            <a:r>
              <a:rPr lang="sk-SK" sz="2400" dirty="0"/>
              <a:t>, príprava palivového dreva,</a:t>
            </a:r>
          </a:p>
          <a:p>
            <a:pPr algn="just">
              <a:buFont typeface="Wingdings" panose="05000000000000000000" pitchFamily="2" charset="2"/>
              <a:buChar char="§"/>
            </a:pPr>
            <a:r>
              <a:rPr lang="sk-SK" sz="2400" dirty="0"/>
              <a:t>Použitie ako platobného prostriedku odkázanými alebo inými ako odkázanými osobami  (Odkázanou osobou je FO, ktorá má právoplatné rozhodnutie o odkázanosti podľa Zákona č. 448/2008 Zb.</a:t>
            </a:r>
          </a:p>
        </p:txBody>
      </p:sp>
      <p:pic>
        <p:nvPicPr>
          <p:cNvPr id="4" name="Shape 85" descr="pas_struktura_h1.jpg"/>
          <p:cNvPicPr preferRelativeResize="0"/>
          <p:nvPr/>
        </p:nvPicPr>
        <p:blipFill rotWithShape="1">
          <a:blip r:embed="rId2">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3650137880"/>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07504" y="857900"/>
            <a:ext cx="9036496" cy="936104"/>
          </a:xfrm>
        </p:spPr>
        <p:txBody>
          <a:bodyPr>
            <a:normAutofit/>
          </a:bodyPr>
          <a:lstStyle/>
          <a:p>
            <a:r>
              <a:rPr lang="sk-SK" sz="3600" b="1" dirty="0"/>
              <a:t>Kroky k sociálnemu podniku</a:t>
            </a:r>
          </a:p>
        </p:txBody>
      </p:sp>
      <p:sp>
        <p:nvSpPr>
          <p:cNvPr id="3" name="Podnadpis 2"/>
          <p:cNvSpPr>
            <a:spLocks noGrp="1"/>
          </p:cNvSpPr>
          <p:nvPr>
            <p:ph type="subTitle" idx="1"/>
          </p:nvPr>
        </p:nvSpPr>
        <p:spPr>
          <a:xfrm>
            <a:off x="77056" y="1930705"/>
            <a:ext cx="8939088" cy="4522631"/>
          </a:xfrm>
        </p:spPr>
        <p:txBody>
          <a:bodyPr>
            <a:noAutofit/>
          </a:bodyPr>
          <a:lstStyle/>
          <a:p>
            <a:pPr algn="just"/>
            <a:r>
              <a:rPr lang="sk-SK" sz="2400" b="1" dirty="0">
                <a:solidFill>
                  <a:schemeClr val="tx1"/>
                </a:solidFill>
              </a:rPr>
              <a:t>Východisková situácia: </a:t>
            </a:r>
            <a:r>
              <a:rPr lang="sk-SK" sz="2400" dirty="0">
                <a:solidFill>
                  <a:schemeClr val="tx1"/>
                </a:solidFill>
              </a:rPr>
              <a:t>Ide o vstupnú analýzu podmienok,  pomenovanie a </a:t>
            </a:r>
            <a:r>
              <a:rPr lang="sk-SK" sz="2400" dirty="0" smtClean="0">
                <a:solidFill>
                  <a:schemeClr val="tx1"/>
                </a:solidFill>
              </a:rPr>
              <a:t>formuláciu </a:t>
            </a:r>
            <a:r>
              <a:rPr lang="sk-SK" sz="2400" dirty="0">
                <a:solidFill>
                  <a:schemeClr val="tx1"/>
                </a:solidFill>
              </a:rPr>
              <a:t>konkrétnych problémov, ktoré bránia rozvoju. Pri východiskách  zbierame informácie o tom: Čo všetko máme? Čo  nás odlišuje od ostatných? Ako sa prejavuje naša výnimočnosť? Budú nás vedieť ľahko kopírovať? </a:t>
            </a:r>
          </a:p>
          <a:p>
            <a:pPr algn="just"/>
            <a:r>
              <a:rPr lang="sk-SK" sz="2400" b="1" dirty="0" smtClean="0">
                <a:solidFill>
                  <a:schemeClr val="tx1"/>
                </a:solidFill>
              </a:rPr>
              <a:t>Audit </a:t>
            </a:r>
            <a:r>
              <a:rPr lang="sk-SK" sz="2400" b="1" dirty="0">
                <a:solidFill>
                  <a:schemeClr val="tx1"/>
                </a:solidFill>
              </a:rPr>
              <a:t>zdrojov: </a:t>
            </a:r>
            <a:r>
              <a:rPr lang="sk-SK" sz="2400" dirty="0">
                <a:solidFill>
                  <a:schemeClr val="tx1"/>
                </a:solidFill>
              </a:rPr>
              <a:t>prírodné,  ľudské, priestorové vybavenie, technické a technologické zdroje, vlastníctvo pozemkov...</a:t>
            </a:r>
          </a:p>
          <a:p>
            <a:pPr algn="just"/>
            <a:r>
              <a:rPr lang="sk-SK" sz="2400" b="1" dirty="0" smtClean="0">
                <a:solidFill>
                  <a:schemeClr val="tx1"/>
                </a:solidFill>
              </a:rPr>
              <a:t>Vízia</a:t>
            </a:r>
            <a:r>
              <a:rPr lang="sk-SK" sz="2400" b="1" dirty="0">
                <a:solidFill>
                  <a:schemeClr val="tx1"/>
                </a:solidFill>
              </a:rPr>
              <a:t>:</a:t>
            </a:r>
            <a:r>
              <a:rPr lang="sk-SK" sz="2400" dirty="0">
                <a:solidFill>
                  <a:schemeClr val="tx1"/>
                </a:solidFill>
              </a:rPr>
              <a:t>  Čo chceme dosiahnuť?  Ako  by mal  byť vnímaný  podnik   o  5 rokov? Ktorým smerom sa bude posúvať? </a:t>
            </a:r>
          </a:p>
        </p:txBody>
      </p:sp>
      <p:pic>
        <p:nvPicPr>
          <p:cNvPr id="4" name="Shape 85" descr="pas_struktura_h1.jpg"/>
          <p:cNvPicPr preferRelativeResize="0"/>
          <p:nvPr/>
        </p:nvPicPr>
        <p:blipFill rotWithShape="1">
          <a:blip r:embed="rId2">
            <a:alphaModFix/>
          </a:blip>
          <a:srcRect/>
          <a:stretch/>
        </p:blipFill>
        <p:spPr>
          <a:xfrm>
            <a:off x="0" y="34925"/>
            <a:ext cx="9144000" cy="746125"/>
          </a:xfrm>
          <a:prstGeom prst="rect">
            <a:avLst/>
          </a:prstGeom>
          <a:noFill/>
          <a:ln>
            <a:noFill/>
          </a:ln>
        </p:spPr>
      </p:pic>
    </p:spTree>
    <p:extLst>
      <p:ext uri="{BB962C8B-B14F-4D97-AF65-F5344CB8AC3E}">
        <p14:creationId xmlns:p14="http://schemas.microsoft.com/office/powerpoint/2010/main" val="1328744558"/>
      </p:ext>
    </p:extLst>
  </p:cSld>
  <p:clrMapOvr>
    <a:masterClrMapping/>
  </p:clrMapOvr>
  <p:transition spd="slow">
    <p:comb/>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54260" y="781050"/>
            <a:ext cx="9252520" cy="1008112"/>
          </a:xfrm>
        </p:spPr>
        <p:txBody>
          <a:bodyPr>
            <a:normAutofit/>
          </a:bodyPr>
          <a:lstStyle/>
          <a:p>
            <a:r>
              <a:rPr lang="sk-SK" sz="3600" b="1" dirty="0"/>
              <a:t>Kroky k sociálnemu podniku</a:t>
            </a:r>
          </a:p>
        </p:txBody>
      </p:sp>
      <p:sp>
        <p:nvSpPr>
          <p:cNvPr id="3" name="Podnadpis 2"/>
          <p:cNvSpPr>
            <a:spLocks noGrp="1"/>
          </p:cNvSpPr>
          <p:nvPr>
            <p:ph type="subTitle" idx="1"/>
          </p:nvPr>
        </p:nvSpPr>
        <p:spPr>
          <a:xfrm>
            <a:off x="395536" y="1527175"/>
            <a:ext cx="8597304" cy="4638129"/>
          </a:xfrm>
        </p:spPr>
        <p:txBody>
          <a:bodyPr>
            <a:normAutofit/>
          </a:bodyPr>
          <a:lstStyle/>
          <a:p>
            <a:pPr algn="just"/>
            <a:endParaRPr lang="sk-SK" sz="2000" b="1" dirty="0">
              <a:solidFill>
                <a:schemeClr val="tx1"/>
              </a:solidFill>
            </a:endParaRPr>
          </a:p>
          <a:p>
            <a:pPr algn="just"/>
            <a:r>
              <a:rPr lang="sk-SK" sz="2400" b="1" dirty="0">
                <a:solidFill>
                  <a:schemeClr val="tx1"/>
                </a:solidFill>
              </a:rPr>
              <a:t>SWOT analýza zostavená z vízie podniku na minimálne 5 rokov</a:t>
            </a:r>
            <a:r>
              <a:rPr lang="sk-SK" sz="2400" dirty="0">
                <a:solidFill>
                  <a:schemeClr val="tx1"/>
                </a:solidFill>
              </a:rPr>
              <a:t>: (silné a slabé stránky, príležitosti a ohrozenia):</a:t>
            </a:r>
          </a:p>
          <a:p>
            <a:pPr lvl="0" algn="just"/>
            <a:r>
              <a:rPr lang="sk-SK" sz="2400" dirty="0">
                <a:solidFill>
                  <a:schemeClr val="tx1"/>
                </a:solidFill>
              </a:rPr>
              <a:t>SILNÉ </a:t>
            </a:r>
            <a:r>
              <a:rPr lang="sk-SK" sz="2400" dirty="0" smtClean="0">
                <a:solidFill>
                  <a:schemeClr val="tx1"/>
                </a:solidFill>
              </a:rPr>
              <a:t>stránky: Čím </a:t>
            </a:r>
            <a:r>
              <a:rPr lang="sk-SK" sz="2400" dirty="0">
                <a:solidFill>
                  <a:schemeClr val="tx1"/>
                </a:solidFill>
              </a:rPr>
              <a:t>disponujem a čo mám? Čo nám napomáha pri dosahovaní cieľa? </a:t>
            </a:r>
          </a:p>
          <a:p>
            <a:pPr lvl="0" algn="just"/>
            <a:r>
              <a:rPr lang="sk-SK" sz="2400" dirty="0">
                <a:solidFill>
                  <a:schemeClr val="tx1"/>
                </a:solidFill>
              </a:rPr>
              <a:t>PRÍLEŽITOSTI: Aké vonkajšie príležitosti pomôžu na priblíženie sa k vízii (napr. EU fondy, VÚC, technológie...)</a:t>
            </a:r>
          </a:p>
          <a:p>
            <a:pPr lvl="0" algn="just"/>
            <a:r>
              <a:rPr lang="sk-SK" sz="2400" dirty="0">
                <a:solidFill>
                  <a:schemeClr val="tx1"/>
                </a:solidFill>
              </a:rPr>
              <a:t>OHROZENIE: Aké vonkajšie činitele môžu vplývať na víziu? </a:t>
            </a:r>
          </a:p>
          <a:p>
            <a:pPr lvl="0" algn="just"/>
            <a:r>
              <a:rPr lang="sk-SK" sz="2400" dirty="0">
                <a:solidFill>
                  <a:schemeClr val="tx1"/>
                </a:solidFill>
              </a:rPr>
              <a:t>HROZBY: Čo môže skomplikovať činnosť sociálneho podniku? </a:t>
            </a:r>
          </a:p>
        </p:txBody>
      </p:sp>
      <p:pic>
        <p:nvPicPr>
          <p:cNvPr id="4" name="Shape 85" descr="pas_struktura_h1.jpg"/>
          <p:cNvPicPr preferRelativeResize="0"/>
          <p:nvPr/>
        </p:nvPicPr>
        <p:blipFill rotWithShape="1">
          <a:blip r:embed="rId2">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529924783"/>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54260" y="811102"/>
            <a:ext cx="9252520" cy="1008112"/>
          </a:xfrm>
        </p:spPr>
        <p:txBody>
          <a:bodyPr>
            <a:normAutofit/>
          </a:bodyPr>
          <a:lstStyle/>
          <a:p>
            <a:r>
              <a:rPr lang="sk-SK" sz="3600" b="1" dirty="0"/>
              <a:t>Kroky k sociálnemu podniku</a:t>
            </a:r>
          </a:p>
        </p:txBody>
      </p:sp>
      <p:sp>
        <p:nvSpPr>
          <p:cNvPr id="3" name="Podnadpis 2"/>
          <p:cNvSpPr>
            <a:spLocks noGrp="1"/>
          </p:cNvSpPr>
          <p:nvPr>
            <p:ph type="subTitle" idx="1"/>
          </p:nvPr>
        </p:nvSpPr>
        <p:spPr>
          <a:xfrm>
            <a:off x="251520" y="1700808"/>
            <a:ext cx="8766720" cy="4248472"/>
          </a:xfrm>
        </p:spPr>
        <p:txBody>
          <a:bodyPr>
            <a:normAutofit/>
          </a:bodyPr>
          <a:lstStyle/>
          <a:p>
            <a:pPr algn="just"/>
            <a:endParaRPr lang="sk-SK" sz="2000" b="1" dirty="0">
              <a:solidFill>
                <a:schemeClr val="tx1"/>
              </a:solidFill>
            </a:endParaRPr>
          </a:p>
          <a:p>
            <a:pPr algn="just"/>
            <a:r>
              <a:rPr lang="sk-SK" b="1" dirty="0">
                <a:solidFill>
                  <a:schemeClr val="tx1"/>
                </a:solidFill>
              </a:rPr>
              <a:t>-</a:t>
            </a:r>
            <a:r>
              <a:rPr lang="sk-SK" sz="2400" b="1" dirty="0">
                <a:solidFill>
                  <a:schemeClr val="tx1"/>
                </a:solidFill>
              </a:rPr>
              <a:t>Prehľad cieľov a úloh podniku v oblastiach podnikania, </a:t>
            </a:r>
            <a:r>
              <a:rPr lang="sk-SK" sz="2400" b="1" dirty="0" smtClean="0">
                <a:solidFill>
                  <a:schemeClr val="tx1"/>
                </a:solidFill>
              </a:rPr>
              <a:t>časový </a:t>
            </a:r>
            <a:r>
              <a:rPr lang="sk-SK" sz="2400" b="1" dirty="0">
                <a:solidFill>
                  <a:schemeClr val="tx1"/>
                </a:solidFill>
              </a:rPr>
              <a:t>harmonogram realizácie jednotlivých úloh / SMART</a:t>
            </a:r>
            <a:endParaRPr lang="sk-SK" sz="2400" dirty="0">
              <a:solidFill>
                <a:schemeClr val="tx1"/>
              </a:solidFill>
            </a:endParaRPr>
          </a:p>
          <a:p>
            <a:pPr lvl="0" algn="just"/>
            <a:r>
              <a:rPr lang="sk-SK" sz="2400" dirty="0" smtClean="0">
                <a:solidFill>
                  <a:schemeClr val="tx1"/>
                </a:solidFill>
              </a:rPr>
              <a:t>Všeobecné sú napríklad</a:t>
            </a:r>
            <a:r>
              <a:rPr lang="sk-SK" sz="2400" dirty="0">
                <a:solidFill>
                  <a:schemeClr val="tx1"/>
                </a:solidFill>
              </a:rPr>
              <a:t>: poskytnutie pracovných príležitostí, podpora ľudí so znevýhodnením, podpora obcí a lokálnych komunít, ochrana životného prostredia, podpora </a:t>
            </a:r>
            <a:r>
              <a:rPr lang="sk-SK" sz="2400" dirty="0" err="1">
                <a:solidFill>
                  <a:schemeClr val="tx1"/>
                </a:solidFill>
              </a:rPr>
              <a:t>marginalizovaných</a:t>
            </a:r>
            <a:r>
              <a:rPr lang="sk-SK" sz="2400" dirty="0">
                <a:solidFill>
                  <a:schemeClr val="tx1"/>
                </a:solidFill>
              </a:rPr>
              <a:t> skupín. Tieto ciele je  potrebné špecifikovať , aby </a:t>
            </a:r>
            <a:r>
              <a:rPr lang="sk-SK" sz="2400" dirty="0" smtClean="0">
                <a:solidFill>
                  <a:schemeClr val="tx1"/>
                </a:solidFill>
              </a:rPr>
              <a:t>boli merateľné, </a:t>
            </a:r>
            <a:r>
              <a:rPr lang="sk-SK" sz="2400" dirty="0" err="1" smtClean="0">
                <a:solidFill>
                  <a:schemeClr val="tx1"/>
                </a:solidFill>
              </a:rPr>
              <a:t>aktualizovateľné</a:t>
            </a:r>
            <a:r>
              <a:rPr lang="sk-SK" sz="2400" dirty="0" smtClean="0">
                <a:solidFill>
                  <a:schemeClr val="tx1"/>
                </a:solidFill>
              </a:rPr>
              <a:t>, reálne </a:t>
            </a:r>
            <a:r>
              <a:rPr lang="sk-SK" sz="2400" dirty="0">
                <a:solidFill>
                  <a:schemeClr val="tx1"/>
                </a:solidFill>
              </a:rPr>
              <a:t>a časovo </a:t>
            </a:r>
            <a:r>
              <a:rPr lang="sk-SK" sz="2400" dirty="0" smtClean="0">
                <a:solidFill>
                  <a:schemeClr val="tx1"/>
                </a:solidFill>
              </a:rPr>
              <a:t>zadefinované. </a:t>
            </a:r>
            <a:endParaRPr lang="sk-SK" sz="2400" dirty="0">
              <a:solidFill>
                <a:schemeClr val="tx1"/>
              </a:solidFill>
            </a:endParaRPr>
          </a:p>
        </p:txBody>
      </p:sp>
      <p:pic>
        <p:nvPicPr>
          <p:cNvPr id="4" name="Shape 85" descr="pas_struktura_h1.jpg"/>
          <p:cNvPicPr preferRelativeResize="0"/>
          <p:nvPr/>
        </p:nvPicPr>
        <p:blipFill rotWithShape="1">
          <a:blip r:embed="rId2">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2880923603"/>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54260" y="1052736"/>
            <a:ext cx="9252520" cy="1008112"/>
          </a:xfrm>
        </p:spPr>
        <p:txBody>
          <a:bodyPr>
            <a:normAutofit/>
          </a:bodyPr>
          <a:lstStyle/>
          <a:p>
            <a:r>
              <a:rPr lang="sk-SK" b="1" dirty="0"/>
              <a:t>Kroky k sociálnemu podniku</a:t>
            </a:r>
          </a:p>
        </p:txBody>
      </p:sp>
      <p:sp>
        <p:nvSpPr>
          <p:cNvPr id="3" name="Podnadpis 2"/>
          <p:cNvSpPr>
            <a:spLocks noGrp="1"/>
          </p:cNvSpPr>
          <p:nvPr>
            <p:ph type="subTitle" idx="1"/>
          </p:nvPr>
        </p:nvSpPr>
        <p:spPr>
          <a:xfrm>
            <a:off x="125760" y="2060848"/>
            <a:ext cx="8892480" cy="4392488"/>
          </a:xfrm>
        </p:spPr>
        <p:txBody>
          <a:bodyPr>
            <a:normAutofit lnSpcReduction="10000"/>
          </a:bodyPr>
          <a:lstStyle/>
          <a:p>
            <a:pPr algn="just"/>
            <a:r>
              <a:rPr lang="sk-SK" sz="2400" b="1" dirty="0">
                <a:solidFill>
                  <a:schemeClr val="tx1"/>
                </a:solidFill>
              </a:rPr>
              <a:t>-Personálne zabezpečenie podniku: </a:t>
            </a:r>
            <a:r>
              <a:rPr lang="sk-SK" sz="2400" dirty="0">
                <a:solidFill>
                  <a:schemeClr val="tx1"/>
                </a:solidFill>
              </a:rPr>
              <a:t>Kto </a:t>
            </a:r>
            <a:r>
              <a:rPr lang="sk-SK" sz="2400" dirty="0" smtClean="0">
                <a:solidFill>
                  <a:schemeClr val="tx1"/>
                </a:solidFill>
              </a:rPr>
              <a:t>to bude riešiť? </a:t>
            </a:r>
            <a:r>
              <a:rPr lang="sk-SK" sz="2400" dirty="0">
                <a:solidFill>
                  <a:schemeClr val="tx1"/>
                </a:solidFill>
              </a:rPr>
              <a:t>Má na to všetky predpoklady? Zvládne tento proces sám? Bude potrebovať konzultanta? Môže to urobiť v požadovanom časovom horizonte? Koho ešte bude potrebovať? </a:t>
            </a:r>
          </a:p>
          <a:p>
            <a:pPr algn="just"/>
            <a:endParaRPr lang="sk-SK" sz="2400" dirty="0">
              <a:solidFill>
                <a:schemeClr val="tx1"/>
              </a:solidFill>
            </a:endParaRPr>
          </a:p>
          <a:p>
            <a:pPr algn="just"/>
            <a:r>
              <a:rPr lang="sk-SK" sz="2400" b="1" dirty="0">
                <a:solidFill>
                  <a:schemeClr val="tx1"/>
                </a:solidFill>
              </a:rPr>
              <a:t>-Finančný plán podniku: </a:t>
            </a:r>
            <a:r>
              <a:rPr lang="sk-SK" sz="2400" dirty="0">
                <a:solidFill>
                  <a:schemeClr val="tx1"/>
                </a:solidFill>
              </a:rPr>
              <a:t>znamená vytvorenie podnikateľského plánu, ktorý dáva odpoveď na otázky ako bude fungovať firma v číselnom vyjadrení. Ako sa budú vytvárať zdroje podniku? Čo bude jej hlavným artiklom? Aké budú vstupy? Čo všetko potrebuje </a:t>
            </a:r>
            <a:r>
              <a:rPr lang="sk-SK" sz="2400" dirty="0" smtClean="0">
                <a:solidFill>
                  <a:schemeClr val="tx1"/>
                </a:solidFill>
              </a:rPr>
              <a:t>na výrobu </a:t>
            </a:r>
            <a:r>
              <a:rPr lang="sk-SK" sz="2400" dirty="0">
                <a:solidFill>
                  <a:schemeClr val="tx1"/>
                </a:solidFill>
              </a:rPr>
              <a:t>alebo </a:t>
            </a:r>
            <a:r>
              <a:rPr lang="sk-SK" sz="2400" dirty="0" smtClean="0">
                <a:solidFill>
                  <a:schemeClr val="tx1"/>
                </a:solidFill>
              </a:rPr>
              <a:t>dodávku? </a:t>
            </a:r>
            <a:r>
              <a:rPr lang="sk-SK" sz="2400" dirty="0">
                <a:solidFill>
                  <a:schemeClr val="tx1"/>
                </a:solidFill>
              </a:rPr>
              <a:t>Kto bude jeho dodávateľom? Komu bude predávať? Ako bude oslovovať </a:t>
            </a:r>
            <a:r>
              <a:rPr lang="sk-SK" sz="2400" dirty="0" smtClean="0">
                <a:solidFill>
                  <a:schemeClr val="tx1"/>
                </a:solidFill>
              </a:rPr>
              <a:t>kupujúcich</a:t>
            </a:r>
            <a:r>
              <a:rPr lang="sk-SK" sz="2400" dirty="0">
                <a:solidFill>
                  <a:schemeClr val="tx1"/>
                </a:solidFill>
              </a:rPr>
              <a:t>? Čo sa stane, ak jeden nosný produkt/služba vypadne? </a:t>
            </a:r>
          </a:p>
          <a:p>
            <a:pPr algn="just"/>
            <a:endParaRPr lang="sk-SK" sz="2000" b="1" dirty="0">
              <a:solidFill>
                <a:schemeClr val="tx1"/>
              </a:solidFill>
            </a:endParaRPr>
          </a:p>
        </p:txBody>
      </p:sp>
      <p:pic>
        <p:nvPicPr>
          <p:cNvPr id="4" name="Shape 85" descr="pas_struktura_h1.jpg"/>
          <p:cNvPicPr preferRelativeResize="0"/>
          <p:nvPr/>
        </p:nvPicPr>
        <p:blipFill rotWithShape="1">
          <a:blip r:embed="rId2">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1733679970"/>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4684" y="1052736"/>
            <a:ext cx="7774632" cy="648072"/>
          </a:xfrm>
        </p:spPr>
        <p:txBody>
          <a:bodyPr>
            <a:normAutofit/>
          </a:bodyPr>
          <a:lstStyle/>
          <a:p>
            <a:r>
              <a:rPr lang="sk-SK" sz="3600" b="1" dirty="0"/>
              <a:t>Ciele a poslanie sociálneho podniku </a:t>
            </a:r>
          </a:p>
        </p:txBody>
      </p:sp>
      <p:sp>
        <p:nvSpPr>
          <p:cNvPr id="3" name="Podnadpis 2"/>
          <p:cNvSpPr>
            <a:spLocks noGrp="1"/>
          </p:cNvSpPr>
          <p:nvPr>
            <p:ph type="subTitle" idx="1"/>
          </p:nvPr>
        </p:nvSpPr>
        <p:spPr>
          <a:xfrm>
            <a:off x="251520" y="1916832"/>
            <a:ext cx="8892480" cy="3528392"/>
          </a:xfrm>
        </p:spPr>
        <p:txBody>
          <a:bodyPr>
            <a:normAutofit/>
          </a:bodyPr>
          <a:lstStyle/>
          <a:p>
            <a:pPr marL="342900" indent="-342900" algn="just">
              <a:buFontTx/>
              <a:buChar char="-"/>
            </a:pPr>
            <a:endParaRPr lang="sk-SK" sz="2400" dirty="0">
              <a:solidFill>
                <a:schemeClr val="tx1"/>
              </a:solidFill>
            </a:endParaRPr>
          </a:p>
          <a:p>
            <a:pPr marL="342900" indent="-342900" algn="just">
              <a:buFont typeface="Wingdings" panose="05000000000000000000" pitchFamily="2" charset="2"/>
              <a:buChar char="§"/>
            </a:pPr>
            <a:r>
              <a:rPr lang="sk-SK" sz="2400" dirty="0">
                <a:solidFill>
                  <a:schemeClr val="tx1"/>
                </a:solidFill>
              </a:rPr>
              <a:t>nová stratégia sociálnej pomoci,</a:t>
            </a:r>
          </a:p>
          <a:p>
            <a:pPr marL="342900" indent="-342900" algn="just">
              <a:buFont typeface="Wingdings" panose="05000000000000000000" pitchFamily="2" charset="2"/>
              <a:buChar char="§"/>
            </a:pPr>
            <a:r>
              <a:rPr lang="sk-SK" sz="2400" dirty="0">
                <a:solidFill>
                  <a:schemeClr val="tx1"/>
                </a:solidFill>
              </a:rPr>
              <a:t>rozvíja sociálny kapitál (sociálny kapitál je súhrn vzťahov, ktoré robíme pre človeka),</a:t>
            </a:r>
          </a:p>
          <a:p>
            <a:pPr marL="342900" indent="-342900" algn="just">
              <a:buFont typeface="Wingdings" panose="05000000000000000000" pitchFamily="2" charset="2"/>
              <a:buChar char="§"/>
            </a:pPr>
            <a:r>
              <a:rPr lang="sk-SK" sz="2400" dirty="0">
                <a:solidFill>
                  <a:schemeClr val="tx1"/>
                </a:solidFill>
              </a:rPr>
              <a:t>rieši sociálne problémy vlastnou ekonomickou a hospodárskou aktivitou,</a:t>
            </a:r>
          </a:p>
          <a:p>
            <a:pPr marL="342900" indent="-342900" algn="just">
              <a:buFont typeface="Wingdings" panose="05000000000000000000" pitchFamily="2" charset="2"/>
              <a:buChar char="§"/>
            </a:pPr>
            <a:r>
              <a:rPr lang="sk-SK" sz="2400" dirty="0">
                <a:solidFill>
                  <a:schemeClr val="tx1"/>
                </a:solidFill>
              </a:rPr>
              <a:t>plní verejný alebo </a:t>
            </a:r>
            <a:r>
              <a:rPr lang="sk-SK" sz="2400" dirty="0" err="1">
                <a:solidFill>
                  <a:schemeClr val="tx1"/>
                </a:solidFill>
              </a:rPr>
              <a:t>komunitný</a:t>
            </a:r>
            <a:r>
              <a:rPr lang="sk-SK" sz="2400" dirty="0">
                <a:solidFill>
                  <a:schemeClr val="tx1"/>
                </a:solidFill>
              </a:rPr>
              <a:t> záujem,</a:t>
            </a:r>
          </a:p>
          <a:p>
            <a:pPr marL="342900" indent="-342900" algn="just">
              <a:buFont typeface="Wingdings" panose="05000000000000000000" pitchFamily="2" charset="2"/>
              <a:buChar char="§"/>
            </a:pPr>
            <a:r>
              <a:rPr lang="sk-SK" sz="2400" dirty="0">
                <a:solidFill>
                  <a:schemeClr val="tx1"/>
                </a:solidFill>
              </a:rPr>
              <a:t>dosahuje pozitívny sociálny vplyv.</a:t>
            </a:r>
          </a:p>
          <a:p>
            <a:pPr algn="just"/>
            <a:endParaRPr lang="sk-SK" sz="2800" dirty="0">
              <a:solidFill>
                <a:schemeClr val="tx1"/>
              </a:solidFill>
            </a:endParaRPr>
          </a:p>
          <a:p>
            <a:pPr algn="just"/>
            <a:endParaRPr lang="sk-SK" sz="2000" dirty="0">
              <a:solidFill>
                <a:schemeClr val="tx1"/>
              </a:solidFill>
            </a:endParaRPr>
          </a:p>
        </p:txBody>
      </p:sp>
      <p:pic>
        <p:nvPicPr>
          <p:cNvPr id="4" name="Shape 85" descr="pas_struktura_h1.jpg"/>
          <p:cNvPicPr preferRelativeResize="0"/>
          <p:nvPr/>
        </p:nvPicPr>
        <p:blipFill rotWithShape="1">
          <a:blip r:embed="rId2">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2958536544"/>
      </p:ext>
    </p:extLst>
  </p:cSld>
  <p:clrMapOvr>
    <a:masterClrMapping/>
  </p:clrMapOvr>
  <mc:AlternateContent xmlns:mc="http://schemas.openxmlformats.org/markup-compatibility/2006" xmlns:p14="http://schemas.microsoft.com/office/powerpoint/2010/main">
    <mc:Choice Requires="p14">
      <p:transition spd="slow" p14:dur="1500">
        <p:blinds dir="vert"/>
      </p:transition>
    </mc:Choice>
    <mc:Fallback xmlns="">
      <p:transition spd="slow">
        <p:blinds dir="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54260" y="1052736"/>
            <a:ext cx="9252520" cy="1008112"/>
          </a:xfrm>
        </p:spPr>
        <p:txBody>
          <a:bodyPr>
            <a:normAutofit/>
          </a:bodyPr>
          <a:lstStyle/>
          <a:p>
            <a:r>
              <a:rPr lang="sk-SK" b="1" dirty="0"/>
              <a:t>Kroky k sociálnemu podniku</a:t>
            </a:r>
          </a:p>
        </p:txBody>
      </p:sp>
      <p:sp>
        <p:nvSpPr>
          <p:cNvPr id="3" name="Podnadpis 2"/>
          <p:cNvSpPr>
            <a:spLocks noGrp="1"/>
          </p:cNvSpPr>
          <p:nvPr>
            <p:ph type="subTitle" idx="1"/>
          </p:nvPr>
        </p:nvSpPr>
        <p:spPr>
          <a:xfrm>
            <a:off x="125760" y="2132856"/>
            <a:ext cx="8892480" cy="4320480"/>
          </a:xfrm>
        </p:spPr>
        <p:txBody>
          <a:bodyPr>
            <a:normAutofit/>
          </a:bodyPr>
          <a:lstStyle/>
          <a:p>
            <a:pPr algn="just"/>
            <a:r>
              <a:rPr lang="sk-SK" sz="2000" b="1" dirty="0">
                <a:solidFill>
                  <a:schemeClr val="tx1"/>
                </a:solidFill>
              </a:rPr>
              <a:t>-</a:t>
            </a:r>
            <a:r>
              <a:rPr lang="sk-SK" sz="2400" b="1" dirty="0">
                <a:solidFill>
                  <a:schemeClr val="tx1"/>
                </a:solidFill>
              </a:rPr>
              <a:t>Nástroje riadenia a hodnotenia:  </a:t>
            </a:r>
            <a:r>
              <a:rPr lang="sk-SK" sz="2400" dirty="0">
                <a:solidFill>
                  <a:schemeClr val="tx1"/>
                </a:solidFill>
              </a:rPr>
              <a:t>Aký </a:t>
            </a:r>
            <a:r>
              <a:rPr lang="sk-SK" sz="2400" dirty="0" smtClean="0">
                <a:solidFill>
                  <a:schemeClr val="tx1"/>
                </a:solidFill>
              </a:rPr>
              <a:t>manažment </a:t>
            </a:r>
            <a:r>
              <a:rPr lang="sk-SK" sz="2400" dirty="0">
                <a:solidFill>
                  <a:schemeClr val="tx1"/>
                </a:solidFill>
              </a:rPr>
              <a:t>volím? Kto sa bude podieľať na riadení? </a:t>
            </a:r>
            <a:r>
              <a:rPr lang="sk-SK" sz="2400" dirty="0" err="1">
                <a:solidFill>
                  <a:schemeClr val="tx1"/>
                </a:solidFill>
              </a:rPr>
              <a:t>Koľkostupňové</a:t>
            </a:r>
            <a:r>
              <a:rPr lang="sk-SK" sz="2400" dirty="0">
                <a:solidFill>
                  <a:schemeClr val="tx1"/>
                </a:solidFill>
              </a:rPr>
              <a:t> riadenie bude najvhodnejšie?  Ako bude riešený poradný výbor? Ako sa bude hodnotiť kvalita dodaného tovaru alebo služieb? Kto to bude hodnotiť? Ako často sa bude vykonávať hodnotenie? </a:t>
            </a:r>
          </a:p>
          <a:p>
            <a:pPr algn="just"/>
            <a:endParaRPr lang="sk-SK" sz="2400" dirty="0">
              <a:solidFill>
                <a:schemeClr val="tx1"/>
              </a:solidFill>
            </a:endParaRPr>
          </a:p>
          <a:p>
            <a:pPr algn="just"/>
            <a:r>
              <a:rPr lang="sk-SK" sz="2400" b="1" dirty="0">
                <a:solidFill>
                  <a:schemeClr val="tx1"/>
                </a:solidFill>
              </a:rPr>
              <a:t>-Podnikateľské prostredie:</a:t>
            </a:r>
            <a:r>
              <a:rPr lang="sk-SK" sz="2400" dirty="0">
                <a:solidFill>
                  <a:schemeClr val="tx1"/>
                </a:solidFill>
              </a:rPr>
              <a:t> Kto poskytuje rovnaké alebo podobné produkty ako ja? Čo poskytuje </a:t>
            </a:r>
            <a:r>
              <a:rPr lang="sk-SK" sz="2400" dirty="0" err="1">
                <a:solidFill>
                  <a:schemeClr val="tx1"/>
                </a:solidFill>
              </a:rPr>
              <a:t>naviac</a:t>
            </a:r>
            <a:r>
              <a:rPr lang="sk-SK" sz="2400" dirty="0">
                <a:solidFill>
                  <a:schemeClr val="tx1"/>
                </a:solidFill>
              </a:rPr>
              <a:t> </a:t>
            </a:r>
            <a:r>
              <a:rPr lang="sk-SK" sz="2400" dirty="0" smtClean="0">
                <a:solidFill>
                  <a:schemeClr val="tx1"/>
                </a:solidFill>
              </a:rPr>
              <a:t>konkurencia v </a:t>
            </a:r>
            <a:r>
              <a:rPr lang="sk-SK" sz="2400" dirty="0">
                <a:solidFill>
                  <a:schemeClr val="tx1"/>
                </a:solidFill>
              </a:rPr>
              <a:t>porovnaní s </a:t>
            </a:r>
            <a:r>
              <a:rPr lang="sk-SK" sz="2400" dirty="0" smtClean="0">
                <a:solidFill>
                  <a:schemeClr val="tx1"/>
                </a:solidFill>
              </a:rPr>
              <a:t>nami? </a:t>
            </a:r>
            <a:r>
              <a:rPr lang="sk-SK" sz="2400" dirty="0">
                <a:solidFill>
                  <a:schemeClr val="tx1"/>
                </a:solidFill>
              </a:rPr>
              <a:t>Odkedy funguje na trhu? Ako určuje cenu? Komu predáva? Čím sa líši od ostatných firiem pôsobiacich na trhu? </a:t>
            </a:r>
            <a:endParaRPr lang="sk-SK" sz="2000" b="1" dirty="0">
              <a:solidFill>
                <a:schemeClr val="tx1"/>
              </a:solidFill>
            </a:endParaRPr>
          </a:p>
        </p:txBody>
      </p:sp>
      <p:pic>
        <p:nvPicPr>
          <p:cNvPr id="4" name="Shape 85" descr="pas_struktura_h1.jpg"/>
          <p:cNvPicPr preferRelativeResize="0"/>
          <p:nvPr/>
        </p:nvPicPr>
        <p:blipFill rotWithShape="1">
          <a:blip r:embed="rId2">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1339855568"/>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54260" y="1052736"/>
            <a:ext cx="9252520" cy="576064"/>
          </a:xfrm>
        </p:spPr>
        <p:txBody>
          <a:bodyPr>
            <a:noAutofit/>
          </a:bodyPr>
          <a:lstStyle/>
          <a:p>
            <a:r>
              <a:rPr lang="sk-SK" sz="3600" b="1" dirty="0"/>
              <a:t>Čo požaduje  zákon ako podklad k  registrácii?</a:t>
            </a:r>
          </a:p>
        </p:txBody>
      </p:sp>
      <p:sp>
        <p:nvSpPr>
          <p:cNvPr id="3" name="Podnadpis 2"/>
          <p:cNvSpPr>
            <a:spLocks noGrp="1"/>
          </p:cNvSpPr>
          <p:nvPr>
            <p:ph type="subTitle" idx="1"/>
          </p:nvPr>
        </p:nvSpPr>
        <p:spPr>
          <a:xfrm>
            <a:off x="125760" y="1948109"/>
            <a:ext cx="8892480" cy="3929163"/>
          </a:xfrm>
        </p:spPr>
        <p:txBody>
          <a:bodyPr>
            <a:noAutofit/>
          </a:bodyPr>
          <a:lstStyle/>
          <a:p>
            <a:pPr lvl="0" algn="just"/>
            <a:r>
              <a:rPr lang="sk-SK" sz="2400" b="1" dirty="0">
                <a:solidFill>
                  <a:schemeClr val="tx1"/>
                </a:solidFill>
              </a:rPr>
              <a:t>Vypracovaný podnikateľský plán: </a:t>
            </a:r>
            <a:r>
              <a:rPr lang="sk-SK" sz="2400" dirty="0">
                <a:solidFill>
                  <a:schemeClr val="tx1"/>
                </a:solidFill>
              </a:rPr>
              <a:t>Za každú vykonávanú činnosť osobitný prehľad, kde sa kalkuluje  so všetkými vstupmi potrebnými na výkon činnosti (napr. priestory, pracovníci, vstupný materiál, náklady na prevádzku, mzdové náklady, jednotková cena....).  Znamená to určenie celého procesu od výroby až po predaj. Pokiaľ by firma chcela riešiť niekoľko činností, takýto prehľad sa má spracovať za každú jednu činnosť osobitne. </a:t>
            </a:r>
          </a:p>
          <a:p>
            <a:pPr lvl="0" algn="just"/>
            <a:r>
              <a:rPr lang="sk-SK" sz="2400" b="1" dirty="0">
                <a:solidFill>
                  <a:schemeClr val="tx1"/>
                </a:solidFill>
              </a:rPr>
              <a:t>Opis zapájania zainteresovaných osôb</a:t>
            </a:r>
            <a:r>
              <a:rPr lang="sk-SK" sz="2400" dirty="0">
                <a:solidFill>
                  <a:schemeClr val="tx1"/>
                </a:solidFill>
              </a:rPr>
              <a:t> prostredníctvom poradenského výboru alebo demokratickej správy ( zákon presne vymedzuje spôsob a fungovanie takého orgánu).</a:t>
            </a:r>
          </a:p>
        </p:txBody>
      </p:sp>
      <p:pic>
        <p:nvPicPr>
          <p:cNvPr id="4" name="Shape 85" descr="pas_struktura_h1.jpg"/>
          <p:cNvPicPr preferRelativeResize="0"/>
          <p:nvPr/>
        </p:nvPicPr>
        <p:blipFill rotWithShape="1">
          <a:blip r:embed="rId2">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1433103488"/>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54260" y="1052736"/>
            <a:ext cx="9252520" cy="576064"/>
          </a:xfrm>
        </p:spPr>
        <p:txBody>
          <a:bodyPr>
            <a:normAutofit fontScale="90000"/>
          </a:bodyPr>
          <a:lstStyle/>
          <a:p>
            <a:r>
              <a:rPr lang="sk-SK" b="1" dirty="0"/>
              <a:t>Podklady na registráciu</a:t>
            </a:r>
          </a:p>
        </p:txBody>
      </p:sp>
      <p:sp>
        <p:nvSpPr>
          <p:cNvPr id="3" name="Podnadpis 2"/>
          <p:cNvSpPr>
            <a:spLocks noGrp="1"/>
          </p:cNvSpPr>
          <p:nvPr>
            <p:ph type="subTitle" idx="1"/>
          </p:nvPr>
        </p:nvSpPr>
        <p:spPr>
          <a:xfrm>
            <a:off x="125760" y="2132856"/>
            <a:ext cx="8892480" cy="4320480"/>
          </a:xfrm>
        </p:spPr>
        <p:txBody>
          <a:bodyPr>
            <a:normAutofit fontScale="40000" lnSpcReduction="20000"/>
          </a:bodyPr>
          <a:lstStyle/>
          <a:p>
            <a:pPr lvl="0" algn="just">
              <a:spcBef>
                <a:spcPts val="1200"/>
              </a:spcBef>
            </a:pPr>
            <a:r>
              <a:rPr lang="sk-SK" sz="6000" b="1" dirty="0">
                <a:solidFill>
                  <a:schemeClr val="tx1"/>
                </a:solidFill>
              </a:rPr>
              <a:t>Pripravený základný dokument so zameraním</a:t>
            </a:r>
            <a:r>
              <a:rPr lang="sk-SK" sz="6000" dirty="0">
                <a:solidFill>
                  <a:schemeClr val="tx1"/>
                </a:solidFill>
              </a:rPr>
              <a:t>: na opis hlavného cieľa, spôsob merania pozitívneho sociálneho vplyvu, predmet hospodárskej činnosti, opis akým spôsobom tovary alebo služby, ktoré žiadateľ vyrába a distribuuje, prispievajú k dosahovaniu pozitívneho sociálneho vplyvu, záväzok žiadateľa využívať viac ako 50 % zisku</a:t>
            </a:r>
            <a:r>
              <a:rPr lang="sk-SK" sz="6000" dirty="0" smtClean="0">
                <a:solidFill>
                  <a:schemeClr val="tx1"/>
                </a:solidFill>
              </a:rPr>
              <a:t>, </a:t>
            </a:r>
            <a:r>
              <a:rPr lang="sk-SK" sz="6000" dirty="0">
                <a:solidFill>
                  <a:schemeClr val="tx1"/>
                </a:solidFill>
              </a:rPr>
              <a:t>skúma sa sídlo </a:t>
            </a:r>
            <a:r>
              <a:rPr lang="sk-SK" sz="6000" dirty="0" smtClean="0">
                <a:solidFill>
                  <a:schemeClr val="tx1"/>
                </a:solidFill>
              </a:rPr>
              <a:t>a </a:t>
            </a:r>
            <a:r>
              <a:rPr lang="sk-SK" sz="6000" dirty="0">
                <a:solidFill>
                  <a:schemeClr val="tx1"/>
                </a:solidFill>
              </a:rPr>
              <a:t>miesto podnikania, dôveryhodnosť, </a:t>
            </a:r>
            <a:r>
              <a:rPr lang="sk-SK" sz="6000" dirty="0" smtClean="0">
                <a:solidFill>
                  <a:schemeClr val="tx1"/>
                </a:solidFill>
              </a:rPr>
              <a:t>bezúhonnosť</a:t>
            </a:r>
            <a:r>
              <a:rPr lang="sk-SK" sz="6000" dirty="0">
                <a:solidFill>
                  <a:schemeClr val="tx1"/>
                </a:solidFill>
              </a:rPr>
              <a:t>, </a:t>
            </a:r>
            <a:r>
              <a:rPr lang="sk-SK" sz="6000" dirty="0" smtClean="0">
                <a:solidFill>
                  <a:schemeClr val="tx1"/>
                </a:solidFill>
              </a:rPr>
              <a:t>nelegálne </a:t>
            </a:r>
            <a:r>
              <a:rPr lang="sk-SK" sz="6000" dirty="0">
                <a:solidFill>
                  <a:schemeClr val="tx1"/>
                </a:solidFill>
              </a:rPr>
              <a:t>zamestnávania (v období troch rokov pred podaním žiadosti o priznanie štatútu), </a:t>
            </a:r>
            <a:r>
              <a:rPr lang="sk-SK" sz="6000" dirty="0" smtClean="0">
                <a:solidFill>
                  <a:schemeClr val="tx1"/>
                </a:solidFill>
              </a:rPr>
              <a:t>vyhlásenie konkurzu na majetok, v minulosti zrušený štatút </a:t>
            </a:r>
            <a:r>
              <a:rPr lang="sk-SK" sz="6000" dirty="0">
                <a:solidFill>
                  <a:schemeClr val="tx1"/>
                </a:solidFill>
              </a:rPr>
              <a:t>sociálneho podniku. </a:t>
            </a:r>
          </a:p>
          <a:p>
            <a:pPr lvl="0" algn="just">
              <a:spcBef>
                <a:spcPts val="1200"/>
              </a:spcBef>
            </a:pPr>
            <a:r>
              <a:rPr lang="sk-SK" sz="6000" dirty="0">
                <a:solidFill>
                  <a:schemeClr val="tx1"/>
                </a:solidFill>
              </a:rPr>
              <a:t>Súčasťou podkladov na registráciu je aj </a:t>
            </a:r>
            <a:r>
              <a:rPr lang="sk-SK" sz="6000" b="1" dirty="0">
                <a:solidFill>
                  <a:schemeClr val="tx1"/>
                </a:solidFill>
              </a:rPr>
              <a:t>internetová žiadosť </a:t>
            </a:r>
            <a:r>
              <a:rPr lang="sk-SK" sz="6000" dirty="0">
                <a:solidFill>
                  <a:schemeClr val="tx1"/>
                </a:solidFill>
              </a:rPr>
              <a:t>o registráciu  sociálneho podniku a podklady pre výpis z registra trestov. </a:t>
            </a:r>
          </a:p>
          <a:p>
            <a:pPr algn="just"/>
            <a:endParaRPr lang="sk-SK" sz="6300" b="1" dirty="0">
              <a:solidFill>
                <a:schemeClr val="tx1"/>
              </a:solidFill>
            </a:endParaRPr>
          </a:p>
          <a:p>
            <a:pPr algn="just"/>
            <a:endParaRPr lang="sk-SK" sz="2000" b="1" dirty="0">
              <a:solidFill>
                <a:schemeClr val="tx1"/>
              </a:solidFill>
            </a:endParaRPr>
          </a:p>
        </p:txBody>
      </p:sp>
      <p:pic>
        <p:nvPicPr>
          <p:cNvPr id="4" name="Shape 85" descr="pas_struktura_h1.jpg"/>
          <p:cNvPicPr preferRelativeResize="0"/>
          <p:nvPr/>
        </p:nvPicPr>
        <p:blipFill rotWithShape="1">
          <a:blip r:embed="rId2">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1340197524"/>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908720"/>
            <a:ext cx="8229600" cy="792088"/>
          </a:xfrm>
        </p:spPr>
        <p:txBody>
          <a:bodyPr>
            <a:normAutofit/>
          </a:bodyPr>
          <a:lstStyle/>
          <a:p>
            <a:r>
              <a:rPr lang="sk-SK" sz="3600" b="1" dirty="0"/>
              <a:t>Prečo sociálny podnik?</a:t>
            </a:r>
          </a:p>
        </p:txBody>
      </p:sp>
      <p:sp>
        <p:nvSpPr>
          <p:cNvPr id="3" name="Zástupný symbol obsahu 2"/>
          <p:cNvSpPr>
            <a:spLocks noGrp="1"/>
          </p:cNvSpPr>
          <p:nvPr>
            <p:ph idx="1"/>
          </p:nvPr>
        </p:nvSpPr>
        <p:spPr>
          <a:xfrm>
            <a:off x="457200" y="1844824"/>
            <a:ext cx="8229600" cy="4320481"/>
          </a:xfrm>
        </p:spPr>
        <p:txBody>
          <a:bodyPr>
            <a:noAutofit/>
          </a:bodyPr>
          <a:lstStyle/>
          <a:p>
            <a:pPr>
              <a:buFont typeface="Wingdings" panose="05000000000000000000" pitchFamily="2" charset="2"/>
              <a:buChar char="§"/>
            </a:pPr>
            <a:r>
              <a:rPr lang="sk-SK" sz="2400" dirty="0"/>
              <a:t>využíva miestne zdroje (využitie starých budov, lesy, prírodné bohatstvo....), </a:t>
            </a:r>
          </a:p>
          <a:p>
            <a:pPr>
              <a:buFont typeface="Wingdings" panose="05000000000000000000" pitchFamily="2" charset="2"/>
              <a:buChar char="§"/>
            </a:pPr>
            <a:r>
              <a:rPr lang="sk-SK" sz="2400" dirty="0"/>
              <a:t>súčasť rozvoja obce (zamestnanci si sami hľadajú prácu v dedine),</a:t>
            </a:r>
          </a:p>
          <a:p>
            <a:pPr>
              <a:buFont typeface="Wingdings" panose="05000000000000000000" pitchFamily="2" charset="2"/>
              <a:buChar char="§"/>
            </a:pPr>
            <a:r>
              <a:rPr lang="sk-SK" sz="2400" dirty="0"/>
              <a:t>zlacnenie a skvalitnenie miestnych   služieb,</a:t>
            </a:r>
          </a:p>
          <a:p>
            <a:pPr>
              <a:buFont typeface="Wingdings" panose="05000000000000000000" pitchFamily="2" charset="2"/>
              <a:buChar char="§"/>
            </a:pPr>
            <a:r>
              <a:rPr lang="sk-SK" sz="2400" dirty="0"/>
              <a:t>rozvoj (aj) miestnymi občanmi,</a:t>
            </a:r>
          </a:p>
          <a:p>
            <a:pPr>
              <a:buFont typeface="Wingdings" panose="05000000000000000000" pitchFamily="2" charset="2"/>
              <a:buChar char="§"/>
            </a:pPr>
            <a:r>
              <a:rPr lang="sk-SK" sz="2400" dirty="0"/>
              <a:t>pomoc  pri obecných a </a:t>
            </a:r>
            <a:r>
              <a:rPr lang="sk-SK" sz="2400" dirty="0" err="1"/>
              <a:t>komunitných</a:t>
            </a:r>
            <a:r>
              <a:rPr lang="sk-SK" sz="2400" dirty="0"/>
              <a:t> akciách, </a:t>
            </a:r>
          </a:p>
          <a:p>
            <a:endParaRPr lang="sk-SK" sz="2800" dirty="0"/>
          </a:p>
        </p:txBody>
      </p:sp>
      <p:pic>
        <p:nvPicPr>
          <p:cNvPr id="4" name="Shape 85" descr="pas_struktura_h1.jpg"/>
          <p:cNvPicPr preferRelativeResize="0"/>
          <p:nvPr/>
        </p:nvPicPr>
        <p:blipFill rotWithShape="1">
          <a:blip r:embed="rId2">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227681863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880889"/>
            <a:ext cx="8229600" cy="720080"/>
          </a:xfrm>
        </p:spPr>
        <p:txBody>
          <a:bodyPr>
            <a:normAutofit/>
          </a:bodyPr>
          <a:lstStyle/>
          <a:p>
            <a:r>
              <a:rPr lang="sk-SK" sz="3600" b="1" dirty="0"/>
              <a:t>Prečo sociálny podnik?</a:t>
            </a:r>
          </a:p>
        </p:txBody>
      </p:sp>
      <p:sp>
        <p:nvSpPr>
          <p:cNvPr id="3" name="Zástupný symbol obsahu 2"/>
          <p:cNvSpPr>
            <a:spLocks noGrp="1"/>
          </p:cNvSpPr>
          <p:nvPr>
            <p:ph idx="1"/>
          </p:nvPr>
        </p:nvSpPr>
        <p:spPr>
          <a:xfrm>
            <a:off x="323528" y="1700808"/>
            <a:ext cx="8157592" cy="4752528"/>
          </a:xfrm>
        </p:spPr>
        <p:txBody>
          <a:bodyPr>
            <a:noAutofit/>
          </a:bodyPr>
          <a:lstStyle/>
          <a:p>
            <a:pPr>
              <a:buFont typeface="Wingdings" panose="05000000000000000000" pitchFamily="2" charset="2"/>
              <a:buChar char="§"/>
            </a:pPr>
            <a:r>
              <a:rPr lang="sk-SK" sz="2400" dirty="0"/>
              <a:t>štartovanie a zlepšovanie podnikateľského prostredia (najlepšie je využiť </a:t>
            </a:r>
            <a:r>
              <a:rPr lang="sk-SK" sz="2400" dirty="0" smtClean="0"/>
              <a:t>trhovú medzeru),</a:t>
            </a:r>
            <a:endParaRPr lang="sk-SK" sz="2400" dirty="0"/>
          </a:p>
          <a:p>
            <a:pPr>
              <a:buFont typeface="Wingdings" panose="05000000000000000000" pitchFamily="2" charset="2"/>
              <a:buChar char="§"/>
            </a:pPr>
            <a:r>
              <a:rPr lang="sk-SK" sz="2400" dirty="0"/>
              <a:t>pomoc pri získavaní pracovných návykov, odkrývanie skutočných pracovných zručnosti, </a:t>
            </a:r>
          </a:p>
          <a:p>
            <a:pPr>
              <a:buFont typeface="Wingdings" panose="05000000000000000000" pitchFamily="2" charset="2"/>
              <a:buChar char="§"/>
            </a:pPr>
            <a:r>
              <a:rPr lang="sk-SK" sz="2400" dirty="0"/>
              <a:t>zabezpečenie sociálneho programu: „Dávame ľuďom do ruky chlieb</a:t>
            </a:r>
            <a:r>
              <a:rPr lang="sk-SK" sz="2400" dirty="0" smtClean="0"/>
              <a:t>“,</a:t>
            </a:r>
            <a:endParaRPr lang="sk-SK" sz="2400" dirty="0"/>
          </a:p>
          <a:p>
            <a:pPr>
              <a:buFont typeface="Wingdings" panose="05000000000000000000" pitchFamily="2" charset="2"/>
              <a:buChar char="§"/>
            </a:pPr>
            <a:r>
              <a:rPr lang="sk-SK" sz="2400" dirty="0"/>
              <a:t>miestny zamestnanec  „vždy po ruke“ – pohotovostní pracovníci  </a:t>
            </a:r>
            <a:r>
              <a:rPr lang="sk-SK" sz="2400" dirty="0" smtClean="0"/>
              <a:t>sú k dispozícii aj </a:t>
            </a:r>
            <a:r>
              <a:rPr lang="sk-SK" sz="2400" dirty="0"/>
              <a:t>v prípade havarijnej </a:t>
            </a:r>
            <a:r>
              <a:rPr lang="sk-SK" sz="2400" dirty="0" smtClean="0"/>
              <a:t>situácie,</a:t>
            </a:r>
            <a:endParaRPr lang="sk-SK" sz="2400" dirty="0"/>
          </a:p>
          <a:p>
            <a:pPr>
              <a:buFont typeface="Wingdings" panose="05000000000000000000" pitchFamily="2" charset="2"/>
              <a:buChar char="§"/>
            </a:pPr>
            <a:r>
              <a:rPr lang="sk-SK" sz="2400" dirty="0"/>
              <a:t>interpersonálny prameň návrhov: sú súčasťou dediny a diania v </a:t>
            </a:r>
            <a:r>
              <a:rPr lang="sk-SK" sz="2400" dirty="0" smtClean="0"/>
              <a:t>dedine.</a:t>
            </a:r>
            <a:endParaRPr lang="sk-SK" sz="2400" dirty="0"/>
          </a:p>
          <a:p>
            <a:pPr>
              <a:buFont typeface="Wingdings" panose="05000000000000000000" pitchFamily="2" charset="2"/>
              <a:buChar char="§"/>
            </a:pPr>
            <a:endParaRPr lang="sk-SK" sz="2800" dirty="0"/>
          </a:p>
        </p:txBody>
      </p:sp>
      <p:pic>
        <p:nvPicPr>
          <p:cNvPr id="4" name="Shape 85" descr="pas_struktura_h1.jpg"/>
          <p:cNvPicPr preferRelativeResize="0"/>
          <p:nvPr/>
        </p:nvPicPr>
        <p:blipFill rotWithShape="1">
          <a:blip r:embed="rId3">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3822903141"/>
      </p:ext>
    </p:extLst>
  </p:cSld>
  <p:clrMapOvr>
    <a:masterClrMapping/>
  </p:clrMapOvr>
  <p:transition spd="slow">
    <p:comb/>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48680" y="865880"/>
            <a:ext cx="8867328" cy="1050951"/>
          </a:xfrm>
        </p:spPr>
        <p:txBody>
          <a:bodyPr>
            <a:normAutofit fontScale="90000"/>
          </a:bodyPr>
          <a:lstStyle/>
          <a:p>
            <a:r>
              <a:rPr lang="sk-SK" sz="4000" b="1" dirty="0"/>
              <a:t>Akú podporu Vám poskytne KSK pri sociálnom podnikaní?</a:t>
            </a:r>
          </a:p>
        </p:txBody>
      </p:sp>
      <p:sp>
        <p:nvSpPr>
          <p:cNvPr id="3" name="Zástupný symbol obsahu 2"/>
          <p:cNvSpPr>
            <a:spLocks noGrp="1"/>
          </p:cNvSpPr>
          <p:nvPr>
            <p:ph idx="1"/>
          </p:nvPr>
        </p:nvSpPr>
        <p:spPr>
          <a:xfrm>
            <a:off x="123280" y="1916831"/>
            <a:ext cx="8995320" cy="4032449"/>
          </a:xfrm>
        </p:spPr>
        <p:txBody>
          <a:bodyPr>
            <a:noAutofit/>
          </a:bodyPr>
          <a:lstStyle/>
          <a:p>
            <a:pPr>
              <a:buFont typeface="Wingdings" panose="05000000000000000000" pitchFamily="2" charset="2"/>
              <a:buChar char="§"/>
            </a:pPr>
            <a:endParaRPr lang="sk-SK" sz="2400" dirty="0"/>
          </a:p>
          <a:p>
            <a:pPr>
              <a:buFont typeface="Wingdings" panose="05000000000000000000" pitchFamily="2" charset="2"/>
              <a:buChar char="§"/>
            </a:pPr>
            <a:r>
              <a:rPr lang="sk-SK" sz="2400" dirty="0"/>
              <a:t>poradenstvo pri hľadaní optimálneho riešenia rozvoja obce s využitím nástrojov sociálnej ekonomiky,</a:t>
            </a:r>
          </a:p>
          <a:p>
            <a:pPr>
              <a:buFont typeface="Wingdings" panose="05000000000000000000" pitchFamily="2" charset="2"/>
              <a:buChar char="§"/>
            </a:pPr>
            <a:r>
              <a:rPr lang="sk-SK" sz="2400" dirty="0"/>
              <a:t>pomoc pri príprave podkladov na sociálne podnikanie,</a:t>
            </a:r>
          </a:p>
          <a:p>
            <a:pPr>
              <a:buFont typeface="Wingdings" panose="05000000000000000000" pitchFamily="2" charset="2"/>
              <a:buChar char="§"/>
            </a:pPr>
            <a:r>
              <a:rPr lang="sk-SK" sz="2400" dirty="0" smtClean="0"/>
              <a:t>podpora </a:t>
            </a:r>
            <a:r>
              <a:rPr lang="sk-SK" sz="2400" dirty="0"/>
              <a:t>pri etablovaní sociálneho podniku vrátane komplexného podnikateľského zámeru za plánované činnosti,</a:t>
            </a:r>
          </a:p>
          <a:p>
            <a:pPr>
              <a:buFont typeface="Wingdings" panose="05000000000000000000" pitchFamily="2" charset="2"/>
              <a:buChar char="§"/>
            </a:pPr>
            <a:r>
              <a:rPr lang="sk-SK" sz="2400" dirty="0" smtClean="0"/>
              <a:t>vzájomné </a:t>
            </a:r>
            <a:r>
              <a:rPr lang="sk-SK" sz="2400" dirty="0"/>
              <a:t>prepájanie a sieťovanie viacerých záujemcov o riešenie rovnakého </a:t>
            </a:r>
            <a:r>
              <a:rPr lang="sk-SK" sz="2400" dirty="0" smtClean="0"/>
              <a:t>problému,</a:t>
            </a:r>
            <a:endParaRPr lang="sk-SK" sz="2400" dirty="0"/>
          </a:p>
          <a:p>
            <a:pPr>
              <a:buFont typeface="Wingdings" panose="05000000000000000000" pitchFamily="2" charset="2"/>
              <a:buChar char="§"/>
            </a:pPr>
            <a:r>
              <a:rPr lang="sk-SK" sz="2400" dirty="0"/>
              <a:t>poradenstvo šité na mieru po registrácii sociálneho podniku.</a:t>
            </a:r>
          </a:p>
        </p:txBody>
      </p:sp>
      <p:pic>
        <p:nvPicPr>
          <p:cNvPr id="4" name="Shape 85" descr="pas_struktura_h1.jpg"/>
          <p:cNvPicPr preferRelativeResize="0"/>
          <p:nvPr/>
        </p:nvPicPr>
        <p:blipFill rotWithShape="1">
          <a:blip r:embed="rId2">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408494681"/>
      </p:ext>
    </p:extLst>
  </p:cSld>
  <p:clrMapOvr>
    <a:masterClrMapping/>
  </p:clrMapOvr>
  <p:transition spd="slow">
    <p:comb/>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5400" y="836712"/>
            <a:ext cx="9144000" cy="864096"/>
          </a:xfrm>
        </p:spPr>
        <p:txBody>
          <a:bodyPr>
            <a:normAutofit/>
          </a:bodyPr>
          <a:lstStyle/>
          <a:p>
            <a:r>
              <a:rPr lang="sk-SK" sz="3600" b="1" dirty="0"/>
              <a:t>Postup pri registrácii  sociálneho podniku </a:t>
            </a:r>
          </a:p>
        </p:txBody>
      </p:sp>
      <p:sp>
        <p:nvSpPr>
          <p:cNvPr id="3" name="Zástupný symbol obsahu 2"/>
          <p:cNvSpPr>
            <a:spLocks noGrp="1"/>
          </p:cNvSpPr>
          <p:nvPr>
            <p:ph idx="1"/>
          </p:nvPr>
        </p:nvSpPr>
        <p:spPr>
          <a:xfrm>
            <a:off x="148136" y="2204864"/>
            <a:ext cx="8939088" cy="4137323"/>
          </a:xfrm>
        </p:spPr>
        <p:txBody>
          <a:bodyPr>
            <a:normAutofit fontScale="25000" lnSpcReduction="20000"/>
          </a:bodyPr>
          <a:lstStyle/>
          <a:p>
            <a:pPr marL="0" indent="0">
              <a:buNone/>
            </a:pPr>
            <a:endParaRPr lang="sk-SK" sz="9600" b="1" dirty="0"/>
          </a:p>
          <a:p>
            <a:pPr>
              <a:buFont typeface="Wingdings" panose="05000000000000000000" pitchFamily="2" charset="2"/>
              <a:buChar char="§"/>
            </a:pPr>
            <a:r>
              <a:rPr lang="sk-SK" sz="9600" b="1" dirty="0"/>
              <a:t>Žiadosť </a:t>
            </a:r>
            <a:r>
              <a:rPr lang="sk-SK" sz="9600" dirty="0"/>
              <a:t>podľa formulára Ministerstva práce, sociálnych vecí a rodiny </a:t>
            </a:r>
          </a:p>
          <a:p>
            <a:pPr marL="0" indent="0">
              <a:buNone/>
            </a:pPr>
            <a:r>
              <a:rPr lang="sk-SK" sz="9600" dirty="0">
                <a:hlinkClick r:id="rId2"/>
              </a:rPr>
              <a:t>https://www.employment.gov.sk/sk/praca-zamestnanost/socialna-ekonomika/ziadost-statut-soc-podnik.html</a:t>
            </a:r>
            <a:endParaRPr lang="sk-SK" sz="9600" b="1" dirty="0"/>
          </a:p>
          <a:p>
            <a:pPr>
              <a:buFont typeface="Wingdings" panose="05000000000000000000" pitchFamily="2" charset="2"/>
              <a:buChar char="§"/>
            </a:pPr>
            <a:r>
              <a:rPr lang="sk-SK" sz="9600" b="1" dirty="0"/>
              <a:t>Základný dokument: </a:t>
            </a:r>
            <a:r>
              <a:rPr lang="sk-SK" sz="9600" dirty="0"/>
              <a:t>(presný zoznam podkladov je taxatívne vymedzený v zákone) </a:t>
            </a:r>
          </a:p>
          <a:p>
            <a:pPr>
              <a:buFont typeface="Wingdings" panose="05000000000000000000" pitchFamily="2" charset="2"/>
              <a:buChar char="§"/>
            </a:pPr>
            <a:r>
              <a:rPr lang="sk-SK" sz="9600" b="1" dirty="0"/>
              <a:t>Priznanie štatútu </a:t>
            </a:r>
            <a:r>
              <a:rPr lang="sk-SK" sz="9600" dirty="0"/>
              <a:t>– postupnosť krokov (o priznaní sa nevyhotovuje záznam). </a:t>
            </a:r>
          </a:p>
          <a:p>
            <a:pPr marL="0" indent="0">
              <a:buNone/>
            </a:pPr>
            <a:r>
              <a:rPr lang="sk-SK" sz="9600" dirty="0">
                <a:hlinkClick r:id="rId3"/>
              </a:rPr>
              <a:t>https://www.employment.gov.sk/sk/praca-zamestnanost/socialna-ekonomika/priznanie-statutu-registrovaneho-socialneho-podniku.html</a:t>
            </a:r>
            <a:endParaRPr lang="sk-SK" sz="9600" b="1" dirty="0"/>
          </a:p>
          <a:p>
            <a:pPr marL="0" indent="0">
              <a:buNone/>
            </a:pPr>
            <a:endParaRPr lang="sk-SK" sz="9600" b="1" dirty="0"/>
          </a:p>
          <a:p>
            <a:pPr marL="0" indent="0">
              <a:buNone/>
            </a:pPr>
            <a:endParaRPr lang="sk-SK" dirty="0"/>
          </a:p>
        </p:txBody>
      </p:sp>
      <p:pic>
        <p:nvPicPr>
          <p:cNvPr id="4" name="Shape 85" descr="pas_struktura_h1.jpg"/>
          <p:cNvPicPr preferRelativeResize="0"/>
          <p:nvPr/>
        </p:nvPicPr>
        <p:blipFill rotWithShape="1">
          <a:blip r:embed="rId4">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3127688393"/>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523614"/>
            <a:ext cx="8229600" cy="1080120"/>
          </a:xfrm>
        </p:spPr>
        <p:txBody>
          <a:bodyPr>
            <a:normAutofit/>
          </a:bodyPr>
          <a:lstStyle/>
          <a:p>
            <a:r>
              <a:rPr lang="sk-SK" sz="3600" b="1" dirty="0"/>
              <a:t>Kto pomôže pri sociálnom podnikaní</a:t>
            </a:r>
            <a:r>
              <a:rPr lang="sk-SK" b="1" dirty="0"/>
              <a:t>?  </a:t>
            </a:r>
          </a:p>
        </p:txBody>
      </p:sp>
      <p:sp>
        <p:nvSpPr>
          <p:cNvPr id="3" name="Zástupný symbol obsahu 2"/>
          <p:cNvSpPr>
            <a:spLocks noGrp="1"/>
          </p:cNvSpPr>
          <p:nvPr>
            <p:ph idx="1"/>
          </p:nvPr>
        </p:nvSpPr>
        <p:spPr>
          <a:xfrm>
            <a:off x="431800" y="1556793"/>
            <a:ext cx="8229600" cy="4824535"/>
          </a:xfrm>
        </p:spPr>
        <p:txBody>
          <a:bodyPr>
            <a:normAutofit lnSpcReduction="10000"/>
          </a:bodyPr>
          <a:lstStyle/>
          <a:p>
            <a:pPr marL="0" indent="0" algn="ctr">
              <a:buNone/>
            </a:pPr>
            <a:r>
              <a:rPr lang="sk-SK" sz="2800" b="1" dirty="0"/>
              <a:t>Košický samosprávny kraj</a:t>
            </a:r>
          </a:p>
          <a:p>
            <a:pPr marL="0" indent="0" algn="ctr">
              <a:buNone/>
            </a:pPr>
            <a:r>
              <a:rPr lang="sk-SK" sz="2800" b="1" dirty="0"/>
              <a:t>Referát pre integráciu sociálne vylúčených komunít</a:t>
            </a:r>
          </a:p>
          <a:p>
            <a:pPr>
              <a:buFont typeface="Wingdings" panose="05000000000000000000" pitchFamily="2" charset="2"/>
              <a:buChar char="§"/>
            </a:pPr>
            <a:endParaRPr lang="sk-SK" sz="2800" b="1" dirty="0"/>
          </a:p>
          <a:p>
            <a:pPr marL="0" indent="0" algn="ctr">
              <a:buNone/>
            </a:pPr>
            <a:r>
              <a:rPr lang="sk-SK" sz="2800" b="1" u="sng" dirty="0" smtClean="0"/>
              <a:t>Kontakt</a:t>
            </a:r>
            <a:r>
              <a:rPr lang="sk-SK" sz="2800" b="1" u="sng" dirty="0"/>
              <a:t>: </a:t>
            </a:r>
            <a:r>
              <a:rPr lang="sk-SK" sz="2800" b="1" dirty="0"/>
              <a:t>Námestie Maratónu mieru 1, kancelária 118,</a:t>
            </a:r>
            <a:endParaRPr lang="sk-SK" sz="2800" dirty="0"/>
          </a:p>
          <a:p>
            <a:pPr marL="0" indent="0" algn="ctr">
              <a:buNone/>
            </a:pPr>
            <a:r>
              <a:rPr lang="sk-SK" sz="2800" b="1" dirty="0"/>
              <a:t>telefón: 055/72 68 297;  055/72 68 299</a:t>
            </a:r>
            <a:endParaRPr lang="sk-SK" sz="2800" dirty="0"/>
          </a:p>
          <a:p>
            <a:pPr marL="0" indent="0" algn="ctr">
              <a:buNone/>
            </a:pPr>
            <a:r>
              <a:rPr lang="sk-SK" sz="2800" dirty="0"/>
              <a:t>Eleonóra </a:t>
            </a:r>
            <a:r>
              <a:rPr lang="sk-SK" sz="2800" dirty="0" err="1" smtClean="0"/>
              <a:t>Veresová</a:t>
            </a:r>
            <a:r>
              <a:rPr lang="sk-SK" sz="2800" dirty="0" smtClean="0"/>
              <a:t>, </a:t>
            </a:r>
            <a:r>
              <a:rPr lang="sk-SK" sz="2800" dirty="0" err="1" smtClean="0"/>
              <a:t>eleonora.veresova@vucke.sk</a:t>
            </a:r>
            <a:r>
              <a:rPr lang="sk-SK" sz="2600" dirty="0" smtClean="0"/>
              <a:t>, </a:t>
            </a:r>
            <a:r>
              <a:rPr lang="sk-SK" sz="2600" dirty="0"/>
              <a:t>0918766294</a:t>
            </a:r>
          </a:p>
          <a:p>
            <a:pPr marL="0" indent="0" algn="ctr">
              <a:buNone/>
            </a:pPr>
            <a:r>
              <a:rPr lang="sk-SK" sz="2600" dirty="0"/>
              <a:t>Ladislav Ontko, </a:t>
            </a:r>
            <a:r>
              <a:rPr lang="sk-SK" sz="2600" dirty="0" err="1"/>
              <a:t>ladislav.ontko@vucke.sk</a:t>
            </a:r>
            <a:endParaRPr lang="sk-SK" sz="2600" dirty="0"/>
          </a:p>
          <a:p>
            <a:pPr marL="0" indent="0" algn="ctr">
              <a:buNone/>
            </a:pPr>
            <a:r>
              <a:rPr lang="sk-SK" sz="2600" dirty="0"/>
              <a:t>Maroš Kováč, </a:t>
            </a:r>
            <a:r>
              <a:rPr lang="sk-SK" sz="2600" dirty="0" err="1" smtClean="0"/>
              <a:t>maros.kovac@vucke.sk</a:t>
            </a:r>
            <a:endParaRPr lang="sk-SK" sz="2600" dirty="0"/>
          </a:p>
          <a:p>
            <a:pPr marL="0" indent="0" algn="ctr">
              <a:buNone/>
            </a:pPr>
            <a:r>
              <a:rPr lang="sk-SK" sz="2600" dirty="0"/>
              <a:t>Eva </a:t>
            </a:r>
            <a:r>
              <a:rPr lang="sk-SK" sz="2600" dirty="0" smtClean="0"/>
              <a:t>Štefanová, </a:t>
            </a:r>
            <a:r>
              <a:rPr lang="sk-SK" sz="2600" dirty="0" err="1" smtClean="0"/>
              <a:t>eva.stefanova@vucke.sk</a:t>
            </a:r>
            <a:endParaRPr lang="sk-SK" sz="2600" dirty="0"/>
          </a:p>
          <a:p>
            <a:pPr marL="0" indent="0">
              <a:buNone/>
            </a:pPr>
            <a:endParaRPr lang="sk-SK" dirty="0"/>
          </a:p>
        </p:txBody>
      </p:sp>
      <p:pic>
        <p:nvPicPr>
          <p:cNvPr id="4" name="Shape 85" descr="pas_struktura_h1.jpg"/>
          <p:cNvPicPr preferRelativeResize="0"/>
          <p:nvPr/>
        </p:nvPicPr>
        <p:blipFill rotWithShape="1">
          <a:blip r:embed="rId2">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92960154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3568" y="781050"/>
            <a:ext cx="7774632" cy="576064"/>
          </a:xfrm>
        </p:spPr>
        <p:txBody>
          <a:bodyPr>
            <a:normAutofit fontScale="90000"/>
          </a:bodyPr>
          <a:lstStyle/>
          <a:p>
            <a:r>
              <a:rPr lang="sk-SK" sz="4000" b="1" dirty="0"/>
              <a:t>Čo poskytuje sociálny podnik?</a:t>
            </a:r>
          </a:p>
        </p:txBody>
      </p:sp>
      <p:sp>
        <p:nvSpPr>
          <p:cNvPr id="3" name="Podnadpis 2"/>
          <p:cNvSpPr>
            <a:spLocks noGrp="1"/>
          </p:cNvSpPr>
          <p:nvPr>
            <p:ph type="subTitle" idx="1"/>
          </p:nvPr>
        </p:nvSpPr>
        <p:spPr>
          <a:xfrm>
            <a:off x="179512" y="1556792"/>
            <a:ext cx="8640960" cy="4608512"/>
          </a:xfrm>
        </p:spPr>
        <p:txBody>
          <a:bodyPr>
            <a:normAutofit fontScale="85000" lnSpcReduction="20000"/>
          </a:bodyPr>
          <a:lstStyle/>
          <a:p>
            <a:pPr algn="just"/>
            <a:r>
              <a:rPr lang="sk-SK" sz="2600" b="1" dirty="0" smtClean="0">
                <a:solidFill>
                  <a:schemeClr val="tx1"/>
                </a:solidFill>
              </a:rPr>
              <a:t>Sociálny podnik poskytuje zákonom </a:t>
            </a:r>
            <a:r>
              <a:rPr lang="sk-SK" sz="2600" b="1" dirty="0">
                <a:solidFill>
                  <a:schemeClr val="tx1"/>
                </a:solidFill>
              </a:rPr>
              <a:t> </a:t>
            </a:r>
            <a:r>
              <a:rPr lang="sk-SK" sz="2600" b="1" dirty="0" smtClean="0">
                <a:solidFill>
                  <a:schemeClr val="tx1"/>
                </a:solidFill>
              </a:rPr>
              <a:t>vymedzené spoločensky </a:t>
            </a:r>
            <a:r>
              <a:rPr lang="sk-SK" sz="2600" b="1" dirty="0">
                <a:solidFill>
                  <a:schemeClr val="tx1"/>
                </a:solidFill>
              </a:rPr>
              <a:t>prospešné </a:t>
            </a:r>
            <a:r>
              <a:rPr lang="sk-SK" sz="2600" b="1" dirty="0" smtClean="0">
                <a:solidFill>
                  <a:schemeClr val="tx1"/>
                </a:solidFill>
              </a:rPr>
              <a:t>služby</a:t>
            </a:r>
            <a:r>
              <a:rPr lang="sk-SK" b="1" dirty="0" smtClean="0">
                <a:solidFill>
                  <a:schemeClr val="tx1"/>
                </a:solidFill>
              </a:rPr>
              <a:t>:</a:t>
            </a:r>
            <a:endParaRPr lang="sk-SK" b="1" dirty="0">
              <a:solidFill>
                <a:schemeClr val="tx1"/>
              </a:solidFill>
            </a:endParaRPr>
          </a:p>
          <a:p>
            <a:pPr marL="457200" indent="-457200" algn="just">
              <a:buFont typeface="Wingdings" panose="020B0604020202020204" pitchFamily="2" charset="2"/>
              <a:buChar char="q"/>
            </a:pPr>
            <a:r>
              <a:rPr lang="sk-SK" sz="2800" dirty="0" smtClean="0">
                <a:solidFill>
                  <a:schemeClr val="tx1"/>
                </a:solidFill>
              </a:rPr>
              <a:t>zdravotná </a:t>
            </a:r>
            <a:r>
              <a:rPr lang="sk-SK" sz="2800" dirty="0">
                <a:solidFill>
                  <a:schemeClr val="tx1"/>
                </a:solidFill>
              </a:rPr>
              <a:t>starostlivosť,</a:t>
            </a:r>
          </a:p>
          <a:p>
            <a:pPr marL="457200" indent="-457200" algn="just">
              <a:buFont typeface="Wingdings" panose="020B0604020202020204" pitchFamily="2" charset="2"/>
              <a:buChar char="q"/>
            </a:pPr>
            <a:r>
              <a:rPr lang="sk-SK" sz="2800" dirty="0" smtClean="0">
                <a:solidFill>
                  <a:schemeClr val="tx1"/>
                </a:solidFill>
              </a:rPr>
              <a:t>sociálna </a:t>
            </a:r>
            <a:r>
              <a:rPr lang="sk-SK" sz="2800" dirty="0">
                <a:solidFill>
                  <a:schemeClr val="tx1"/>
                </a:solidFill>
              </a:rPr>
              <a:t>pomoc a humanitárna starostlivosť,</a:t>
            </a:r>
          </a:p>
          <a:p>
            <a:pPr marL="457200" indent="-457200" algn="just">
              <a:buFont typeface="Wingdings" panose="020B0604020202020204" pitchFamily="2" charset="2"/>
              <a:buChar char="q"/>
            </a:pPr>
            <a:r>
              <a:rPr lang="sk-SK" sz="2800" dirty="0" smtClean="0">
                <a:solidFill>
                  <a:schemeClr val="tx1"/>
                </a:solidFill>
              </a:rPr>
              <a:t>vytváranie</a:t>
            </a:r>
            <a:r>
              <a:rPr lang="sk-SK" sz="2800" dirty="0" smtClean="0">
                <a:solidFill>
                  <a:schemeClr val="tx1"/>
                </a:solidFill>
              </a:rPr>
              <a:t>, rozvoj, ochrana, obnova, prezentácia duchovných </a:t>
            </a:r>
            <a:r>
              <a:rPr lang="sk-SK" sz="2800" dirty="0">
                <a:solidFill>
                  <a:schemeClr val="tx1"/>
                </a:solidFill>
              </a:rPr>
              <a:t>a    </a:t>
            </a:r>
            <a:r>
              <a:rPr lang="sk-SK" sz="2800" dirty="0" smtClean="0">
                <a:solidFill>
                  <a:schemeClr val="tx1"/>
                </a:solidFill>
              </a:rPr>
              <a:t>kultúrnych hodnôt, </a:t>
            </a:r>
            <a:endParaRPr lang="sk-SK" sz="2800" dirty="0">
              <a:solidFill>
                <a:schemeClr val="tx1"/>
              </a:solidFill>
            </a:endParaRPr>
          </a:p>
          <a:p>
            <a:pPr marL="457200" indent="-457200" algn="just">
              <a:buFont typeface="Wingdings" panose="020B0604020202020204" pitchFamily="2" charset="2"/>
              <a:buChar char="q"/>
            </a:pPr>
            <a:r>
              <a:rPr lang="sk-SK" sz="2800" dirty="0" smtClean="0">
                <a:solidFill>
                  <a:schemeClr val="tx1"/>
                </a:solidFill>
              </a:rPr>
              <a:t>ochrana </a:t>
            </a:r>
            <a:r>
              <a:rPr lang="sk-SK" sz="2800" dirty="0" smtClean="0">
                <a:solidFill>
                  <a:schemeClr val="tx1"/>
                </a:solidFill>
              </a:rPr>
              <a:t>ľudských práv a základných slobôd,</a:t>
            </a:r>
            <a:endParaRPr lang="sk-SK" sz="2800" dirty="0">
              <a:solidFill>
                <a:schemeClr val="tx1"/>
              </a:solidFill>
            </a:endParaRPr>
          </a:p>
          <a:p>
            <a:pPr marL="457200" indent="-457200" algn="just">
              <a:buFont typeface="Wingdings" panose="020B0604020202020204" pitchFamily="2" charset="2"/>
              <a:buChar char="q"/>
            </a:pPr>
            <a:r>
              <a:rPr lang="sk-SK" sz="2800" dirty="0" smtClean="0">
                <a:solidFill>
                  <a:schemeClr val="tx1"/>
                </a:solidFill>
              </a:rPr>
              <a:t>vzdelávanie</a:t>
            </a:r>
            <a:r>
              <a:rPr lang="sk-SK" sz="2800" dirty="0" smtClean="0">
                <a:solidFill>
                  <a:schemeClr val="tx1"/>
                </a:solidFill>
              </a:rPr>
              <a:t>, výchova </a:t>
            </a:r>
            <a:r>
              <a:rPr lang="sk-SK" sz="2800" dirty="0">
                <a:solidFill>
                  <a:schemeClr val="tx1"/>
                </a:solidFill>
              </a:rPr>
              <a:t>a </a:t>
            </a:r>
            <a:r>
              <a:rPr lang="sk-SK" sz="2800" dirty="0" smtClean="0">
                <a:solidFill>
                  <a:schemeClr val="tx1"/>
                </a:solidFill>
              </a:rPr>
              <a:t>rozvoj </a:t>
            </a:r>
            <a:r>
              <a:rPr lang="sk-SK" sz="2800" dirty="0">
                <a:solidFill>
                  <a:schemeClr val="tx1"/>
                </a:solidFill>
              </a:rPr>
              <a:t>telesnú kultúru,</a:t>
            </a:r>
          </a:p>
          <a:p>
            <a:pPr marL="457200" indent="-457200" algn="just">
              <a:buFont typeface="Wingdings" panose="020B0604020202020204" pitchFamily="2" charset="2"/>
              <a:buChar char="q"/>
            </a:pPr>
            <a:r>
              <a:rPr lang="sk-SK" sz="2800" dirty="0" smtClean="0">
                <a:solidFill>
                  <a:schemeClr val="tx1"/>
                </a:solidFill>
              </a:rPr>
              <a:t>realizuje </a:t>
            </a:r>
            <a:r>
              <a:rPr lang="sk-SK" sz="2800" dirty="0">
                <a:solidFill>
                  <a:schemeClr val="tx1"/>
                </a:solidFill>
              </a:rPr>
              <a:t>výskum, </a:t>
            </a:r>
            <a:r>
              <a:rPr lang="sk-SK" sz="2800" dirty="0" smtClean="0">
                <a:solidFill>
                  <a:schemeClr val="tx1"/>
                </a:solidFill>
              </a:rPr>
              <a:t>vývoj</a:t>
            </a:r>
            <a:r>
              <a:rPr lang="sk-SK" sz="2800" dirty="0">
                <a:solidFill>
                  <a:schemeClr val="tx1"/>
                </a:solidFill>
              </a:rPr>
              <a:t>, vedecko-technické a informačné služby,</a:t>
            </a:r>
          </a:p>
          <a:p>
            <a:pPr marL="457200" indent="-457200" algn="just">
              <a:buFont typeface="Wingdings" panose="020B0604020202020204" pitchFamily="2" charset="2"/>
              <a:buChar char="q"/>
            </a:pPr>
            <a:r>
              <a:rPr lang="sk-SK" sz="2800" dirty="0" smtClean="0">
                <a:solidFill>
                  <a:schemeClr val="tx1"/>
                </a:solidFill>
              </a:rPr>
              <a:t>tvorí </a:t>
            </a:r>
            <a:r>
              <a:rPr lang="sk-SK" sz="2800" dirty="0">
                <a:solidFill>
                  <a:schemeClr val="tx1"/>
                </a:solidFill>
              </a:rPr>
              <a:t>a chráni životné prostredie vrátane ochrany zdravia,</a:t>
            </a:r>
          </a:p>
          <a:p>
            <a:pPr marL="457200" indent="-457200" algn="just">
              <a:buFont typeface="Wingdings" panose="020B0604020202020204" pitchFamily="2" charset="2"/>
              <a:buChar char="q"/>
            </a:pPr>
            <a:r>
              <a:rPr lang="sk-SK" sz="2800" dirty="0" smtClean="0">
                <a:solidFill>
                  <a:schemeClr val="tx1"/>
                </a:solidFill>
              </a:rPr>
              <a:t>poskytuje </a:t>
            </a:r>
            <a:r>
              <a:rPr lang="sk-SK" sz="2800" dirty="0" smtClean="0">
                <a:solidFill>
                  <a:schemeClr val="tx1"/>
                </a:solidFill>
              </a:rPr>
              <a:t>služby </a:t>
            </a:r>
            <a:r>
              <a:rPr lang="sk-SK" sz="2800" dirty="0">
                <a:solidFill>
                  <a:schemeClr val="tx1"/>
                </a:solidFill>
              </a:rPr>
              <a:t>na podporu regionálneho rozvoja a zamestnanosti,</a:t>
            </a:r>
          </a:p>
          <a:p>
            <a:pPr marL="457200" indent="-457200" algn="just">
              <a:buFont typeface="Wingdings" panose="020B0604020202020204" pitchFamily="2" charset="2"/>
              <a:buChar char="q"/>
            </a:pPr>
            <a:r>
              <a:rPr lang="sk-SK" sz="2800" dirty="0" smtClean="0">
                <a:solidFill>
                  <a:schemeClr val="tx1"/>
                </a:solidFill>
              </a:rPr>
              <a:t>zabezpečuje </a:t>
            </a:r>
            <a:r>
              <a:rPr lang="sk-SK" sz="2800" dirty="0">
                <a:solidFill>
                  <a:schemeClr val="tx1"/>
                </a:solidFill>
              </a:rPr>
              <a:t>bývanie, správu, údržbu a obnovu bytového fondu. </a:t>
            </a:r>
          </a:p>
          <a:p>
            <a:pPr algn="just"/>
            <a:endParaRPr lang="sk-SK" sz="2800" dirty="0">
              <a:solidFill>
                <a:schemeClr val="tx1"/>
              </a:solidFill>
            </a:endParaRPr>
          </a:p>
          <a:p>
            <a:pPr algn="just"/>
            <a:endParaRPr lang="sk-SK" sz="2800" dirty="0">
              <a:solidFill>
                <a:schemeClr val="tx1"/>
              </a:solidFill>
            </a:endParaRPr>
          </a:p>
        </p:txBody>
      </p:sp>
      <p:pic>
        <p:nvPicPr>
          <p:cNvPr id="4" name="Shape 85" descr="pas_struktura_h1.jpg"/>
          <p:cNvPicPr preferRelativeResize="0"/>
          <p:nvPr/>
        </p:nvPicPr>
        <p:blipFill rotWithShape="1">
          <a:blip r:embed="rId2">
            <a:alphaModFix/>
          </a:blip>
          <a:srcRect/>
          <a:stretch/>
        </p:blipFill>
        <p:spPr>
          <a:xfrm>
            <a:off x="-1116" y="34925"/>
            <a:ext cx="9144000" cy="746125"/>
          </a:xfrm>
          <a:prstGeom prst="rect">
            <a:avLst/>
          </a:prstGeom>
          <a:noFill/>
          <a:ln>
            <a:noFill/>
          </a:ln>
        </p:spPr>
      </p:pic>
    </p:spTree>
    <p:extLst>
      <p:ext uri="{BB962C8B-B14F-4D97-AF65-F5344CB8AC3E}">
        <p14:creationId xmlns:p14="http://schemas.microsoft.com/office/powerpoint/2010/main" val="1536281313"/>
      </p:ext>
    </p:extLst>
  </p:cSld>
  <p:clrMapOvr>
    <a:masterClrMapping/>
  </p:clrMapOvr>
  <mc:AlternateContent xmlns:mc="http://schemas.openxmlformats.org/markup-compatibility/2006" xmlns:p14="http://schemas.microsoft.com/office/powerpoint/2010/main">
    <mc:Choice Requires="p14">
      <p:transition spd="slow" p14:dur="1500">
        <p:comb/>
      </p:transition>
    </mc:Choice>
    <mc:Fallback xmlns="">
      <p:transition spd="slow">
        <p:comb/>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052736"/>
            <a:ext cx="8229600" cy="648072"/>
          </a:xfrm>
        </p:spPr>
        <p:txBody>
          <a:bodyPr>
            <a:normAutofit fontScale="90000"/>
          </a:bodyPr>
          <a:lstStyle/>
          <a:p>
            <a:r>
              <a:rPr lang="sk-SK" sz="4000" b="1" dirty="0"/>
              <a:t>Právna forma sociálnych podnikov</a:t>
            </a:r>
            <a:endParaRPr lang="sk-SK" sz="4000" dirty="0"/>
          </a:p>
        </p:txBody>
      </p:sp>
      <p:sp>
        <p:nvSpPr>
          <p:cNvPr id="3" name="Zástupný symbol obsahu 2"/>
          <p:cNvSpPr>
            <a:spLocks noGrp="1"/>
          </p:cNvSpPr>
          <p:nvPr>
            <p:ph idx="1"/>
          </p:nvPr>
        </p:nvSpPr>
        <p:spPr>
          <a:xfrm>
            <a:off x="1187624" y="1772817"/>
            <a:ext cx="4330824" cy="4032448"/>
          </a:xfrm>
        </p:spPr>
        <p:txBody>
          <a:bodyPr>
            <a:noAutofit/>
          </a:bodyPr>
          <a:lstStyle/>
          <a:p>
            <a:pPr>
              <a:buFont typeface="Wingdings" panose="05000000000000000000" pitchFamily="2" charset="2"/>
              <a:buChar char="§"/>
            </a:pPr>
            <a:r>
              <a:rPr lang="sk-SK" sz="2400" dirty="0"/>
              <a:t>občianske združenie, </a:t>
            </a:r>
          </a:p>
          <a:p>
            <a:pPr>
              <a:buFont typeface="Wingdings" panose="05000000000000000000" pitchFamily="2" charset="2"/>
              <a:buChar char="§"/>
            </a:pPr>
            <a:r>
              <a:rPr lang="sk-SK" sz="2400" dirty="0"/>
              <a:t>nadácia, </a:t>
            </a:r>
          </a:p>
          <a:p>
            <a:pPr>
              <a:buFont typeface="Wingdings" panose="05000000000000000000" pitchFamily="2" charset="2"/>
              <a:buChar char="§"/>
            </a:pPr>
            <a:r>
              <a:rPr lang="sk-SK" sz="2400" dirty="0"/>
              <a:t>neinvestičný fond, </a:t>
            </a:r>
          </a:p>
          <a:p>
            <a:pPr>
              <a:buFont typeface="Wingdings" panose="05000000000000000000" pitchFamily="2" charset="2"/>
              <a:buChar char="§"/>
            </a:pPr>
            <a:r>
              <a:rPr lang="sk-SK" sz="2400" dirty="0"/>
              <a:t>nezisková organizácia, </a:t>
            </a:r>
          </a:p>
          <a:p>
            <a:pPr>
              <a:buFont typeface="Wingdings" panose="05000000000000000000" pitchFamily="2" charset="2"/>
              <a:buChar char="§"/>
            </a:pPr>
            <a:r>
              <a:rPr lang="sk-SK" sz="2400" dirty="0"/>
              <a:t>účelové zariadenie cirkvi, </a:t>
            </a:r>
          </a:p>
          <a:p>
            <a:pPr>
              <a:buFont typeface="Wingdings" panose="05000000000000000000" pitchFamily="2" charset="2"/>
              <a:buChar char="§"/>
            </a:pPr>
            <a:r>
              <a:rPr lang="sk-SK" sz="2400" dirty="0"/>
              <a:t>obchodná spoločnosť, </a:t>
            </a:r>
          </a:p>
          <a:p>
            <a:pPr>
              <a:buFont typeface="Wingdings" panose="05000000000000000000" pitchFamily="2" charset="2"/>
              <a:buChar char="§"/>
            </a:pPr>
            <a:r>
              <a:rPr lang="sk-SK" sz="2400" dirty="0" smtClean="0"/>
              <a:t>družstvo,</a:t>
            </a:r>
            <a:endParaRPr lang="sk-SK" sz="2400" dirty="0"/>
          </a:p>
          <a:p>
            <a:pPr>
              <a:buFont typeface="Wingdings" panose="05000000000000000000" pitchFamily="2" charset="2"/>
              <a:buChar char="§"/>
            </a:pPr>
            <a:r>
              <a:rPr lang="sk-SK" sz="2400" dirty="0"/>
              <a:t>fyzická osoba </a:t>
            </a:r>
            <a:r>
              <a:rPr lang="sk-SK" sz="2400" dirty="0" smtClean="0"/>
              <a:t>– podnikateľ.</a:t>
            </a:r>
            <a:endParaRPr lang="sk-SK" sz="2400" dirty="0"/>
          </a:p>
        </p:txBody>
      </p:sp>
      <p:pic>
        <p:nvPicPr>
          <p:cNvPr id="4" name="Shape 85" descr="pas_struktura_h1.jpg"/>
          <p:cNvPicPr preferRelativeResize="0"/>
          <p:nvPr/>
        </p:nvPicPr>
        <p:blipFill rotWithShape="1">
          <a:blip r:embed="rId2">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37712594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4684" y="781050"/>
            <a:ext cx="7774632" cy="847750"/>
          </a:xfrm>
        </p:spPr>
        <p:txBody>
          <a:bodyPr>
            <a:normAutofit/>
          </a:bodyPr>
          <a:lstStyle/>
          <a:p>
            <a:r>
              <a:rPr lang="sk-SK" sz="3600" b="1" dirty="0"/>
              <a:t>Zamestnanci sociálneho podniku</a:t>
            </a:r>
          </a:p>
        </p:txBody>
      </p:sp>
      <p:sp>
        <p:nvSpPr>
          <p:cNvPr id="3" name="Podnadpis 2"/>
          <p:cNvSpPr>
            <a:spLocks noGrp="1"/>
          </p:cNvSpPr>
          <p:nvPr>
            <p:ph type="subTitle" idx="1"/>
          </p:nvPr>
        </p:nvSpPr>
        <p:spPr>
          <a:xfrm>
            <a:off x="157627" y="1628800"/>
            <a:ext cx="8374813" cy="4962313"/>
          </a:xfrm>
        </p:spPr>
        <p:txBody>
          <a:bodyPr>
            <a:normAutofit/>
          </a:bodyPr>
          <a:lstStyle/>
          <a:p>
            <a:pPr algn="just"/>
            <a:r>
              <a:rPr lang="sk-SK" sz="2700" b="1" u="sng" dirty="0">
                <a:solidFill>
                  <a:schemeClr val="tx1"/>
                </a:solidFill>
              </a:rPr>
              <a:t>Zamestnáva</a:t>
            </a:r>
            <a:r>
              <a:rPr lang="sk-SK" sz="2700" dirty="0">
                <a:solidFill>
                  <a:schemeClr val="tx1"/>
                </a:solidFill>
              </a:rPr>
              <a:t> (o. i. bližšie pozri zákon):</a:t>
            </a:r>
          </a:p>
          <a:p>
            <a:pPr marL="342900" indent="-342900" algn="just">
              <a:buFont typeface="Wingdings" panose="05000000000000000000" pitchFamily="2" charset="2"/>
              <a:buChar char="§"/>
            </a:pPr>
            <a:r>
              <a:rPr lang="sk-SK" sz="2400" b="1" dirty="0">
                <a:solidFill>
                  <a:schemeClr val="tx1"/>
                </a:solidFill>
              </a:rPr>
              <a:t>Znevýhodnené </a:t>
            </a:r>
            <a:r>
              <a:rPr lang="sk-SK" sz="2400" b="1" dirty="0" smtClean="0">
                <a:solidFill>
                  <a:schemeClr val="tx1"/>
                </a:solidFill>
              </a:rPr>
              <a:t>osoby, </a:t>
            </a:r>
            <a:r>
              <a:rPr lang="sk-SK" sz="2400" dirty="0" smtClean="0">
                <a:solidFill>
                  <a:schemeClr val="tx1"/>
                </a:solidFill>
              </a:rPr>
              <a:t>ktorými podľa  </a:t>
            </a:r>
            <a:r>
              <a:rPr lang="sk-SK" sz="2400" dirty="0">
                <a:solidFill>
                  <a:schemeClr val="tx1"/>
                </a:solidFill>
              </a:rPr>
              <a:t>§ 2 ods. </a:t>
            </a:r>
            <a:r>
              <a:rPr lang="sk-SK" sz="2400" dirty="0" smtClean="0">
                <a:solidFill>
                  <a:schemeClr val="tx1"/>
                </a:solidFill>
              </a:rPr>
              <a:t>5 sú napr.: invalidné osoby, </a:t>
            </a:r>
            <a:r>
              <a:rPr lang="sk-SK" sz="2400" dirty="0">
                <a:solidFill>
                  <a:schemeClr val="tx1"/>
                </a:solidFill>
              </a:rPr>
              <a:t>osoby </a:t>
            </a:r>
            <a:r>
              <a:rPr lang="sk-SK" sz="2400" dirty="0" smtClean="0">
                <a:solidFill>
                  <a:schemeClr val="tx1"/>
                </a:solidFill>
              </a:rPr>
              <a:t>mladšie ako </a:t>
            </a:r>
            <a:r>
              <a:rPr lang="sk-SK" sz="2400" dirty="0">
                <a:solidFill>
                  <a:schemeClr val="tx1"/>
                </a:solidFill>
              </a:rPr>
              <a:t>26 rokov (bez predchádzajúceho zamestnania), </a:t>
            </a:r>
            <a:r>
              <a:rPr lang="sk-SK" sz="2400" dirty="0" smtClean="0">
                <a:solidFill>
                  <a:schemeClr val="tx1"/>
                </a:solidFill>
              </a:rPr>
              <a:t>osoby staršie </a:t>
            </a:r>
            <a:r>
              <a:rPr lang="sk-SK" sz="2400" dirty="0">
                <a:solidFill>
                  <a:schemeClr val="tx1"/>
                </a:solidFill>
              </a:rPr>
              <a:t>ako 50 rokov, </a:t>
            </a:r>
            <a:r>
              <a:rPr lang="sk-SK" sz="2400" dirty="0" smtClean="0">
                <a:solidFill>
                  <a:schemeClr val="tx1"/>
                </a:solidFill>
              </a:rPr>
              <a:t>ktoré sú v </a:t>
            </a:r>
            <a:r>
              <a:rPr lang="sk-SK" sz="2400" dirty="0">
                <a:solidFill>
                  <a:schemeClr val="tx1"/>
                </a:solidFill>
              </a:rPr>
              <a:t>evidencii nezamestnaných dlhšie ako 12 mesiacov, </a:t>
            </a:r>
            <a:r>
              <a:rPr lang="sk-SK" sz="2400" dirty="0" smtClean="0">
                <a:solidFill>
                  <a:schemeClr val="tx1"/>
                </a:solidFill>
              </a:rPr>
              <a:t>osamelé osoby, osoby s nižším ako stredným odborným vzdelaním, osoby s trvalým bydliskom v </a:t>
            </a:r>
            <a:r>
              <a:rPr lang="sk-SK" sz="2400" dirty="0">
                <a:solidFill>
                  <a:schemeClr val="tx1"/>
                </a:solidFill>
              </a:rPr>
              <a:t>najmenej rozvinutom okrese...  </a:t>
            </a:r>
            <a:endParaRPr lang="sk-SK" sz="2400" dirty="0" smtClean="0">
              <a:solidFill>
                <a:schemeClr val="tx1"/>
              </a:solidFill>
            </a:endParaRPr>
          </a:p>
          <a:p>
            <a:pPr algn="just"/>
            <a:endParaRPr lang="sk-SK" sz="2400" dirty="0">
              <a:solidFill>
                <a:schemeClr val="tx1"/>
              </a:solidFill>
            </a:endParaRPr>
          </a:p>
          <a:p>
            <a:pPr marL="342900" indent="-342900" algn="just">
              <a:buFont typeface="Wingdings" panose="05000000000000000000" pitchFamily="2" charset="2"/>
              <a:buChar char="§"/>
            </a:pPr>
            <a:r>
              <a:rPr lang="sk-SK" sz="2400" b="1" dirty="0">
                <a:solidFill>
                  <a:schemeClr val="tx1"/>
                </a:solidFill>
              </a:rPr>
              <a:t>Zraniteľné </a:t>
            </a:r>
            <a:r>
              <a:rPr lang="sk-SK" sz="2400" b="1" dirty="0" smtClean="0">
                <a:solidFill>
                  <a:schemeClr val="tx1"/>
                </a:solidFill>
              </a:rPr>
              <a:t>osoby, </a:t>
            </a:r>
            <a:r>
              <a:rPr lang="sk-SK" sz="2400" dirty="0" smtClean="0">
                <a:solidFill>
                  <a:schemeClr val="tx1"/>
                </a:solidFill>
              </a:rPr>
              <a:t>ktorými podľa  </a:t>
            </a:r>
            <a:r>
              <a:rPr lang="sk-SK" sz="2400" dirty="0">
                <a:solidFill>
                  <a:schemeClr val="tx1"/>
                </a:solidFill>
              </a:rPr>
              <a:t>§ 2 ods. </a:t>
            </a:r>
            <a:r>
              <a:rPr lang="sk-SK" sz="2400" dirty="0" smtClean="0">
                <a:solidFill>
                  <a:schemeClr val="tx1"/>
                </a:solidFill>
              </a:rPr>
              <a:t>6 sú: </a:t>
            </a:r>
            <a:r>
              <a:rPr lang="sk-SK" sz="2400" dirty="0">
                <a:solidFill>
                  <a:schemeClr val="tx1"/>
                </a:solidFill>
              </a:rPr>
              <a:t>o. i.  prijímateľ sociálnej služby, FO v nepriaznivej sociálnej situácii, </a:t>
            </a:r>
            <a:r>
              <a:rPr lang="sk-SK" sz="2400" dirty="0" smtClean="0">
                <a:solidFill>
                  <a:schemeClr val="tx1"/>
                </a:solidFill>
              </a:rPr>
              <a:t>osoby po návrate z  </a:t>
            </a:r>
            <a:r>
              <a:rPr lang="sk-SK" sz="2400" dirty="0">
                <a:solidFill>
                  <a:schemeClr val="tx1"/>
                </a:solidFill>
              </a:rPr>
              <a:t>výkone trestu...</a:t>
            </a:r>
          </a:p>
          <a:p>
            <a:pPr algn="just"/>
            <a:endParaRPr lang="sk-SK" sz="3600" dirty="0">
              <a:solidFill>
                <a:schemeClr val="tx1"/>
              </a:solidFill>
            </a:endParaRPr>
          </a:p>
        </p:txBody>
      </p:sp>
      <p:pic>
        <p:nvPicPr>
          <p:cNvPr id="4" name="Shape 85" descr="pas_struktura_h1.jpg"/>
          <p:cNvPicPr preferRelativeResize="0"/>
          <p:nvPr/>
        </p:nvPicPr>
        <p:blipFill rotWithShape="1">
          <a:blip r:embed="rId2">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2497380098"/>
      </p:ext>
    </p:extLst>
  </p:cSld>
  <p:clrMapOvr>
    <a:masterClrMapping/>
  </p:clrMapOvr>
  <p:transition spd="slow">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7504" y="1052736"/>
            <a:ext cx="8928992" cy="1152128"/>
          </a:xfrm>
        </p:spPr>
        <p:txBody>
          <a:bodyPr>
            <a:noAutofit/>
          </a:bodyPr>
          <a:lstStyle/>
          <a:p>
            <a:r>
              <a:rPr lang="sk-SK" sz="3600" b="1" dirty="0"/>
              <a:t>Rozdiel medzi sociálnym podnikom a bežným podnikateľským subjektom</a:t>
            </a:r>
            <a:r>
              <a:rPr lang="sk-SK" sz="3600" b="1" dirty="0" smtClean="0"/>
              <a:t>?</a:t>
            </a:r>
            <a:endParaRPr lang="sk-SK" sz="3600" b="1" dirty="0"/>
          </a:p>
        </p:txBody>
      </p:sp>
      <p:sp>
        <p:nvSpPr>
          <p:cNvPr id="3" name="Zástupný symbol obsahu 2"/>
          <p:cNvSpPr>
            <a:spLocks noGrp="1"/>
          </p:cNvSpPr>
          <p:nvPr>
            <p:ph idx="1"/>
          </p:nvPr>
        </p:nvSpPr>
        <p:spPr>
          <a:xfrm>
            <a:off x="323528" y="2276872"/>
            <a:ext cx="8424936" cy="3528392"/>
          </a:xfrm>
        </p:spPr>
        <p:txBody>
          <a:bodyPr>
            <a:normAutofit/>
          </a:bodyPr>
          <a:lstStyle/>
          <a:p>
            <a:pPr algn="just">
              <a:buFont typeface="Wingdings" panose="05000000000000000000" pitchFamily="2" charset="2"/>
              <a:buChar char="§"/>
            </a:pPr>
            <a:r>
              <a:rPr lang="sk-SK" sz="2400" dirty="0"/>
              <a:t>hlavný cieľ sociálneho podniku nie je zisk, ale plnenie verejného alebo komunitného záujmu,   </a:t>
            </a:r>
          </a:p>
          <a:p>
            <a:pPr algn="just">
              <a:buFont typeface="Wingdings" panose="05000000000000000000" pitchFamily="2" charset="2"/>
              <a:buChar char="§"/>
            </a:pPr>
            <a:r>
              <a:rPr lang="sk-SK" sz="2400" dirty="0" smtClean="0"/>
              <a:t>z </a:t>
            </a:r>
            <a:r>
              <a:rPr lang="sk-SK" sz="2400" dirty="0"/>
              <a:t>dosiahnutého zisku sociálny podnik reinvestuje viac </a:t>
            </a:r>
            <a:r>
              <a:rPr lang="sk-SK" sz="2400" dirty="0" smtClean="0"/>
              <a:t>ako</a:t>
            </a:r>
          </a:p>
          <a:p>
            <a:pPr marL="0" indent="0" algn="just">
              <a:buNone/>
            </a:pPr>
            <a:r>
              <a:rPr lang="sk-SK" sz="2400" dirty="0"/>
              <a:t> </a:t>
            </a:r>
            <a:r>
              <a:rPr lang="sk-SK" sz="2400" dirty="0" smtClean="0"/>
              <a:t>   </a:t>
            </a:r>
            <a:r>
              <a:rPr lang="sk-SK" sz="2400" dirty="0"/>
              <a:t>50 </a:t>
            </a:r>
            <a:r>
              <a:rPr lang="sk-SK" sz="2400" dirty="0" smtClean="0"/>
              <a:t>%, možnosť reinvestície zisku vo výške  100 % sa označuje ako   tzv. zlatý štandard, </a:t>
            </a:r>
            <a:endParaRPr lang="sk-SK" sz="2400" dirty="0"/>
          </a:p>
          <a:p>
            <a:pPr algn="just">
              <a:buFont typeface="Wingdings" panose="05000000000000000000" pitchFamily="2" charset="2"/>
              <a:buChar char="§"/>
            </a:pPr>
            <a:r>
              <a:rPr lang="sk-SK" sz="2400" dirty="0" smtClean="0"/>
              <a:t>zamestnáva </a:t>
            </a:r>
            <a:r>
              <a:rPr lang="sk-SK" sz="2400" dirty="0"/>
              <a:t>aj znevýhodnených aj zraniteľných </a:t>
            </a:r>
            <a:r>
              <a:rPr lang="sk-SK" sz="2400" dirty="0" smtClean="0"/>
              <a:t>občanov, </a:t>
            </a:r>
            <a:endParaRPr lang="sk-SK" sz="2400" dirty="0"/>
          </a:p>
          <a:p>
            <a:pPr algn="just">
              <a:buFont typeface="Wingdings" panose="05000000000000000000" pitchFamily="2" charset="2"/>
              <a:buChar char="§"/>
            </a:pPr>
            <a:r>
              <a:rPr lang="sk-SK" sz="2400" dirty="0"/>
              <a:t>Sociálny podnik má zriadený poradný výbor alebo demokratickú správu (bližšie nižšie). </a:t>
            </a:r>
          </a:p>
          <a:p>
            <a:pPr marL="0" indent="0" algn="just">
              <a:buNone/>
            </a:pPr>
            <a:endParaRPr lang="sk-SK" sz="2400" dirty="0"/>
          </a:p>
        </p:txBody>
      </p:sp>
      <p:pic>
        <p:nvPicPr>
          <p:cNvPr id="5" name="Shape 85" descr="pas_struktura_h1.jpg"/>
          <p:cNvPicPr preferRelativeResize="0"/>
          <p:nvPr/>
        </p:nvPicPr>
        <p:blipFill rotWithShape="1">
          <a:blip r:embed="rId2">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3515349091"/>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980728"/>
            <a:ext cx="8229600" cy="720080"/>
          </a:xfrm>
        </p:spPr>
        <p:txBody>
          <a:bodyPr>
            <a:noAutofit/>
          </a:bodyPr>
          <a:lstStyle/>
          <a:p>
            <a:r>
              <a:rPr lang="sk-SK" sz="3600" b="1" dirty="0"/>
              <a:t>Poradný výbor</a:t>
            </a:r>
          </a:p>
        </p:txBody>
      </p:sp>
      <p:sp>
        <p:nvSpPr>
          <p:cNvPr id="3" name="Zástupný symbol obsahu 2"/>
          <p:cNvSpPr>
            <a:spLocks noGrp="1"/>
          </p:cNvSpPr>
          <p:nvPr>
            <p:ph idx="1"/>
          </p:nvPr>
        </p:nvSpPr>
        <p:spPr>
          <a:xfrm>
            <a:off x="132904" y="1628800"/>
            <a:ext cx="8615560" cy="5400600"/>
          </a:xfrm>
        </p:spPr>
        <p:txBody>
          <a:bodyPr>
            <a:normAutofit fontScale="25000" lnSpcReduction="20000"/>
          </a:bodyPr>
          <a:lstStyle/>
          <a:p>
            <a:pPr marL="0" indent="0" algn="just">
              <a:buNone/>
            </a:pPr>
            <a:r>
              <a:rPr lang="sk-SK" sz="10800" b="1" dirty="0"/>
              <a:t>Poradný výbor: </a:t>
            </a:r>
          </a:p>
          <a:p>
            <a:pPr algn="just">
              <a:buFont typeface="Wingdings" panose="05000000000000000000" pitchFamily="2" charset="2"/>
              <a:buChar char="§"/>
            </a:pPr>
            <a:r>
              <a:rPr lang="sk-SK" sz="9600" dirty="0"/>
              <a:t>má </a:t>
            </a:r>
            <a:r>
              <a:rPr lang="sk-SK" sz="9600" dirty="0" smtClean="0"/>
              <a:t>minimálne troch </a:t>
            </a:r>
            <a:r>
              <a:rPr lang="sk-SK" sz="9600" dirty="0"/>
              <a:t>členov,  </a:t>
            </a:r>
          </a:p>
          <a:p>
            <a:pPr algn="just">
              <a:buFont typeface="Wingdings" panose="05000000000000000000" pitchFamily="2" charset="2"/>
              <a:buChar char="§"/>
            </a:pPr>
            <a:r>
              <a:rPr lang="sk-SK" sz="9600" dirty="0"/>
              <a:t>členom môže byť len </a:t>
            </a:r>
            <a:r>
              <a:rPr lang="sk-SK" sz="9600" dirty="0" smtClean="0"/>
              <a:t>zainteresovaná </a:t>
            </a:r>
            <a:r>
              <a:rPr lang="sk-SK" sz="9600" dirty="0"/>
              <a:t>osoba,  (väčšina členov musí byť priamo zainteresovaná osoba) </a:t>
            </a:r>
          </a:p>
          <a:p>
            <a:pPr algn="just">
              <a:buFont typeface="Wingdings" panose="05000000000000000000" pitchFamily="2" charset="2"/>
              <a:buChar char="§"/>
            </a:pPr>
            <a:r>
              <a:rPr lang="sk-SK" sz="9600" dirty="0"/>
              <a:t>Zasadá minimálne raz za dva mesiace s povinnosťou spísať zápisnicu.  </a:t>
            </a:r>
          </a:p>
          <a:p>
            <a:pPr algn="just">
              <a:buFont typeface="Wingdings" panose="05000000000000000000" pitchFamily="2" charset="2"/>
              <a:buChar char="§"/>
            </a:pPr>
            <a:endParaRPr lang="sk-SK" sz="2800" dirty="0"/>
          </a:p>
          <a:p>
            <a:pPr marL="0" indent="0" algn="just">
              <a:buNone/>
            </a:pPr>
            <a:r>
              <a:rPr lang="sk-SK" sz="10800" b="1" dirty="0"/>
              <a:t>Priamo zainteresovaná osoba: </a:t>
            </a:r>
          </a:p>
          <a:p>
            <a:pPr algn="just">
              <a:buFont typeface="Wingdings" panose="05000000000000000000" pitchFamily="2" charset="2"/>
              <a:buChar char="§"/>
            </a:pPr>
            <a:r>
              <a:rPr lang="sk-SK" sz="9600" dirty="0"/>
              <a:t>zamestnanec príslušného sociálneho podniku,</a:t>
            </a:r>
          </a:p>
          <a:p>
            <a:pPr algn="just">
              <a:buFont typeface="Wingdings" panose="05000000000000000000" pitchFamily="2" charset="2"/>
              <a:buChar char="§"/>
            </a:pPr>
            <a:r>
              <a:rPr lang="sk-SK" sz="9600" dirty="0"/>
              <a:t>spotrebiteľ tovaru alebo služby, ktoré vyrába, dodáva, poskytuje alebo distribuuje príslušný sociálny podnik,</a:t>
            </a:r>
          </a:p>
          <a:p>
            <a:pPr algn="just">
              <a:buFont typeface="Wingdings" panose="05000000000000000000" pitchFamily="2" charset="2"/>
              <a:buChar char="§"/>
            </a:pPr>
            <a:r>
              <a:rPr lang="sk-SK" sz="9600" dirty="0"/>
              <a:t>obyvateľ obce, kde je prevádzka sociálneho podniku</a:t>
            </a:r>
          </a:p>
          <a:p>
            <a:pPr algn="just">
              <a:buFont typeface="Wingdings" panose="05000000000000000000" pitchFamily="2" charset="2"/>
              <a:buChar char="§"/>
            </a:pPr>
            <a:r>
              <a:rPr lang="sk-SK" sz="9600" dirty="0"/>
              <a:t>FO, ktorá  v predchádzajúcich 12 po sebe nasledujúcich mesiacoch vykonala dobrovoľnícku činnosť min. 150 hodín. </a:t>
            </a:r>
          </a:p>
          <a:p>
            <a:pPr marL="0" indent="0" algn="just">
              <a:buNone/>
            </a:pPr>
            <a:endParaRPr lang="sk-SK" dirty="0"/>
          </a:p>
        </p:txBody>
      </p:sp>
      <p:pic>
        <p:nvPicPr>
          <p:cNvPr id="4" name="Shape 85" descr="pas_struktura_h1.jpg"/>
          <p:cNvPicPr preferRelativeResize="0"/>
          <p:nvPr/>
        </p:nvPicPr>
        <p:blipFill rotWithShape="1">
          <a:blip r:embed="rId2">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26779057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31800" y="980728"/>
            <a:ext cx="8229600" cy="720080"/>
          </a:xfrm>
        </p:spPr>
        <p:txBody>
          <a:bodyPr>
            <a:noAutofit/>
          </a:bodyPr>
          <a:lstStyle/>
          <a:p>
            <a:r>
              <a:rPr lang="sk-SK" sz="3600" b="1" dirty="0"/>
              <a:t>Demokratická správa</a:t>
            </a:r>
          </a:p>
        </p:txBody>
      </p:sp>
      <p:sp>
        <p:nvSpPr>
          <p:cNvPr id="3" name="Zástupný symbol obsahu 2"/>
          <p:cNvSpPr>
            <a:spLocks noGrp="1"/>
          </p:cNvSpPr>
          <p:nvPr>
            <p:ph idx="1"/>
          </p:nvPr>
        </p:nvSpPr>
        <p:spPr>
          <a:xfrm>
            <a:off x="0" y="1916833"/>
            <a:ext cx="8964488" cy="4248472"/>
          </a:xfrm>
        </p:spPr>
        <p:txBody>
          <a:bodyPr>
            <a:normAutofit lnSpcReduction="10000"/>
          </a:bodyPr>
          <a:lstStyle/>
          <a:p>
            <a:pPr algn="just">
              <a:buFont typeface="Wingdings" panose="05000000000000000000" pitchFamily="2" charset="2"/>
              <a:buChar char="§"/>
            </a:pPr>
            <a:r>
              <a:rPr lang="sk-SK" sz="2400" dirty="0" smtClean="0"/>
              <a:t>Zriaďuje sa pri </a:t>
            </a:r>
            <a:r>
              <a:rPr lang="sk-SK" sz="2400" dirty="0"/>
              <a:t>družstvách, občianskych združeniach </a:t>
            </a:r>
            <a:r>
              <a:rPr lang="sk-SK" sz="2400" dirty="0" smtClean="0"/>
              <a:t>(platí pravidlo, že jeden </a:t>
            </a:r>
            <a:r>
              <a:rPr lang="sk-SK" sz="2400" dirty="0"/>
              <a:t>člen má jeden hlas) </a:t>
            </a:r>
          </a:p>
          <a:p>
            <a:pPr algn="just">
              <a:buFont typeface="Wingdings" panose="05000000000000000000" pitchFamily="2" charset="2"/>
              <a:buChar char="§"/>
            </a:pPr>
            <a:r>
              <a:rPr lang="sk-SK" sz="2400" dirty="0" smtClean="0"/>
              <a:t>V obchodných </a:t>
            </a:r>
            <a:r>
              <a:rPr lang="sk-SK" sz="2400" dirty="0"/>
              <a:t>spoločnostiach (väčšina zamestnancov vlastní podiel </a:t>
            </a:r>
            <a:r>
              <a:rPr lang="sk-SK" sz="2400" dirty="0" smtClean="0"/>
              <a:t>obchodnej </a:t>
            </a:r>
            <a:r>
              <a:rPr lang="sk-SK" sz="2400" dirty="0"/>
              <a:t>spoločnosti, väčšinu majiteľov podielov tvoria zamestnanci. Pri hlasovaní každý majiteľ má jeden hlas bez ohľadu na výšku svojho podielu. </a:t>
            </a:r>
          </a:p>
          <a:p>
            <a:pPr algn="just">
              <a:buFont typeface="Wingdings" panose="05000000000000000000" pitchFamily="2" charset="2"/>
              <a:buChar char="§"/>
            </a:pPr>
            <a:r>
              <a:rPr lang="sk-SK" sz="2400" dirty="0"/>
              <a:t>Pri neziskových organizáciách, nadáciách alebo účelových zariadeniach </a:t>
            </a:r>
            <a:r>
              <a:rPr lang="sk-SK" sz="2400" dirty="0" smtClean="0"/>
              <a:t>cirkvi je povinnosť zakotviť do štatútu, </a:t>
            </a:r>
            <a:r>
              <a:rPr lang="sk-SK" sz="2400" dirty="0"/>
              <a:t>nadačnej </a:t>
            </a:r>
            <a:r>
              <a:rPr lang="sk-SK" sz="2400" dirty="0" smtClean="0"/>
              <a:t>listiny </a:t>
            </a:r>
            <a:r>
              <a:rPr lang="sk-SK" sz="2400" dirty="0"/>
              <a:t>alebo </a:t>
            </a:r>
            <a:r>
              <a:rPr lang="sk-SK" sz="2400" dirty="0" smtClean="0"/>
              <a:t>stanov, že valné zhromaždenie má </a:t>
            </a:r>
            <a:r>
              <a:rPr lang="sk-SK" sz="2400" dirty="0"/>
              <a:t>právo voliť správnu radu,  zamestnanci majú väčšinu hlasov na VZ, kde každý oprávnený má jeden hlas. </a:t>
            </a:r>
          </a:p>
          <a:p>
            <a:pPr marL="0" indent="0" algn="just">
              <a:buNone/>
            </a:pPr>
            <a:endParaRPr lang="sk-SK" dirty="0"/>
          </a:p>
        </p:txBody>
      </p:sp>
      <p:pic>
        <p:nvPicPr>
          <p:cNvPr id="4" name="Shape 85" descr="pas_struktura_h1.jpg"/>
          <p:cNvPicPr preferRelativeResize="0"/>
          <p:nvPr/>
        </p:nvPicPr>
        <p:blipFill rotWithShape="1">
          <a:blip r:embed="rId2">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1325087873"/>
      </p:ext>
    </p:extLst>
  </p:cSld>
  <p:clrMapOvr>
    <a:masterClrMapping/>
  </p:clrMapOvr>
  <p:transition spd="slow">
    <p:comb/>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980728"/>
            <a:ext cx="8229600" cy="436910"/>
          </a:xfrm>
        </p:spPr>
        <p:txBody>
          <a:bodyPr>
            <a:noAutofit/>
          </a:bodyPr>
          <a:lstStyle/>
          <a:p>
            <a:r>
              <a:rPr lang="sk-SK" sz="3600" b="1" dirty="0"/>
              <a:t>Typy sociálneho podniku</a:t>
            </a:r>
          </a:p>
        </p:txBody>
      </p:sp>
      <p:sp>
        <p:nvSpPr>
          <p:cNvPr id="3" name="Zástupný symbol obsahu 2"/>
          <p:cNvSpPr>
            <a:spLocks noGrp="1"/>
          </p:cNvSpPr>
          <p:nvPr>
            <p:ph idx="1"/>
          </p:nvPr>
        </p:nvSpPr>
        <p:spPr>
          <a:xfrm>
            <a:off x="179512" y="1844825"/>
            <a:ext cx="8939088" cy="4248472"/>
          </a:xfrm>
        </p:spPr>
        <p:txBody>
          <a:bodyPr>
            <a:normAutofit lnSpcReduction="10000"/>
          </a:bodyPr>
          <a:lstStyle/>
          <a:p>
            <a:pPr marL="0" indent="0">
              <a:buNone/>
            </a:pPr>
            <a:r>
              <a:rPr lang="sk-SK" sz="2400" b="1" dirty="0"/>
              <a:t>1. Integračný sociálny podnik </a:t>
            </a:r>
            <a:r>
              <a:rPr lang="sk-SK" sz="2400" dirty="0"/>
              <a:t>na podporu – zamestnáva o. i. znevýhodnené alebo zraniteľné osoby  Zákon určuje ich % podiel na celkovom </a:t>
            </a:r>
            <a:r>
              <a:rPr lang="sk-SK" sz="2400" dirty="0" smtClean="0"/>
              <a:t>počte zamestnancov sociálneho podniku. </a:t>
            </a:r>
            <a:endParaRPr lang="sk-SK" sz="2400" dirty="0"/>
          </a:p>
          <a:p>
            <a:pPr marL="0" indent="0">
              <a:buNone/>
            </a:pPr>
            <a:endParaRPr lang="sk-SK" sz="2400" dirty="0"/>
          </a:p>
          <a:p>
            <a:pPr marL="0" indent="0">
              <a:buNone/>
            </a:pPr>
            <a:r>
              <a:rPr lang="sk-SK" sz="2400" b="1" dirty="0"/>
              <a:t>2. Sociálny podnik bývania </a:t>
            </a:r>
            <a:r>
              <a:rPr lang="sk-SK" sz="2400" dirty="0" smtClean="0"/>
              <a:t>dosahuje </a:t>
            </a:r>
            <a:r>
              <a:rPr lang="sk-SK" sz="2400" dirty="0"/>
              <a:t>MERATEĽNÝ pozitívny sociálny </a:t>
            </a:r>
            <a:r>
              <a:rPr lang="sk-SK" sz="2400" dirty="0" smtClean="0"/>
              <a:t>vplyv, ktorým je zabezpečovanie spoločensky prospešného nájomného bývania. </a:t>
            </a:r>
            <a:endParaRPr lang="sk-SK" sz="2400" dirty="0"/>
          </a:p>
          <a:p>
            <a:pPr marL="0" indent="0">
              <a:buNone/>
            </a:pPr>
            <a:endParaRPr lang="sk-SK" sz="2400" dirty="0"/>
          </a:p>
          <a:p>
            <a:pPr marL="0" indent="0">
              <a:buNone/>
            </a:pPr>
            <a:r>
              <a:rPr lang="sk-SK" sz="2400" b="1" dirty="0"/>
              <a:t>3. Iný registrovaný sociálny podnik</a:t>
            </a:r>
            <a:r>
              <a:rPr lang="sk-SK" sz="2400" dirty="0"/>
              <a:t>, ktorý dosahuje väčší pozitívny sociálny vplyv ako podnikateľ, ktorý obdobnú činnosť vykonáva na účel dosiahnutia zisku. </a:t>
            </a:r>
          </a:p>
        </p:txBody>
      </p:sp>
      <p:pic>
        <p:nvPicPr>
          <p:cNvPr id="4" name="Shape 85" descr="pas_struktura_h1.jpg"/>
          <p:cNvPicPr preferRelativeResize="0"/>
          <p:nvPr/>
        </p:nvPicPr>
        <p:blipFill rotWithShape="1">
          <a:blip r:embed="rId2">
            <a:alphaModFix/>
          </a:blip>
          <a:srcRect/>
          <a:stretch/>
        </p:blipFill>
        <p:spPr>
          <a:xfrm>
            <a:off x="-25400" y="34925"/>
            <a:ext cx="9144000" cy="746125"/>
          </a:xfrm>
          <a:prstGeom prst="rect">
            <a:avLst/>
          </a:prstGeom>
          <a:noFill/>
          <a:ln>
            <a:noFill/>
          </a:ln>
        </p:spPr>
      </p:pic>
    </p:spTree>
    <p:extLst>
      <p:ext uri="{BB962C8B-B14F-4D97-AF65-F5344CB8AC3E}">
        <p14:creationId xmlns:p14="http://schemas.microsoft.com/office/powerpoint/2010/main" val="831694851"/>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886</TotalTime>
  <Words>1538</Words>
  <Application>Microsoft Office PowerPoint</Application>
  <PresentationFormat>Prezentácia na obrazovke (4:3)</PresentationFormat>
  <Paragraphs>186</Paragraphs>
  <Slides>27</Slides>
  <Notes>1</Notes>
  <HiddenSlides>0</HiddenSlides>
  <MMClips>0</MMClips>
  <ScaleCrop>false</ScaleCrop>
  <HeadingPairs>
    <vt:vector size="4" baseType="variant">
      <vt:variant>
        <vt:lpstr>Motív</vt:lpstr>
      </vt:variant>
      <vt:variant>
        <vt:i4>1</vt:i4>
      </vt:variant>
      <vt:variant>
        <vt:lpstr>Nadpisy snímok</vt:lpstr>
      </vt:variant>
      <vt:variant>
        <vt:i4>27</vt:i4>
      </vt:variant>
    </vt:vector>
  </HeadingPairs>
  <TitlesOfParts>
    <vt:vector size="28" baseType="lpstr">
      <vt:lpstr>Motív Office</vt:lpstr>
      <vt:lpstr>Prečo a ako založiť sociálny podnik? </vt:lpstr>
      <vt:lpstr>Ciele a poslanie sociálneho podniku </vt:lpstr>
      <vt:lpstr>Čo poskytuje sociálny podnik?</vt:lpstr>
      <vt:lpstr>Právna forma sociálnych podnikov</vt:lpstr>
      <vt:lpstr>Zamestnanci sociálneho podniku</vt:lpstr>
      <vt:lpstr>Rozdiel medzi sociálnym podnikom a bežným podnikateľským subjektom?</vt:lpstr>
      <vt:lpstr>Poradný výbor</vt:lpstr>
      <vt:lpstr>Demokratická správa</vt:lpstr>
      <vt:lpstr>Typy sociálneho podniku</vt:lpstr>
      <vt:lpstr>   Integračný podnik   </vt:lpstr>
      <vt:lpstr>Sociálny podnik bývanie</vt:lpstr>
      <vt:lpstr> Iný (všeobecný) podnik</vt:lpstr>
      <vt:lpstr> Priama  podpora</vt:lpstr>
      <vt:lpstr> Nepriama  podpora</vt:lpstr>
      <vt:lpstr>Servisné poukážky</vt:lpstr>
      <vt:lpstr>Kroky k sociálnemu podniku</vt:lpstr>
      <vt:lpstr>Kroky k sociálnemu podniku</vt:lpstr>
      <vt:lpstr>Kroky k sociálnemu podniku</vt:lpstr>
      <vt:lpstr>Kroky k sociálnemu podniku</vt:lpstr>
      <vt:lpstr>Kroky k sociálnemu podniku</vt:lpstr>
      <vt:lpstr>Čo požaduje  zákon ako podklad k  registrácii?</vt:lpstr>
      <vt:lpstr>Podklady na registráciu</vt:lpstr>
      <vt:lpstr>Prečo sociálny podnik?</vt:lpstr>
      <vt:lpstr>Prečo sociálny podnik?</vt:lpstr>
      <vt:lpstr>Akú podporu Vám poskytne KSK pri sociálnom podnikaní?</vt:lpstr>
      <vt:lpstr>Postup pri registrácii  sociálneho podniku </vt:lpstr>
      <vt:lpstr>Kto pomôže pri sociálnom podnikaní?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Sociálne podniky</dc:title>
  <dc:creator>Veresova Eleonora</dc:creator>
  <cp:lastModifiedBy>Veresova Eleonora</cp:lastModifiedBy>
  <cp:revision>122</cp:revision>
  <cp:lastPrinted>2019-09-30T10:11:41Z</cp:lastPrinted>
  <dcterms:created xsi:type="dcterms:W3CDTF">2019-01-14T06:59:56Z</dcterms:created>
  <dcterms:modified xsi:type="dcterms:W3CDTF">2019-10-11T10:31:24Z</dcterms:modified>
</cp:coreProperties>
</file>