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31"/>
  </p:notesMasterIdLst>
  <p:sldIdLst>
    <p:sldId id="256" r:id="rId2"/>
    <p:sldId id="276" r:id="rId3"/>
    <p:sldId id="301" r:id="rId4"/>
    <p:sldId id="297" r:id="rId5"/>
    <p:sldId id="306" r:id="rId6"/>
    <p:sldId id="303" r:id="rId7"/>
    <p:sldId id="304" r:id="rId8"/>
    <p:sldId id="305" r:id="rId9"/>
    <p:sldId id="308" r:id="rId10"/>
    <p:sldId id="288" r:id="rId11"/>
    <p:sldId id="312" r:id="rId12"/>
    <p:sldId id="309" r:id="rId13"/>
    <p:sldId id="311" r:id="rId14"/>
    <p:sldId id="257" r:id="rId15"/>
    <p:sldId id="291" r:id="rId16"/>
    <p:sldId id="279" r:id="rId17"/>
    <p:sldId id="292" r:id="rId18"/>
    <p:sldId id="281" r:id="rId19"/>
    <p:sldId id="293" r:id="rId20"/>
    <p:sldId id="294" r:id="rId21"/>
    <p:sldId id="298" r:id="rId22"/>
    <p:sldId id="295" r:id="rId23"/>
    <p:sldId id="299" r:id="rId24"/>
    <p:sldId id="318" r:id="rId25"/>
    <p:sldId id="314" r:id="rId26"/>
    <p:sldId id="315" r:id="rId27"/>
    <p:sldId id="316" r:id="rId28"/>
    <p:sldId id="317" r:id="rId29"/>
    <p:sldId id="266" r:id="rId30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F00085-81FA-463C-90FB-37F76BF945F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97372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</p:grpSp>
      <p:sp>
        <p:nvSpPr>
          <p:cNvPr id="829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podnadpisov.</a:t>
            </a:r>
          </a:p>
        </p:txBody>
      </p:sp>
      <p:sp>
        <p:nvSpPr>
          <p:cNvPr id="829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nadpisov.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136CB7CD-26AF-4FB1-BDCD-F9D14B76745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0171018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D3BBE-E7CA-446F-BF44-6B2AAD48750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37100133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1BA35-C2D5-42BF-B688-6D7719D9D96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1227567"/>
      </p:ext>
    </p:extLst>
  </p:cSld>
  <p:clrMapOvr>
    <a:masterClrMapping/>
  </p:clrMapOvr>
  <p:transition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sk-SK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926F0-BB8B-4072-9E1D-6915B6D2196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9821609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B3283-945E-431C-B818-4CB60398795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66118944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71ED0-9820-4157-B36F-471529881EF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1710774"/>
      </p:ext>
    </p:extLst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2F220-0372-4CDD-AFB5-BBE957A850E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0535406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FFD08-55ED-46BB-AE43-2DD0FECD754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1527193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9080D-7028-4509-9F4A-632ED80AA19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87394499"/>
      </p:ext>
    </p:extLst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A8440-FDDE-4A96-9F0C-0FB078A9362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3433515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6EEBC-38D1-4AAE-A626-A71B0494EC0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1334339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76A11-5127-4CF3-B19F-7B73AF88748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6426262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9896D8B-2E6D-4616-A46F-1ADCD61A13B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</p:sldLayoutIdLst>
  <p:transition>
    <p:plu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14400" y="1052513"/>
            <a:ext cx="8229600" cy="1525587"/>
          </a:xfrm>
        </p:spPr>
        <p:txBody>
          <a:bodyPr/>
          <a:lstStyle/>
          <a:p>
            <a:pPr eaLnBrk="1" hangingPunct="1"/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Centrá </a:t>
            </a:r>
            <a:r>
              <a:rPr lang="sk-SK" dirty="0"/>
              <a:t>integrovanej zdravotnej </a:t>
            </a:r>
            <a:r>
              <a:rPr lang="sk-SK" dirty="0" smtClean="0"/>
              <a:t>starostlivosti (CIZS</a:t>
            </a:r>
            <a:r>
              <a:rPr lang="sk-SK" dirty="0"/>
              <a:t>)</a:t>
            </a:r>
            <a:br>
              <a:rPr lang="sk-SK" dirty="0"/>
            </a:br>
            <a:endParaRPr lang="sk-SK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2997200"/>
            <a:ext cx="4032250" cy="12096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sk-SK" sz="2000" dirty="0" smtClean="0"/>
              <a:t>Košický samosprávny kraj</a:t>
            </a:r>
          </a:p>
        </p:txBody>
      </p:sp>
      <p:pic>
        <p:nvPicPr>
          <p:cNvPr id="3076" name="Picture 6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81525"/>
            <a:ext cx="1192212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468313" y="5732463"/>
            <a:ext cx="3527425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k-SK" b="1" dirty="0"/>
              <a:t>        PhDr. </a:t>
            </a:r>
            <a:r>
              <a:rPr lang="sk-SK" b="1" dirty="0" smtClean="0"/>
              <a:t>Peter Dringuš</a:t>
            </a:r>
            <a:endParaRPr lang="sk-SK" b="1" dirty="0"/>
          </a:p>
          <a:p>
            <a:pPr eaLnBrk="1" hangingPunct="1">
              <a:spcBef>
                <a:spcPct val="50000"/>
              </a:spcBef>
            </a:pPr>
            <a:r>
              <a:rPr lang="sk-SK" b="1" dirty="0"/>
              <a:t>          Košice 25.04.2017</a:t>
            </a:r>
          </a:p>
          <a:p>
            <a:pPr eaLnBrk="1" hangingPunct="1">
              <a:spcBef>
                <a:spcPct val="50000"/>
              </a:spcBef>
            </a:pPr>
            <a:endParaRPr lang="sk-SK" b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eaLnBrk="1" hangingPunct="1"/>
            <a:r>
              <a:rPr kumimoji="0" lang="sk-SK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</a:rPr>
              <a:t>Priority zdravotnej politiky pre </a:t>
            </a:r>
            <a:br>
              <a:rPr kumimoji="0" lang="sk-SK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</a:rPr>
            </a:br>
            <a:r>
              <a:rPr kumimoji="0" lang="sk-SK" sz="30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</a:rPr>
              <a:t>Košický kraj na obdobie 2016 - 2020</a:t>
            </a:r>
            <a:endParaRPr lang="sk-SK" sz="30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420888"/>
            <a:ext cx="8229600" cy="44371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z="220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z="2200" smtClean="0"/>
          </a:p>
        </p:txBody>
      </p:sp>
      <p:pic>
        <p:nvPicPr>
          <p:cNvPr id="12313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18" y="2393504"/>
            <a:ext cx="575344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000" kern="1200" dirty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Priority zdravotnej politiky pre </a:t>
            </a:r>
            <a:r>
              <a:rPr lang="sk-SK" sz="3000" kern="1200" dirty="0" smtClean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/>
            </a:r>
            <a:br>
              <a:rPr lang="sk-SK" sz="3000" kern="1200" dirty="0" smtClean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sk-SK" sz="3000" kern="1200" dirty="0" smtClean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Košický kraj </a:t>
            </a:r>
            <a:r>
              <a:rPr lang="sk-SK" sz="3000" kern="1200" dirty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na obdobie 2016 - 2020</a:t>
            </a:r>
            <a:endParaRPr lang="sk-SK" dirty="0" smtClean="0"/>
          </a:p>
        </p:txBody>
      </p:sp>
      <p:pic>
        <p:nvPicPr>
          <p:cNvPr id="13329" name="Picture 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745" y="2362200"/>
            <a:ext cx="577593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000" kern="1200" dirty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Priority zdravotnej politiky pre </a:t>
            </a:r>
            <a:br>
              <a:rPr lang="sk-SK" sz="3000" kern="1200" dirty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</a:br>
            <a:r>
              <a:rPr lang="sk-SK" sz="3000" kern="1200" dirty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Košický kraj na obdobie 2016 - </a:t>
            </a:r>
            <a:r>
              <a:rPr lang="sk-SK" sz="3000" kern="1200" dirty="0" smtClean="0">
                <a:solidFill>
                  <a:srgbClr val="0070C0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2020</a:t>
            </a:r>
            <a:r>
              <a:rPr lang="sk-SK" dirty="0" smtClean="0">
                <a:solidFill>
                  <a:srgbClr val="006666"/>
                </a:solidFill>
              </a:rPr>
              <a:t> </a:t>
            </a:r>
            <a:endParaRPr lang="sk-SK" dirty="0" smtClean="0"/>
          </a:p>
        </p:txBody>
      </p:sp>
      <p:pic>
        <p:nvPicPr>
          <p:cNvPr id="14353" name="Picture 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891" y="3032333"/>
            <a:ext cx="6715485" cy="211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Doterajšie kroky KSK</a:t>
            </a:r>
            <a:endParaRPr lang="sk-SK" dirty="0" smtClean="0"/>
          </a:p>
        </p:txBody>
      </p:sp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Február 2015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prvý </a:t>
            </a:r>
            <a:r>
              <a:rPr kumimoji="0" lang="sk-SK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workshop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na Úrade KSK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Máj 2015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vypracovanie prvého návrhu rozmiestnenia CIZS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Október 2016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prepracovanie návrhu rozmiestnenia centier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November 2016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oslovenie miest a obcí s požiadavkou zodpovedania 5 otázok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December 2016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prehodnotenie rozmiestnenia centier, doplnenie kritérií výberu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December 2016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organizácia pracovného stretnutia</a:t>
            </a:r>
          </a:p>
          <a:p>
            <a:endParaRPr lang="sk-SK" dirty="0"/>
          </a:p>
        </p:txBody>
      </p:sp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836613"/>
            <a:ext cx="7924800" cy="1079500"/>
          </a:xfrm>
        </p:spPr>
        <p:txBody>
          <a:bodyPr/>
          <a:lstStyle/>
          <a:p>
            <a:pPr algn="ctr" eaLnBrk="1" hangingPunct="1"/>
            <a:r>
              <a:rPr lang="sk-SK" dirty="0" smtClean="0"/>
              <a:t>Doterajšie kroky KSK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7724775" cy="4248150"/>
          </a:xfrm>
        </p:spPr>
        <p:txBody>
          <a:bodyPr/>
          <a:lstStyle/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Január 2017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organizácia pracovného stretnutia za účasti primátorov a starostov potenciálnych centier (účasť MZSR)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30. január 2017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predloženie návrhu centier + alternatívnych centier Zdravotnej komisii Zastupiteľstva KSK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Február 2017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zverejnenie </a:t>
            </a:r>
            <a:r>
              <a:rPr kumimoji="0" lang="sk-SK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plánu a mapy CIZS na pripomienky (web; verejná diskusia)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Marec 2017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zverejnenie konečného návrhu CIZS na webe</a:t>
            </a:r>
          </a:p>
          <a:p>
            <a:pPr lvl="0" eaLnBrk="1" fontAlgn="auto" hangingPunct="1"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Apríl 2017 </a:t>
            </a: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zmena postoja MZSR – potreba prehodnotenia</a:t>
            </a:r>
          </a:p>
          <a:p>
            <a:pPr>
              <a:buFont typeface="Arial" charset="0"/>
              <a:buChar char="•"/>
            </a:pPr>
            <a:endParaRPr lang="sk-SK" sz="2400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Základné princípy</a:t>
            </a:r>
          </a:p>
        </p:txBody>
      </p:sp>
      <p:sp>
        <p:nvSpPr>
          <p:cNvPr id="17411" name="Zástupný symbol obsahu 2"/>
          <p:cNvSpPr>
            <a:spLocks noGrp="1"/>
          </p:cNvSpPr>
          <p:nvPr>
            <p:ph idx="1"/>
          </p:nvPr>
        </p:nvSpPr>
        <p:spPr>
          <a:xfrm>
            <a:off x="838199" y="2362200"/>
            <a:ext cx="7982273" cy="4090988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plnenie 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strategického dokumentu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: Priority zdravotnej politiky pre Košický kraj na obdobie 2016 – 2020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eliminovať 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nedostatok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najmä všeobecných lekárov a ich vysoký vek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geografické rozmiestnenie 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jednotlivých PZS do periférnych oblastí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zabezpečenie 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dostupnosti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ZS pre obyvateľov kraja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zvýšiť 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kvalitu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poskytovanej ambulantnej ZS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koncentrácia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PZS na konkrétne miesto výkonu – sídlo centra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orientácia najmä na menšie sídla – potreba dostať lekárov do 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periférnych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častí regiónu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vylúčenie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väčších miest nad 15-tis. obyvateľov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počet obyvateľov v </a:t>
            </a:r>
            <a:r>
              <a:rPr kumimoji="0" lang="sk-SK" sz="19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spádovej oblasti </a:t>
            </a:r>
            <a:r>
              <a:rPr kumimoji="0" lang="sk-SK" sz="1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centra cca. 20-tis. s časovou dostupnosťou max. 35 min. od najvzdialenejšieho bodu do navrhovaného centra </a:t>
            </a:r>
          </a:p>
          <a:p>
            <a:pPr>
              <a:buFont typeface="Wingdings" pitchFamily="2" charset="2"/>
              <a:buAutoNum type="arabicPeriod"/>
            </a:pPr>
            <a:endParaRPr lang="sk-SK" sz="2400" dirty="0" smtClean="0"/>
          </a:p>
          <a:p>
            <a:pPr>
              <a:buFont typeface="Wingdings" pitchFamily="2" charset="2"/>
              <a:buAutoNum type="arabicPeriod"/>
            </a:pPr>
            <a:endParaRPr lang="sk-SK" sz="2400" dirty="0" smtClean="0"/>
          </a:p>
          <a:p>
            <a:pPr>
              <a:buFont typeface="Wingdings" pitchFamily="2" charset="2"/>
              <a:buNone/>
            </a:pPr>
            <a:endParaRPr lang="sk-SK" dirty="0" smtClean="0"/>
          </a:p>
        </p:txBody>
      </p:sp>
    </p:spTree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836613"/>
            <a:ext cx="7924800" cy="1079500"/>
          </a:xfrm>
        </p:spPr>
        <p:txBody>
          <a:bodyPr/>
          <a:lstStyle/>
          <a:p>
            <a:pPr algn="ctr" eaLnBrk="1" hangingPunct="1"/>
            <a:r>
              <a:rPr lang="sk-SK" dirty="0"/>
              <a:t>Všeobecné faktory </a:t>
            </a:r>
            <a:br>
              <a:rPr lang="sk-SK" dirty="0"/>
            </a:br>
            <a:r>
              <a:rPr lang="sk-SK" dirty="0"/>
              <a:t>výberu CIZS</a:t>
            </a:r>
            <a:endParaRPr lang="sk-SK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8064500" cy="4176861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V1</a:t>
            </a:r>
            <a:r>
              <a:rPr lang="sk-SK" sz="2400" dirty="0"/>
              <a:t> Počet centier v spádovej oblasti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 smtClean="0"/>
              <a:t>	</a:t>
            </a:r>
            <a:r>
              <a:rPr lang="sk-SK" sz="2000" i="1" dirty="0" smtClean="0"/>
              <a:t>Nehodnotené</a:t>
            </a:r>
            <a:endParaRPr lang="sk-SK" sz="2000" i="1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V2</a:t>
            </a:r>
            <a:r>
              <a:rPr lang="sk-SK" sz="2400" dirty="0"/>
              <a:t> Pošta v </a:t>
            </a:r>
            <a:r>
              <a:rPr lang="sk-SK" sz="2400" dirty="0" smtClean="0"/>
              <a:t>obci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 smtClean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V3</a:t>
            </a:r>
            <a:r>
              <a:rPr lang="sk-SK" sz="2400" dirty="0"/>
              <a:t> Základná škola v obci (9. ročná</a:t>
            </a:r>
            <a:r>
              <a:rPr lang="sk-SK" sz="2400" dirty="0" smtClean="0"/>
              <a:t>)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V4</a:t>
            </a:r>
            <a:r>
              <a:rPr lang="sk-SK" sz="2400" dirty="0"/>
              <a:t> Jazdná doba verejnej osobnej dopravy (cestná)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dirty="0"/>
              <a:t> </a:t>
            </a:r>
            <a:r>
              <a:rPr lang="sk-SK" sz="2400" dirty="0" smtClean="0"/>
              <a:t>     z koncovej </a:t>
            </a:r>
            <a:r>
              <a:rPr lang="sk-SK" sz="2400" dirty="0"/>
              <a:t>obce do </a:t>
            </a:r>
            <a:r>
              <a:rPr lang="sk-SK" sz="2400" dirty="0" smtClean="0"/>
              <a:t>strediskovej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Nehodnotené</a:t>
            </a:r>
            <a:endParaRPr lang="sk-SK" sz="2000" dirty="0"/>
          </a:p>
          <a:p>
            <a:pPr marL="0" indent="0">
              <a:spcBef>
                <a:spcPts val="0"/>
              </a:spcBef>
              <a:buNone/>
            </a:pPr>
            <a:r>
              <a:rPr lang="sk-SK" sz="2400" b="1" dirty="0"/>
              <a:t>V5</a:t>
            </a:r>
            <a:r>
              <a:rPr lang="sk-SK" sz="2400" dirty="0"/>
              <a:t> Existencia železničnej siete v obci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/>
              <a:t>Hodnotenie: /áno – 1b/, /nie – 0b/</a:t>
            </a:r>
            <a:endParaRPr lang="sk-SK" sz="2000" dirty="0"/>
          </a:p>
          <a:p>
            <a:pPr marL="0" indent="0">
              <a:buNone/>
            </a:pPr>
            <a:endParaRPr lang="sk-SK" sz="2400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Všeobecné faktory </a:t>
            </a:r>
            <a:br>
              <a:rPr lang="sk-SK" dirty="0"/>
            </a:br>
            <a:r>
              <a:rPr lang="sk-SK" dirty="0"/>
              <a:t>výberu CIZS</a:t>
            </a:r>
            <a:endParaRPr lang="sk-SK" dirty="0" smtClean="0"/>
          </a:p>
        </p:txBody>
      </p:sp>
      <p:sp>
        <p:nvSpPr>
          <p:cNvPr id="14339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8054280" cy="4235152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sk-SK" sz="2400" b="1" dirty="0" smtClean="0"/>
              <a:t>V6</a:t>
            </a:r>
            <a:r>
              <a:rPr lang="sk-SK" sz="2400" dirty="0" smtClean="0"/>
              <a:t> </a:t>
            </a:r>
            <a:r>
              <a:rPr lang="sk-SK" sz="2400" dirty="0"/>
              <a:t>Počet PZS pôsobiacich v obci v súčasnosti </a:t>
            </a:r>
            <a:r>
              <a:rPr lang="sk-SK" sz="2400" dirty="0" smtClean="0"/>
              <a:t>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dirty="0"/>
              <a:t> </a:t>
            </a:r>
            <a:r>
              <a:rPr lang="sk-SK" sz="2400" dirty="0" smtClean="0"/>
              <a:t>    (</a:t>
            </a:r>
            <a:r>
              <a:rPr lang="sk-SK" sz="2400" dirty="0"/>
              <a:t>koncentrácia)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/4 zákl. kategórie + špecialista – </a:t>
            </a:r>
            <a:r>
              <a:rPr lang="sk-SK" sz="2000" i="1" dirty="0" smtClean="0"/>
              <a:t>1,5b</a:t>
            </a:r>
            <a:r>
              <a:rPr lang="sk-SK" sz="2000" i="1" dirty="0"/>
              <a:t>/, /4 </a:t>
            </a:r>
            <a:r>
              <a:rPr lang="sk-SK" sz="2000" i="1" dirty="0" smtClean="0"/>
              <a:t>zákl</a:t>
            </a:r>
            <a:r>
              <a:rPr lang="sk-SK" sz="2000" i="1" dirty="0"/>
              <a:t>. </a:t>
            </a:r>
            <a:r>
              <a:rPr lang="sk-SK" sz="2000" i="1" dirty="0" smtClean="0"/>
              <a:t>	kategórie </a:t>
            </a:r>
            <a:r>
              <a:rPr lang="sk-SK" sz="2000" i="1" dirty="0"/>
              <a:t>– 1b/, /3 a menej lekárov </a:t>
            </a:r>
            <a:r>
              <a:rPr lang="sk-SK" sz="2000" i="1" dirty="0" smtClean="0"/>
              <a:t>– </a:t>
            </a:r>
            <a:r>
              <a:rPr lang="sk-SK" sz="2000" i="1" dirty="0"/>
              <a:t>0,5b/, /nie je </a:t>
            </a:r>
            <a:r>
              <a:rPr lang="sk-SK" sz="2000" i="1" dirty="0" smtClean="0"/>
              <a:t>lekár </a:t>
            </a:r>
            <a:r>
              <a:rPr lang="sk-SK" sz="2000" i="1" dirty="0"/>
              <a:t>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V7 </a:t>
            </a:r>
            <a:r>
              <a:rPr lang="sk-SK" sz="2400" dirty="0"/>
              <a:t>Počet obyvateľov </a:t>
            </a:r>
            <a:r>
              <a:rPr lang="sk-SK" sz="2400" dirty="0" smtClean="0"/>
              <a:t>obce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 smtClean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/0 až 1000 – 0b/, /1001 až 2000 – 1b/, /2001 až </a:t>
            </a:r>
            <a:r>
              <a:rPr lang="sk-SK" sz="2000" i="1" dirty="0" smtClean="0"/>
              <a:t>	5000 </a:t>
            </a:r>
            <a:r>
              <a:rPr lang="sk-SK" sz="2000" i="1" dirty="0"/>
              <a:t>–1,5b/, /5001 až 15000 – 0,5b/, 15001 a viac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V8 </a:t>
            </a:r>
            <a:r>
              <a:rPr lang="sk-SK" sz="2400" dirty="0"/>
              <a:t>Existencia nemocnice alebo polikliniky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0b/, /nie – 1b/</a:t>
            </a:r>
            <a:endParaRPr lang="sk-SK" sz="2000" dirty="0"/>
          </a:p>
          <a:p>
            <a:pPr marL="0" indent="0">
              <a:buNone/>
            </a:pPr>
            <a:r>
              <a:rPr lang="sk-SK" sz="2200" dirty="0" smtClean="0">
                <a:solidFill>
                  <a:srgbClr val="0070C0"/>
                </a:solidFill>
              </a:rPr>
              <a:t>Vyhodnotenie </a:t>
            </a:r>
            <a:r>
              <a:rPr lang="sk-SK" sz="2200" dirty="0">
                <a:solidFill>
                  <a:srgbClr val="0070C0"/>
                </a:solidFill>
              </a:rPr>
              <a:t>všeobecných faktorov predstavuje </a:t>
            </a:r>
            <a:r>
              <a:rPr lang="sk-SK" sz="2200" b="1" dirty="0">
                <a:solidFill>
                  <a:srgbClr val="0070C0"/>
                </a:solidFill>
              </a:rPr>
              <a:t>optimálnu sieť CIZS v KSK</a:t>
            </a:r>
            <a:r>
              <a:rPr lang="sk-SK" sz="2200" dirty="0">
                <a:solidFill>
                  <a:srgbClr val="0070C0"/>
                </a:solidFill>
              </a:rPr>
              <a:t>. Maximálny počet dosiahnutých bodov je 7.</a:t>
            </a:r>
          </a:p>
          <a:p>
            <a:pPr>
              <a:defRPr/>
            </a:pPr>
            <a:endParaRPr lang="sk-SK" sz="2400" dirty="0" smtClean="0"/>
          </a:p>
          <a:p>
            <a:pPr>
              <a:defRPr/>
            </a:pPr>
            <a:endParaRPr lang="pl-PL" sz="2400" dirty="0" smtClean="0"/>
          </a:p>
        </p:txBody>
      </p:sp>
    </p:spTree>
  </p:cSld>
  <p:clrMapOvr>
    <a:masterClrMapping/>
  </p:clrMapOvr>
  <p:transition>
    <p:plu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8866" y="-1088546"/>
            <a:ext cx="7304578" cy="9363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Konkrétne faktory </a:t>
            </a:r>
            <a:br>
              <a:rPr lang="sk-SK" dirty="0"/>
            </a:br>
            <a:r>
              <a:rPr lang="sk-SK" dirty="0"/>
              <a:t>výberu CIZS</a:t>
            </a:r>
            <a:endParaRPr lang="sk-SK" dirty="0" smtClean="0"/>
          </a:p>
        </p:txBody>
      </p:sp>
      <p:sp>
        <p:nvSpPr>
          <p:cNvPr id="21507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8054280" cy="4495800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K1</a:t>
            </a:r>
            <a:r>
              <a:rPr lang="sk-SK" sz="2400" dirty="0"/>
              <a:t> Záujem o zriadenie centra integrovanej zdravotnej </a:t>
            </a:r>
            <a:r>
              <a:rPr lang="sk-SK" sz="2400" dirty="0" smtClean="0"/>
              <a:t>starostlivosti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K2</a:t>
            </a:r>
            <a:r>
              <a:rPr lang="sk-SK" sz="2400" dirty="0"/>
              <a:t> Disponibilná budova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 smtClean="0"/>
              <a:t>	</a:t>
            </a:r>
            <a:r>
              <a:rPr lang="sk-SK" sz="2000" i="1" dirty="0" smtClean="0"/>
              <a:t>Hod.: </a:t>
            </a:r>
            <a:r>
              <a:rPr lang="sk-SK" sz="2000" i="1" dirty="0"/>
              <a:t>/</a:t>
            </a:r>
            <a:r>
              <a:rPr lang="sk-SK" sz="2000" i="1" dirty="0" smtClean="0"/>
              <a:t>vlastníctvo </a:t>
            </a:r>
            <a:r>
              <a:rPr lang="sk-SK" sz="2000" i="1" dirty="0"/>
              <a:t>– 1b/, /dlhodobý nájom – 0,5b/, /nie je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K3</a:t>
            </a:r>
            <a:r>
              <a:rPr lang="sk-SK" sz="2400" dirty="0"/>
              <a:t> Disponibilný pozemok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Hod.: </a:t>
            </a:r>
            <a:r>
              <a:rPr lang="sk-SK" sz="2000" i="1" dirty="0"/>
              <a:t>/vlastníctvo – 1b/, /dlhodobý nájom – 0,5b/, /nie je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K4</a:t>
            </a:r>
            <a:r>
              <a:rPr lang="sk-SK" sz="2400" dirty="0"/>
              <a:t> Ochota vstupu do VNO majetkovou účasťou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K5</a:t>
            </a:r>
            <a:r>
              <a:rPr lang="sk-SK" sz="2400" dirty="0"/>
              <a:t> Zabezpečenie 5%-ného </a:t>
            </a:r>
            <a:r>
              <a:rPr lang="sk-SK" sz="2400" dirty="0" err="1" smtClean="0"/>
              <a:t>kofinancovania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endParaRPr lang="sk-SK" sz="2400" dirty="0" smtClean="0">
              <a:solidFill>
                <a:srgbClr val="003366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algn="ctr" eaLnBrk="1" hangingPunct="1"/>
            <a:r>
              <a:rPr lang="sk-SK" dirty="0" smtClean="0"/>
              <a:t> Stručná charakteristika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636838"/>
            <a:ext cx="7458075" cy="3744912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/>
              <a:t>Projekt MZSR, ktorého hlavným cieľom je zvýšenie koncentrácie poskytovania primárnej zdravotnej starostlivosti na Slovensku </a:t>
            </a:r>
            <a:r>
              <a:rPr lang="sk-SK" dirty="0" smtClean="0"/>
              <a:t>(nadväznosť na rezidentský program).</a:t>
            </a:r>
            <a:endParaRPr lang="sk-SK" b="1" dirty="0" smtClean="0"/>
          </a:p>
          <a:p>
            <a:endParaRPr lang="sk-SK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sk-SK" b="1" dirty="0" smtClean="0"/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sk-SK" b="1" dirty="0" smtClean="0"/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sk-SK" b="1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Konkrétne faktory </a:t>
            </a:r>
            <a:br>
              <a:rPr lang="sk-SK" dirty="0"/>
            </a:br>
            <a:r>
              <a:rPr lang="sk-SK" dirty="0"/>
              <a:t>výberu CIZS</a:t>
            </a:r>
            <a:endParaRPr lang="sk-SK" dirty="0" smtClean="0"/>
          </a:p>
        </p:txBody>
      </p:sp>
      <p:sp>
        <p:nvSpPr>
          <p:cNvPr id="22531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235152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K6</a:t>
            </a:r>
            <a:r>
              <a:rPr lang="sk-SK" sz="2400" dirty="0"/>
              <a:t> Podpora zastupiteľstva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K7</a:t>
            </a:r>
            <a:r>
              <a:rPr lang="sk-SK" sz="2400" dirty="0"/>
              <a:t> Vhodný prevádzkovateľ centra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/v rokovaní – 0,5b/,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K8 </a:t>
            </a:r>
            <a:r>
              <a:rPr lang="sk-SK" sz="2400" dirty="0"/>
              <a:t>Ochota akceptovať povinné </a:t>
            </a:r>
            <a:r>
              <a:rPr lang="sk-SK" sz="2400" dirty="0" smtClean="0"/>
              <a:t>prevádzky	</a:t>
            </a:r>
            <a:r>
              <a:rPr lang="sk-SK" sz="2000" i="1" dirty="0" smtClean="0"/>
              <a:t>Hodnotenie</a:t>
            </a:r>
            <a:r>
              <a:rPr lang="sk-SK" sz="2000" i="1" dirty="0"/>
              <a:t>: /áno – 1b/, /nie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K9 </a:t>
            </a:r>
            <a:r>
              <a:rPr lang="sk-SK" sz="2400" dirty="0"/>
              <a:t>Preferované prevádzky </a:t>
            </a:r>
            <a:endParaRPr lang="sk-SK" sz="24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i="1" dirty="0"/>
              <a:t>	</a:t>
            </a:r>
            <a:r>
              <a:rPr lang="sk-SK" sz="2000" i="1" dirty="0" smtClean="0"/>
              <a:t>Hodnotenie</a:t>
            </a:r>
            <a:r>
              <a:rPr lang="sk-SK" sz="2000" i="1" dirty="0"/>
              <a:t>: /6 a viac – 1b/, /4 až 5 – 0,5b/, /0 až 3 – 0b/</a:t>
            </a:r>
            <a:endParaRPr lang="sk-SK" sz="2000" dirty="0"/>
          </a:p>
          <a:p>
            <a:pPr marL="0" lvl="0" indent="0">
              <a:spcBef>
                <a:spcPts val="0"/>
              </a:spcBef>
              <a:buNone/>
            </a:pPr>
            <a:r>
              <a:rPr lang="sk-SK" sz="2400" b="1" dirty="0"/>
              <a:t>K10 </a:t>
            </a:r>
            <a:r>
              <a:rPr lang="sk-SK" sz="2400" dirty="0"/>
              <a:t>Iné služby pre obyvateľov obce (okolitých obcí) - </a:t>
            </a:r>
            <a:r>
              <a:rPr lang="sk-SK" sz="2400" dirty="0" smtClean="0"/>
              <a:t>	</a:t>
            </a:r>
            <a:r>
              <a:rPr lang="sk-SK" sz="2000" i="1" dirty="0" smtClean="0"/>
              <a:t>Nehodnotené</a:t>
            </a:r>
            <a:endParaRPr lang="sk-SK" sz="2000" dirty="0"/>
          </a:p>
          <a:p>
            <a:pPr marL="0" indent="0">
              <a:buFont typeface="Wingdings" pitchFamily="2" charset="2"/>
              <a:buNone/>
            </a:pPr>
            <a:endParaRPr lang="sk-SK" dirty="0" smtClean="0"/>
          </a:p>
        </p:txBody>
      </p:sp>
    </p:spTree>
  </p:cSld>
  <p:clrMapOvr>
    <a:masterClrMapping/>
  </p:clrMapOvr>
  <p:transition>
    <p:plu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Konkrétne faktory </a:t>
            </a:r>
            <a:br>
              <a:rPr lang="sk-SK" dirty="0"/>
            </a:br>
            <a:r>
              <a:rPr lang="sk-SK" dirty="0"/>
              <a:t>výberu CIZS</a:t>
            </a:r>
            <a:endParaRPr lang="sk-SK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>
                <a:solidFill>
                  <a:srgbClr val="0070C0"/>
                </a:solidFill>
              </a:rPr>
              <a:t>Maximálny počet dosiahnutých bodov je 9. </a:t>
            </a:r>
          </a:p>
          <a:p>
            <a:pPr marL="0" indent="0">
              <a:buNone/>
            </a:pPr>
            <a:endParaRPr lang="sk-SK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sk-SK" dirty="0" smtClean="0">
                <a:solidFill>
                  <a:srgbClr val="0070C0"/>
                </a:solidFill>
              </a:rPr>
              <a:t>Vyhodnotenie </a:t>
            </a:r>
            <a:r>
              <a:rPr lang="sk-SK" dirty="0">
                <a:solidFill>
                  <a:srgbClr val="0070C0"/>
                </a:solidFill>
              </a:rPr>
              <a:t>konkrétnych faktorov s prihliadnutím na všeobecné faktory predstavuje </a:t>
            </a:r>
            <a:r>
              <a:rPr lang="sk-SK" b="1" dirty="0">
                <a:solidFill>
                  <a:srgbClr val="0070C0"/>
                </a:solidFill>
              </a:rPr>
              <a:t>reálne navrhnutú sieť CIZS v KSK</a:t>
            </a:r>
            <a:r>
              <a:rPr lang="sk-SK" dirty="0">
                <a:solidFill>
                  <a:srgbClr val="0070C0"/>
                </a:solidFill>
              </a:rPr>
              <a:t>. Maximálny počet dosiahnutých bodov spolu pri hodnotení oboch faktorov je </a:t>
            </a:r>
            <a:r>
              <a:rPr lang="sk-SK" b="1" dirty="0">
                <a:solidFill>
                  <a:srgbClr val="0070C0"/>
                </a:solidFill>
              </a:rPr>
              <a:t>16</a:t>
            </a:r>
            <a:r>
              <a:rPr lang="sk-SK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  <a:defRPr/>
            </a:pPr>
            <a:endParaRPr lang="sk-SK" dirty="0"/>
          </a:p>
        </p:txBody>
      </p:sp>
    </p:spTree>
  </p:cSld>
  <p:clrMapOvr>
    <a:masterClrMapping/>
  </p:clrMapOvr>
  <p:transition>
    <p:plu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4151" y="-1219448"/>
            <a:ext cx="6858000" cy="9296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REÁLNA sieť CIZS v KSK</a:t>
            </a:r>
            <a:endParaRPr lang="sk-SK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2362200"/>
            <a:ext cx="4264378" cy="4456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006666"/>
                </a:solidFill>
              </a:rPr>
              <a:t>Povinné prevádzky (návrh)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091136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všeobecná ambulancia pre dospelých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všeobecná ambulancia pre deti a dorast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špecializovaná gynekologická ambulancia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špecializovaná zubno-lekárska ambulancia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pracovisko organizácie multidisciplinárnej starostlivosti o klientov centra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pracovisko pre poskytovanie špecializovaného sociálneho poradenstva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manažment centra a integrovaných služieb</a:t>
            </a:r>
          </a:p>
          <a:p>
            <a:pPr marL="457200" lvl="0" indent="-457200">
              <a:spcBef>
                <a:spcPts val="0"/>
              </a:spcBef>
              <a:buClr>
                <a:srgbClr val="003366"/>
              </a:buClr>
              <a:buFont typeface="Wingdings" pitchFamily="2" charset="2"/>
              <a:buAutoNum type="arabicPeriod"/>
            </a:pPr>
            <a:r>
              <a:rPr lang="sk-SK" sz="2400" dirty="0">
                <a:solidFill>
                  <a:srgbClr val="003366"/>
                </a:solidFill>
              </a:rPr>
              <a:t>archív zdravotnej dokumentácie poskytovateľov zdravotnej starostlivosti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13672482"/>
      </p:ext>
    </p:extLst>
  </p:cSld>
  <p:clrMapOvr>
    <a:masterClrMapping/>
  </p:clrMapOvr>
  <p:transition>
    <p:plu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Preferované prevádzky (návrh)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2362200"/>
            <a:ext cx="8054280" cy="3875112"/>
          </a:xfrm>
        </p:spPr>
        <p:txBody>
          <a:bodyPr/>
          <a:lstStyle/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iné špecializované ambulancie (lekárske, nelekárske)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odborové pracovisko s rýchlou </a:t>
            </a:r>
            <a:r>
              <a:rPr lang="sk-SK" sz="2400" dirty="0" err="1" smtClean="0"/>
              <a:t>labor</a:t>
            </a:r>
            <a:r>
              <a:rPr lang="sk-SK" sz="2400" dirty="0" smtClean="0"/>
              <a:t>. </a:t>
            </a:r>
            <a:r>
              <a:rPr lang="sk-SK" sz="2400" dirty="0"/>
              <a:t>diagnostikou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poskytovanie aktivít na podporu zdravia a prevencie v spádovej oblasti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agentúra domácej ošetrovateľskej starostlivosti (ADOS)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agentúra domácej opatrovateľskej starostlivosti (DOS)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Lekáreň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výdajňa zdravotníckych pomôcok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USG a RTG pracovisko</a:t>
            </a:r>
          </a:p>
          <a:p>
            <a:pPr lvl="0">
              <a:spcBef>
                <a:spcPts val="0"/>
              </a:spcBef>
              <a:buAutoNum type="arabicPeriod"/>
            </a:pPr>
            <a:r>
              <a:rPr lang="sk-SK" sz="2400" dirty="0"/>
              <a:t>dispečing opatrovateľskej služby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01484151"/>
      </p:ext>
    </p:extLst>
  </p:cSld>
  <p:clrMapOvr>
    <a:masterClrMapping/>
  </p:clrMapOvr>
  <p:transition>
    <p:plus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Povolené prevádzky (návrh)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495800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pracovisko zdravotníckych konzultačných služieb pre klientov centra</a:t>
            </a:r>
          </a:p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tréningové a terapeutické pracovisko pre prácu v skupinách (napr. rehabilitačné cvičenia, cviky pre tehotné ženy, </a:t>
            </a:r>
            <a:r>
              <a:rPr lang="sk-SK" sz="2400" dirty="0" smtClean="0"/>
              <a:t>joga...)</a:t>
            </a:r>
            <a:endParaRPr lang="sk-SK" sz="2400" dirty="0"/>
          </a:p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ambulantná a terénna sociálna služba (služby včasnej intervencie, špecializované zariadenie – </a:t>
            </a:r>
            <a:r>
              <a:rPr lang="sk-SK" sz="2400" dirty="0" err="1"/>
              <a:t>alzheimer</a:t>
            </a:r>
            <a:r>
              <a:rPr lang="sk-SK" sz="2400" dirty="0"/>
              <a:t>, </a:t>
            </a:r>
            <a:r>
              <a:rPr lang="sk-SK" sz="2400" dirty="0" smtClean="0"/>
              <a:t>stacionár...)</a:t>
            </a:r>
            <a:endParaRPr lang="sk-SK" sz="2400" dirty="0"/>
          </a:p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dispečing pre poskytovanie krízovej pomoci prostredníctvom telekomunikačných technológií</a:t>
            </a:r>
          </a:p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detský kútik</a:t>
            </a:r>
          </a:p>
          <a:p>
            <a:pPr marL="457200" lvl="0" indent="-457200">
              <a:spcBef>
                <a:spcPts val="0"/>
              </a:spcBef>
              <a:buAutoNum type="arabicPeriod"/>
            </a:pPr>
            <a:r>
              <a:rPr lang="sk-SK" sz="2400" dirty="0"/>
              <a:t>bufet, občerstvenie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21541475"/>
      </p:ext>
    </p:extLst>
  </p:cSld>
  <p:clrMapOvr>
    <a:masterClrMapping/>
  </p:clrMapOvr>
  <p:transition>
    <p:plu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Nepovolené prevádzky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sk-SK" dirty="0" smtClean="0"/>
          </a:p>
          <a:p>
            <a:pPr marL="0" lvl="0" indent="0">
              <a:buNone/>
            </a:pPr>
            <a:r>
              <a:rPr lang="sk-SK" dirty="0" smtClean="0"/>
              <a:t>1. zariadenia </a:t>
            </a:r>
            <a:r>
              <a:rPr lang="sk-SK" dirty="0"/>
              <a:t>zaoberajúce sa hazardom</a:t>
            </a:r>
          </a:p>
          <a:p>
            <a:pPr marL="0" lvl="0" indent="0">
              <a:buNone/>
            </a:pPr>
            <a:endParaRPr lang="sk-SK" dirty="0" smtClean="0"/>
          </a:p>
          <a:p>
            <a:pPr marL="0" lvl="0" indent="0">
              <a:buNone/>
            </a:pPr>
            <a:r>
              <a:rPr lang="sk-SK" dirty="0" smtClean="0"/>
              <a:t>2. zariadenia </a:t>
            </a:r>
            <a:r>
              <a:rPr lang="sk-SK" dirty="0"/>
              <a:t>poskytujúce pohostinské služby </a:t>
            </a:r>
            <a:r>
              <a:rPr lang="sk-SK" dirty="0" smtClean="0"/>
              <a:t> </a:t>
            </a:r>
          </a:p>
          <a:p>
            <a:pPr marL="0" lvl="0" indent="0">
              <a:buNone/>
            </a:pPr>
            <a:r>
              <a:rPr lang="sk-SK" dirty="0" smtClean="0"/>
              <a:t>    spojené </a:t>
            </a:r>
            <a:r>
              <a:rPr lang="sk-SK" dirty="0"/>
              <a:t>s predajom alkoholu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71147733"/>
      </p:ext>
    </p:extLst>
  </p:cSld>
  <p:clrMapOvr>
    <a:masterClrMapping/>
  </p:clrMapOvr>
  <p:transition>
    <p:plu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/>
              <a:t>Prevádzkovanie CIZS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16314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dirty="0"/>
              <a:t>V súčasnosti dochádza k realizácii zmien zo strany MZSR v samotnej výzve.</a:t>
            </a:r>
          </a:p>
          <a:p>
            <a:pPr>
              <a:buFont typeface="Arial" pitchFamily="34" charset="0"/>
              <a:buChar char="•"/>
            </a:pPr>
            <a:r>
              <a:rPr lang="sk-SK" dirty="0"/>
              <a:t>Celoslovenský </a:t>
            </a:r>
            <a:r>
              <a:rPr lang="sk-SK" dirty="0" err="1"/>
              <a:t>Master</a:t>
            </a:r>
            <a:r>
              <a:rPr lang="sk-SK" dirty="0"/>
              <a:t> plán spracovaný riadiacim orgánom ešte nie je skompletizovaný (ani zverejnený).</a:t>
            </a:r>
          </a:p>
          <a:p>
            <a:pPr>
              <a:buFont typeface="Arial" pitchFamily="34" charset="0"/>
              <a:buChar char="•"/>
            </a:pPr>
            <a:r>
              <a:rPr lang="sk-SK" dirty="0"/>
              <a:t>Detailné informácie o financovaní a prevádzkovaní nie sú ešte známe (nakoľko dochádza k revízii konkrétneho operačného programu.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57319335"/>
      </p:ext>
    </p:extLst>
  </p:cSld>
  <p:clrMapOvr>
    <a:masterClrMapping/>
  </p:clrMapOvr>
  <p:transition>
    <p:plu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k-SK" dirty="0" smtClean="0"/>
          </a:p>
          <a:p>
            <a:pPr eaLnBrk="1" hangingPunct="1">
              <a:buFont typeface="Wingdings" pitchFamily="2" charset="2"/>
              <a:buNone/>
            </a:pPr>
            <a:endParaRPr lang="sk-SK" dirty="0" smtClean="0"/>
          </a:p>
          <a:p>
            <a:pPr eaLnBrk="1" hangingPunct="1">
              <a:buFont typeface="Wingdings" pitchFamily="2" charset="2"/>
              <a:buNone/>
            </a:pPr>
            <a:endParaRPr lang="sk-SK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sk-SK" sz="4800" b="1" dirty="0" smtClean="0">
                <a:cs typeface="Tahoma" pitchFamily="34" charset="0"/>
              </a:rPr>
              <a:t>Ďakujem za pozornosť.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Stručná charakteristika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smtClean="0"/>
              <a:t>Potreba integrácie zdravotnej starostlivosti vyplynula z viacerých faktorov: 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sk-SK" sz="2600" dirty="0" smtClean="0"/>
              <a:t>vysokej rozdrobenosti poskytovateľov primárnej zdravotnej starostlivosti na území Slovenska, 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sk-SK" sz="2600" dirty="0" smtClean="0"/>
              <a:t>vysokého veku PZS, 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sk-SK" sz="2600" dirty="0" smtClean="0"/>
              <a:t>vysokého počtu návštev pacientov u lekára,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sk-SK" sz="2600" dirty="0" smtClean="0"/>
              <a:t>veľkého počtu chronických pacientov odoslaných od lekára prvého kontaktu k špecialistom. </a:t>
            </a:r>
          </a:p>
        </p:txBody>
      </p:sp>
    </p:spTree>
  </p:cSld>
  <p:clrMapOvr>
    <a:masterClrMapping/>
  </p:clrMapOvr>
  <p:transition>
    <p:plu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/>
              <a:t>Stručná charakteristika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307160"/>
          </a:xfrm>
        </p:spPr>
        <p:txBody>
          <a:bodyPr/>
          <a:lstStyle/>
          <a:p>
            <a:pPr marL="0" indent="0">
              <a:buNone/>
            </a:pPr>
            <a:r>
              <a:rPr lang="sk-SK" sz="2600" dirty="0" smtClean="0"/>
              <a:t>Realizáciou projektu CIZS dôjde k </a:t>
            </a:r>
            <a:r>
              <a:rPr lang="sk-SK" sz="2600" b="1" dirty="0" smtClean="0"/>
              <a:t>obnoveniu myšlienky bývalých zdravotných stredísk v strediskových obciach </a:t>
            </a:r>
            <a:r>
              <a:rPr lang="sk-SK" sz="2600" dirty="0" smtClean="0"/>
              <a:t>a tým k vytvoreniu prirodzeného centra koncentrácie zdravotných a sociálnych služieb.</a:t>
            </a:r>
          </a:p>
          <a:p>
            <a:pPr marL="0" indent="0">
              <a:buNone/>
            </a:pPr>
            <a:endParaRPr lang="sk-SK" b="1" dirty="0" smtClean="0"/>
          </a:p>
          <a:p>
            <a:pPr marL="0" indent="0">
              <a:buNone/>
            </a:pPr>
            <a:r>
              <a:rPr lang="sk-SK" b="1" dirty="0" smtClean="0"/>
              <a:t>Východiská:</a:t>
            </a:r>
          </a:p>
          <a:p>
            <a:pPr marL="0" indent="0">
              <a:buNone/>
            </a:pPr>
            <a:r>
              <a:rPr lang="sk-SK" sz="2200" dirty="0" smtClean="0"/>
              <a:t>Integrovaný regionálny operačný program (ďalej len „IROP“)</a:t>
            </a:r>
          </a:p>
          <a:p>
            <a:pPr marL="0" indent="0">
              <a:buNone/>
            </a:pPr>
            <a:r>
              <a:rPr lang="sk-SK" sz="2200" dirty="0" smtClean="0"/>
              <a:t>Regionálna integrovaná územná stratégia (ďalej len „RIÚS“)</a:t>
            </a:r>
          </a:p>
          <a:p>
            <a:pPr marL="0" indent="0">
              <a:buNone/>
            </a:pPr>
            <a:r>
              <a:rPr lang="sk-SK" sz="2200" dirty="0" smtClean="0"/>
              <a:t>alokácia cca. 15 mil. €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endParaRPr lang="sk-SK" sz="2400" b="1" dirty="0" smtClean="0">
              <a:solidFill>
                <a:srgbClr val="FF0000"/>
              </a:solidFill>
            </a:endParaRPr>
          </a:p>
          <a:p>
            <a:endParaRPr lang="sk-SK" dirty="0" smtClean="0"/>
          </a:p>
        </p:txBody>
      </p:sp>
    </p:spTree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3200" dirty="0" smtClean="0"/>
              <a:t>Požiadavky od VÚC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235450"/>
          </a:xfrm>
        </p:spPr>
        <p:txBody>
          <a:bodyPr/>
          <a:lstStyle/>
          <a:p>
            <a:pPr marL="0" indent="0">
              <a:buNone/>
            </a:pPr>
            <a:r>
              <a:rPr lang="sk-SK" dirty="0" smtClean="0"/>
              <a:t>Vypracovať regionálny </a:t>
            </a:r>
            <a:r>
              <a:rPr lang="sk-SK" b="1" dirty="0" err="1" smtClean="0"/>
              <a:t>Master</a:t>
            </a:r>
            <a:r>
              <a:rPr lang="sk-SK" b="1" dirty="0" smtClean="0"/>
              <a:t> plán </a:t>
            </a:r>
            <a:r>
              <a:rPr lang="sk-SK" dirty="0" smtClean="0"/>
              <a:t>– dokument popisujúci východiská výberu centier (princípy, faktory, kritériá, postup a pod.).</a:t>
            </a:r>
          </a:p>
          <a:p>
            <a:endParaRPr lang="sk-SK" dirty="0" smtClean="0"/>
          </a:p>
          <a:p>
            <a:pPr marL="0" indent="0">
              <a:buNone/>
            </a:pPr>
            <a:r>
              <a:rPr lang="sk-SK" dirty="0" smtClean="0"/>
              <a:t>Zverejniť </a:t>
            </a:r>
            <a:r>
              <a:rPr lang="sk-SK" b="1" dirty="0" smtClean="0"/>
              <a:t>zoznam</a:t>
            </a:r>
            <a:r>
              <a:rPr lang="sk-SK" dirty="0" smtClean="0"/>
              <a:t> navrhovaných centier a alternatívnych centier integrovanej zdravotnej starostlivosti.</a:t>
            </a:r>
          </a:p>
          <a:p>
            <a:pPr marL="0" indent="0">
              <a:lnSpc>
                <a:spcPct val="90000"/>
              </a:lnSpc>
              <a:buNone/>
            </a:pPr>
            <a:endParaRPr lang="sk-SK" b="1" dirty="0" smtClean="0"/>
          </a:p>
        </p:txBody>
      </p:sp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/>
              <a:t>Súčasný stav </a:t>
            </a:r>
            <a:r>
              <a:rPr lang="sk-SK" sz="1600" dirty="0" smtClean="0"/>
              <a:t>(pozn.: v zátvorkách je priemerný vek PZS)</a:t>
            </a:r>
          </a:p>
        </p:txBody>
      </p:sp>
      <p:pic>
        <p:nvPicPr>
          <p:cNvPr id="8214" name="Picture 2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2200"/>
            <a:ext cx="6840760" cy="430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>
                <a:solidFill>
                  <a:srgbClr val="006666"/>
                </a:solidFill>
              </a:rPr>
              <a:t>Súčasný stav </a:t>
            </a:r>
            <a:r>
              <a:rPr lang="sk-SK" sz="1600" dirty="0">
                <a:solidFill>
                  <a:srgbClr val="006666"/>
                </a:solidFill>
              </a:rPr>
              <a:t>(pozn.: v zátvorkách je priemerný vek PZS)</a:t>
            </a:r>
            <a:endParaRPr lang="sk-SK" sz="3200" dirty="0" smtClean="0"/>
          </a:p>
        </p:txBody>
      </p:sp>
      <p:pic>
        <p:nvPicPr>
          <p:cNvPr id="9237" name="Picture 21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8" y="2362200"/>
            <a:ext cx="6954773" cy="423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>
                <a:solidFill>
                  <a:srgbClr val="006666"/>
                </a:solidFill>
              </a:rPr>
              <a:t>Súčasný stav </a:t>
            </a:r>
            <a:r>
              <a:rPr lang="sk-SK" sz="1600" dirty="0">
                <a:solidFill>
                  <a:srgbClr val="006666"/>
                </a:solidFill>
              </a:rPr>
              <a:t>(pozn.: v zátvorkách je priemerný vek PZS)</a:t>
            </a:r>
            <a:endParaRPr lang="sk-SK" sz="3200" dirty="0" smtClean="0"/>
          </a:p>
        </p:txBody>
      </p:sp>
      <p:pic>
        <p:nvPicPr>
          <p:cNvPr id="10257" name="Picture 17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74" y="2362200"/>
            <a:ext cx="6896478" cy="430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>
                <a:solidFill>
                  <a:srgbClr val="006666"/>
                </a:solidFill>
              </a:rPr>
              <a:t>Súčasný stav </a:t>
            </a:r>
            <a:r>
              <a:rPr lang="sk-SK" sz="1600" dirty="0">
                <a:solidFill>
                  <a:srgbClr val="006666"/>
                </a:solidFill>
              </a:rPr>
              <a:t>(pozn.: v zátvorkách je priemerný vek PZS)</a:t>
            </a:r>
            <a:endParaRPr lang="sk-SK" dirty="0" smtClean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5" y="2362200"/>
            <a:ext cx="7022333" cy="4235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lus/>
  </p:transition>
</p:sld>
</file>

<file path=ppt/theme/theme1.xml><?xml version="1.0" encoding="utf-8"?>
<a:theme xmlns:a="http://schemas.openxmlformats.org/drawingml/2006/main" name="Kapsľa">
  <a:themeElements>
    <a:clrScheme name="Kapsľa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Kapsľ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ľa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1755</TotalTime>
  <Words>588</Words>
  <Application>Microsoft Office PowerPoint</Application>
  <PresentationFormat>Prezentácia na obrazovke (4:3)</PresentationFormat>
  <Paragraphs>143</Paragraphs>
  <Slides>29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29</vt:i4>
      </vt:variant>
    </vt:vector>
  </HeadingPairs>
  <TitlesOfParts>
    <vt:vector size="30" baseType="lpstr">
      <vt:lpstr>Kapsľa</vt:lpstr>
      <vt:lpstr> Centrá integrovanej zdravotnej starostlivosti (CIZS) </vt:lpstr>
      <vt:lpstr> Stručná charakteristika</vt:lpstr>
      <vt:lpstr>Stručná charakteristika</vt:lpstr>
      <vt:lpstr>Stručná charakteristika</vt:lpstr>
      <vt:lpstr>Požiadavky od VÚC</vt:lpstr>
      <vt:lpstr>Súčasný stav (pozn.: v zátvorkách je priemerný vek PZS)</vt:lpstr>
      <vt:lpstr>Súčasný stav (pozn.: v zátvorkách je priemerný vek PZS)</vt:lpstr>
      <vt:lpstr>Súčasný stav (pozn.: v zátvorkách je priemerný vek PZS)</vt:lpstr>
      <vt:lpstr>Súčasný stav (pozn.: v zátvorkách je priemerný vek PZS)</vt:lpstr>
      <vt:lpstr>Priority zdravotnej politiky pre  Košický kraj na obdobie 2016 - 2020</vt:lpstr>
      <vt:lpstr>Priority zdravotnej politiky pre  Košický kraj na obdobie 2016 - 2020</vt:lpstr>
      <vt:lpstr>Priority zdravotnej politiky pre  Košický kraj na obdobie 2016 - 2020 </vt:lpstr>
      <vt:lpstr>Doterajšie kroky KSK</vt:lpstr>
      <vt:lpstr>Doterajšie kroky KSK</vt:lpstr>
      <vt:lpstr>Základné princípy</vt:lpstr>
      <vt:lpstr>Všeobecné faktory  výberu CIZS</vt:lpstr>
      <vt:lpstr>Všeobecné faktory  výberu CIZS</vt:lpstr>
      <vt:lpstr>Prezentácia programu PowerPoint</vt:lpstr>
      <vt:lpstr>Konkrétne faktory  výberu CIZS</vt:lpstr>
      <vt:lpstr>Konkrétne faktory  výberu CIZS</vt:lpstr>
      <vt:lpstr>Konkrétne faktory  výberu CIZS</vt:lpstr>
      <vt:lpstr>Prezentácia programu PowerPoint</vt:lpstr>
      <vt:lpstr>REÁLNA sieť CIZS v KSK</vt:lpstr>
      <vt:lpstr>Povinné prevádzky (návrh)</vt:lpstr>
      <vt:lpstr>Preferované prevádzky (návrh)</vt:lpstr>
      <vt:lpstr>Povolené prevádzky (návrh)</vt:lpstr>
      <vt:lpstr>Nepovolené prevádzky</vt:lpstr>
      <vt:lpstr>Prevádzkovanie CIZS</vt:lpstr>
      <vt:lpstr>Prezentácia programu PowerPoint</vt:lpstr>
    </vt:vector>
  </TitlesOfParts>
  <Company>KSK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KONTROLNÁ ČINNOSŤ NA ÚSEKU LEKÁRENSKEJ STAROSTLIVOSTI</dc:title>
  <dc:creator>IstvanM</dc:creator>
  <cp:lastModifiedBy>Dringus Peter</cp:lastModifiedBy>
  <cp:revision>153</cp:revision>
  <dcterms:created xsi:type="dcterms:W3CDTF">2011-10-04T12:40:13Z</dcterms:created>
  <dcterms:modified xsi:type="dcterms:W3CDTF">2017-04-24T06:18:22Z</dcterms:modified>
</cp:coreProperties>
</file>