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7"/>
  </p:notesMasterIdLst>
  <p:sldIdLst>
    <p:sldId id="256" r:id="rId2"/>
    <p:sldId id="276" r:id="rId3"/>
    <p:sldId id="301" r:id="rId4"/>
    <p:sldId id="297" r:id="rId5"/>
    <p:sldId id="306" r:id="rId6"/>
    <p:sldId id="303" r:id="rId7"/>
    <p:sldId id="304" r:id="rId8"/>
    <p:sldId id="305" r:id="rId9"/>
    <p:sldId id="308" r:id="rId10"/>
    <p:sldId id="288" r:id="rId11"/>
    <p:sldId id="312" r:id="rId12"/>
    <p:sldId id="309" r:id="rId13"/>
    <p:sldId id="311" r:id="rId14"/>
    <p:sldId id="257" r:id="rId15"/>
    <p:sldId id="291" r:id="rId16"/>
    <p:sldId id="279" r:id="rId17"/>
    <p:sldId id="292" r:id="rId18"/>
    <p:sldId id="281" r:id="rId19"/>
    <p:sldId id="293" r:id="rId20"/>
    <p:sldId id="294" r:id="rId21"/>
    <p:sldId id="298" r:id="rId22"/>
    <p:sldId id="295" r:id="rId23"/>
    <p:sldId id="299" r:id="rId24"/>
    <p:sldId id="300" r:id="rId25"/>
    <p:sldId id="266" r:id="rId26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28" autoAdjust="0"/>
  </p:normalViewPr>
  <p:slideViewPr>
    <p:cSldViewPr>
      <p:cViewPr>
        <p:scale>
          <a:sx n="75" d="100"/>
          <a:sy n="75" d="100"/>
        </p:scale>
        <p:origin x="-2580" y="-7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86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textu.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26F8A9-BB7B-4598-B6F6-90CADB95E3A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81076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sk-SK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1" lang="sk-SK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k-SK"/>
            </a:p>
          </p:txBody>
        </p:sp>
      </p:grpSp>
      <p:sp>
        <p:nvSpPr>
          <p:cNvPr id="829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sk-SK" noProof="0" smtClean="0"/>
              <a:t>Kliknite sem a upravte štýl predlohy podnadpisov.</a:t>
            </a:r>
          </a:p>
        </p:txBody>
      </p:sp>
      <p:sp>
        <p:nvSpPr>
          <p:cNvPr id="8295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sk-SK" noProof="0" smtClean="0"/>
              <a:t>Kliknite sem a upravte štýl predlohy nadpisov.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9BC771C3-BF9B-4446-A134-60DE6E190C5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02296698"/>
      </p:ext>
    </p:extLst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7955E-D4E0-448E-83C9-9F25E5564D9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8593075"/>
      </p:ext>
    </p:extLst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87E3B-4F36-4812-AB57-DB431BC78C6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00236886"/>
      </p:ext>
    </p:extLst>
  </p:cSld>
  <p:clrMapOvr>
    <a:masterClrMapping/>
  </p:clrMapOvr>
  <p:transition>
    <p:plu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pPr lvl="0"/>
            <a:endParaRPr lang="sk-SK" noProof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DEC31-28D4-4E1A-8ED4-DC5F7EDD03B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27190725"/>
      </p:ext>
    </p:extLst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79FF2-17F1-49ED-8E89-31EE2ACB53A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64980166"/>
      </p:ext>
    </p:extLst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D151C-1FED-402F-B552-6FDC3006CFAF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79170844"/>
      </p:ext>
    </p:extLst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20568-A40A-4024-B4F0-CE5B82903F5D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58989077"/>
      </p:ext>
    </p:extLst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58B69-63EC-4FC6-BEA9-7356BFBDA7B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28645289"/>
      </p:ext>
    </p:extLst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224921-EDFC-4D4E-A495-BE82995858F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27688098"/>
      </p:ext>
    </p:extLst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F80-2A99-4751-9742-7594401A2C2F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93329141"/>
      </p:ext>
    </p:extLst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A647F-98E1-4F7A-AF54-E31749B1E6E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28470027"/>
      </p:ext>
    </p:extLst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28D257-FB5D-46AE-B84C-927B1F6B880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84480878"/>
      </p:ext>
    </p:extLst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0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k-SK"/>
              </a:p>
            </p:txBody>
          </p:sp>
          <p:sp>
            <p:nvSpPr>
              <p:cNvPr id="10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sk-SK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034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k-SK"/>
              </a:p>
            </p:txBody>
          </p:sp>
          <p:sp>
            <p:nvSpPr>
              <p:cNvPr id="1035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k-SK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819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19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19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9AB948C-6EDB-4544-9576-37C99E2B70E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1" r:id="rId1"/>
    <p:sldLayoutId id="2147484120" r:id="rId2"/>
    <p:sldLayoutId id="2147484121" r:id="rId3"/>
    <p:sldLayoutId id="2147484122" r:id="rId4"/>
    <p:sldLayoutId id="2147484123" r:id="rId5"/>
    <p:sldLayoutId id="2147484124" r:id="rId6"/>
    <p:sldLayoutId id="2147484125" r:id="rId7"/>
    <p:sldLayoutId id="2147484126" r:id="rId8"/>
    <p:sldLayoutId id="2147484127" r:id="rId9"/>
    <p:sldLayoutId id="2147484128" r:id="rId10"/>
    <p:sldLayoutId id="2147484129" r:id="rId11"/>
    <p:sldLayoutId id="2147484130" r:id="rId12"/>
  </p:sldLayoutIdLst>
  <p:transition>
    <p:plus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ov-lex.sk/pravne-predpisy/SK/ZZ/2004/576/#poznamky.poznamka-23" TargetMode="External"/><Relationship Id="rId2" Type="http://schemas.openxmlformats.org/officeDocument/2006/relationships/hyperlink" Target="https://www.slov-lex.sk/pravne-predpisy/SK/ZZ/2004/576/#poznamky.poznamka-2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ov-lex.sk/pravne-predpisy/SK/ZZ/2004/576/#poznamky.poznamka-25" TargetMode="External"/><Relationship Id="rId2" Type="http://schemas.openxmlformats.org/officeDocument/2006/relationships/hyperlink" Target="https://www.slov-lex.sk/pravne-predpisy/SK/ZZ/2004/576/#poznamky.poznamka-2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914400" y="1052513"/>
            <a:ext cx="8229600" cy="1525587"/>
          </a:xfrm>
        </p:spPr>
        <p:txBody>
          <a:bodyPr/>
          <a:lstStyle/>
          <a:p>
            <a:pPr eaLnBrk="1" hangingPunct="1"/>
            <a:r>
              <a:rPr lang="sk-SK" smtClean="0"/>
              <a:t>Čo nás páli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6463" y="2997200"/>
            <a:ext cx="4032250" cy="12096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sk-SK" sz="2000" smtClean="0"/>
              <a:t>Poplatky, sťažnosti,</a:t>
            </a:r>
          </a:p>
          <a:p>
            <a:pPr algn="ctr" eaLnBrk="1" hangingPunct="1">
              <a:lnSpc>
                <a:spcPct val="90000"/>
              </a:lnSpc>
            </a:pPr>
            <a:r>
              <a:rPr lang="sk-SK" sz="2000" smtClean="0"/>
              <a:t>zdravotná dokumentácia.</a:t>
            </a:r>
          </a:p>
        </p:txBody>
      </p:sp>
      <p:pic>
        <p:nvPicPr>
          <p:cNvPr id="3076" name="Picture 6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581525"/>
            <a:ext cx="1192212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468313" y="5732463"/>
            <a:ext cx="3527425" cy="120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k-SK" b="1"/>
              <a:t>        PhDr. Katarína Lukáčová</a:t>
            </a:r>
          </a:p>
          <a:p>
            <a:pPr eaLnBrk="1" hangingPunct="1">
              <a:spcBef>
                <a:spcPct val="50000"/>
              </a:spcBef>
            </a:pPr>
            <a:r>
              <a:rPr lang="sk-SK" b="1"/>
              <a:t>          Košice 25.04.2017</a:t>
            </a:r>
          </a:p>
          <a:p>
            <a:pPr eaLnBrk="1" hangingPunct="1">
              <a:spcBef>
                <a:spcPct val="50000"/>
              </a:spcBef>
            </a:pPr>
            <a:endParaRPr lang="sk-SK" b="1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924800" cy="852488"/>
          </a:xfrm>
        </p:spPr>
        <p:txBody>
          <a:bodyPr/>
          <a:lstStyle/>
          <a:p>
            <a:pPr eaLnBrk="1" hangingPunct="1"/>
            <a:r>
              <a:rPr lang="sk-SK" smtClean="0">
                <a:solidFill>
                  <a:srgbClr val="006666"/>
                </a:solidFill>
              </a:rPr>
              <a:t>Podnety za rok 2016 - poplatky  </a:t>
            </a:r>
            <a:endParaRPr lang="sk-SK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636838"/>
            <a:ext cx="8229600" cy="396081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sk-SK" sz="2200" smtClean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sk-SK" sz="2200" smtClean="0"/>
          </a:p>
        </p:txBody>
      </p:sp>
      <p:pic>
        <p:nvPicPr>
          <p:cNvPr id="12292" name="Picture 9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219" name="Group 51"/>
          <p:cNvGraphicFramePr>
            <a:graphicFrameLocks noGrp="1"/>
          </p:cNvGraphicFramePr>
          <p:nvPr/>
        </p:nvGraphicFramePr>
        <p:xfrm>
          <a:off x="900113" y="2420938"/>
          <a:ext cx="7632700" cy="3954462"/>
        </p:xfrm>
        <a:graphic>
          <a:graphicData uri="http://schemas.openxmlformats.org/drawingml/2006/table">
            <a:tbl>
              <a:tblPr/>
              <a:tblGrid>
                <a:gridCol w="5976937"/>
                <a:gridCol w="1655763"/>
              </a:tblGrid>
              <a:tr h="4320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Druh podnetu</a:t>
                      </a:r>
                    </a:p>
                  </a:txBody>
                  <a:tcPr marL="91438" marR="91438" marT="45735" marB="4573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Počet podaní</a:t>
                      </a:r>
                    </a:p>
                  </a:txBody>
                  <a:tcPr marL="91438" marR="91438" marT="45735" marB="45735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493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Platby vyberané poskytovateľom bez právneho dôvodu (§44 ods. 1 zákona 577/2004)   </a:t>
                      </a:r>
                    </a:p>
                  </a:txBody>
                  <a:tcPr marL="91438" marR="91438" marT="45735" marB="4573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23</a:t>
                      </a:r>
                    </a:p>
                  </a:txBody>
                  <a:tcPr marL="91438" marR="91438" marT="45735" marB="4573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</a:tr>
              <a:tr h="5366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Cenník výkonov a služieb</a:t>
                      </a:r>
                    </a:p>
                  </a:txBody>
                  <a:tcPr marL="91438" marR="91438" marT="45735" marB="4573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marL="91438" marR="91438" marT="45735" marB="4573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  <a:tr h="925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Nesúhlas s druhom alebo výškou poplatku (§79 ods. 1 písm. a) zákona 578/2004)</a:t>
                      </a:r>
                    </a:p>
                  </a:txBody>
                  <a:tcPr marL="91438" marR="91438" marT="45735" marB="4573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k-SK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marL="91438" marR="91438" marT="45735" marB="4573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CEC"/>
                    </a:solidFill>
                  </a:tcPr>
                </a:tc>
              </a:tr>
              <a:tr h="1310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Vydanie dokladu o výške úhrady za poskytnutú zdravotnú starostlivosť, alebo služby súvisiace s poskytovaním zdravotnej starostlivosti  (§79 ods. 1 písm. m) zákona 578/2004)</a:t>
                      </a:r>
                    </a:p>
                  </a:txBody>
                  <a:tcPr marL="91438" marR="91438" marT="45735" marB="4573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marL="91438" marR="91438" marT="45735" marB="4573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6F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>
                <a:solidFill>
                  <a:srgbClr val="006666"/>
                </a:solidFill>
              </a:rPr>
              <a:t>Podnety za rok 2016 </a:t>
            </a:r>
            <a:endParaRPr lang="sk-SK" smtClean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</p:nvPr>
        </p:nvGraphicFramePr>
        <p:xfrm>
          <a:off x="838200" y="2362200"/>
          <a:ext cx="7693025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93025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k-SK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Druh podnetu </a:t>
                      </a:r>
                    </a:p>
                    <a:p>
                      <a:endParaRPr lang="sk-SK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2000" b="1" dirty="0" smtClean="0"/>
                        <a:t>Spracúvanie, poskytovanie a sprístupňovanie údajov zo zdravotnej dokumentácie podľa osobitného predpisu (§79 ods.1 písm. m) zákona 578/2004)</a:t>
                      </a:r>
                      <a:endParaRPr lang="sk-SK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dirty="0" smtClean="0"/>
                        <a:t>Odmietnutie poskytnutia zdravotnej starostlivosti </a:t>
                      </a:r>
                      <a:r>
                        <a:rPr kumimoji="0" lang="sk-SK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(§79 ods.1 písm. a) zákona 578/2004)</a:t>
                      </a:r>
                    </a:p>
                    <a:p>
                      <a:endParaRPr lang="sk-SK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2000" b="1" dirty="0" smtClean="0"/>
                        <a:t>Dodržiavanie osobitných predpisov, v danom prípade §12 zákona 576/2004 upravujúce právne</a:t>
                      </a:r>
                      <a:r>
                        <a:rPr lang="sk-SK" sz="2000" b="1" baseline="0" dirty="0" smtClean="0"/>
                        <a:t> vzťahy pri poskytovaní zdravotnej starostlivosti</a:t>
                      </a:r>
                      <a:endParaRPr lang="sk-SK" sz="2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k-SK" sz="2000" b="1" dirty="0" smtClean="0"/>
                        <a:t>Nedostatky v poučení a informovanom súhlase (§6 zákona 576/2004)</a:t>
                      </a:r>
                      <a:endParaRPr lang="sk-SK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lu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>
                <a:solidFill>
                  <a:srgbClr val="006666"/>
                </a:solidFill>
              </a:rPr>
              <a:t>Podnety za rok 2016 </a:t>
            </a:r>
            <a:endParaRPr lang="sk-SK" smtClean="0"/>
          </a:p>
        </p:txBody>
      </p:sp>
      <p:graphicFrame>
        <p:nvGraphicFramePr>
          <p:cNvPr id="5" name="Zástupný symbol obsahu 4"/>
          <p:cNvGraphicFramePr>
            <a:graphicFrameLocks noGrp="1"/>
          </p:cNvGraphicFramePr>
          <p:nvPr>
            <p:ph idx="1"/>
          </p:nvPr>
        </p:nvGraphicFramePr>
        <p:xfrm>
          <a:off x="838200" y="2362200"/>
          <a:ext cx="7693025" cy="4270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93025"/>
              </a:tblGrid>
              <a:tr h="8618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k-SK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Druh podnetu </a:t>
                      </a:r>
                    </a:p>
                    <a:p>
                      <a:endParaRPr lang="sk-SK" sz="2400" b="1" dirty="0"/>
                    </a:p>
                  </a:txBody>
                  <a:tcPr marT="45716" marB="45716"/>
                </a:tc>
              </a:tr>
              <a:tr h="861870">
                <a:tc>
                  <a:txBody>
                    <a:bodyPr/>
                    <a:lstStyle/>
                    <a:p>
                      <a:r>
                        <a:rPr lang="sk-SK" sz="2400" b="1" dirty="0" smtClean="0"/>
                        <a:t>Poskytnutie súčinnosti orgánu príslušnému na výkon dozoru (§79 ods. 1.písm. q) zákona 578/2004)</a:t>
                      </a:r>
                      <a:endParaRPr lang="sk-SK" sz="2400" b="1" dirty="0"/>
                    </a:p>
                  </a:txBody>
                  <a:tcPr marT="45716" marB="45716"/>
                </a:tc>
              </a:tr>
              <a:tr h="861870">
                <a:tc>
                  <a:txBody>
                    <a:bodyPr/>
                    <a:lstStyle/>
                    <a:p>
                      <a:r>
                        <a:rPr lang="sk-SK" sz="2400" b="1" dirty="0" smtClean="0"/>
                        <a:t>Vykonávanie služby LSPP podľa rozpisu určeného krajom (§79 ods. 1 písm. v) zákona 578/2004)</a:t>
                      </a:r>
                      <a:endParaRPr lang="sk-SK" sz="2400" b="1" dirty="0"/>
                    </a:p>
                  </a:txBody>
                  <a:tcPr marT="45716" marB="45716"/>
                </a:tc>
              </a:tr>
              <a:tr h="822897">
                <a:tc>
                  <a:txBody>
                    <a:bodyPr/>
                    <a:lstStyle/>
                    <a:p>
                      <a:r>
                        <a:rPr lang="sk-SK" sz="2400" b="1" dirty="0" smtClean="0"/>
                        <a:t>Nedostatočná poskytnutá zdravotná starostlivosť (zákon 581/2004)</a:t>
                      </a:r>
                      <a:endParaRPr lang="sk-SK" sz="2400" b="1" dirty="0"/>
                    </a:p>
                  </a:txBody>
                  <a:tcPr marT="45716" marB="45716"/>
                </a:tc>
              </a:tr>
              <a:tr h="861870">
                <a:tc>
                  <a:txBody>
                    <a:bodyPr/>
                    <a:lstStyle/>
                    <a:p>
                      <a:r>
                        <a:rPr lang="sk-SK" sz="2400" b="1" dirty="0" smtClean="0"/>
                        <a:t>Neetické správanie lekára a zdravotníckeho personálu (§79 ods. 1 písm. a) zákona 578/2004)</a:t>
                      </a:r>
                      <a:endParaRPr lang="sk-SK" sz="2400" b="1" dirty="0"/>
                    </a:p>
                  </a:txBody>
                  <a:tcPr marT="45716" marB="45716"/>
                </a:tc>
              </a:tr>
            </a:tbl>
          </a:graphicData>
        </a:graphic>
      </p:graphicFrame>
    </p:spTree>
  </p:cSld>
  <p:clrMapOvr>
    <a:masterClrMapping/>
  </p:clrMapOvr>
  <p:transition>
    <p:plu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>
                <a:solidFill>
                  <a:srgbClr val="006666"/>
                </a:solidFill>
              </a:rPr>
              <a:t>Podnety za rok 2016 </a:t>
            </a:r>
            <a:endParaRPr lang="sk-SK" smtClean="0"/>
          </a:p>
        </p:txBody>
      </p:sp>
      <p:graphicFrame>
        <p:nvGraphicFramePr>
          <p:cNvPr id="4" name="Zástupný symbol obsahu 3"/>
          <p:cNvGraphicFramePr>
            <a:graphicFrameLocks noGrp="1"/>
          </p:cNvGraphicFramePr>
          <p:nvPr>
            <p:ph idx="1"/>
          </p:nvPr>
        </p:nvGraphicFramePr>
        <p:xfrm>
          <a:off x="838200" y="2362200"/>
          <a:ext cx="7693025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93025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k-SK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uLnTx/>
                          <a:uFillTx/>
                          <a:latin typeface="Arial" charset="0"/>
                          <a:ea typeface="+mn-ea"/>
                          <a:cs typeface="+mn-cs"/>
                        </a:rPr>
                        <a:t>Druh podnetu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i="0" dirty="0" smtClean="0"/>
                        <a:t>Hlásenie dočasnej neprítomnosti a zabezpečenie zastupovania v rozsahu povolenia </a:t>
                      </a:r>
                      <a:r>
                        <a:rPr kumimoji="0" lang="sk-SK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(§79 ods. 1 písm. j) zákona 578/2004)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dirty="0" smtClean="0"/>
                        <a:t>Vedenie, zabezpečenie a uchovávanie zdravotnej dokumentácie, dodržanie postupu pri jej odovzdaní a prevzatí do úschovy </a:t>
                      </a:r>
                      <a:r>
                        <a:rPr kumimoji="0" lang="sk-SK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(§79 ods. 1 písm. l) a písm. n) zákona 578/2004)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dirty="0" smtClean="0"/>
                        <a:t>Umiestňovanie schválených ordinačných hodín na poskytovanie ambulantnej starostlivosti na viditeľnom mieste a ich dodržiavanie </a:t>
                      </a:r>
                      <a:r>
                        <a:rPr kumimoji="0" lang="sk-SK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(§79 ods. 1 písm. za) zákona 578/2004)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2000" b="1" dirty="0" smtClean="0"/>
                        <a:t>Poskytovanie zdravotnej starostlivosti bez povolenia</a:t>
                      </a:r>
                      <a:r>
                        <a:rPr kumimoji="0" lang="sk-SK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(§79 ods. 1 písm. a) zákona 578/2004)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lu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/>
          <p:cNvSpPr>
            <a:spLocks noGrp="1" noChangeArrowheads="1"/>
          </p:cNvSpPr>
          <p:nvPr>
            <p:ph type="title"/>
          </p:nvPr>
        </p:nvSpPr>
        <p:spPr>
          <a:xfrm>
            <a:off x="792163" y="836613"/>
            <a:ext cx="7924800" cy="1079500"/>
          </a:xfrm>
        </p:spPr>
        <p:txBody>
          <a:bodyPr/>
          <a:lstStyle/>
          <a:p>
            <a:pPr algn="ctr" eaLnBrk="1" hangingPunct="1"/>
            <a:r>
              <a:rPr lang="sk-SK" smtClean="0">
                <a:solidFill>
                  <a:srgbClr val="006666"/>
                </a:solidFill>
              </a:rPr>
              <a:t>Podnety za rok 2016 </a:t>
            </a:r>
            <a:endParaRPr lang="sk-SK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276475"/>
            <a:ext cx="7724775" cy="424815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sk-SK" sz="2400" smtClean="0"/>
              <a:t>V roku 2016 mierne oproti roku 2015 stúpol počet podnetov a správnych konaní vo veci </a:t>
            </a:r>
            <a:r>
              <a:rPr lang="sk-SK" sz="2400" b="1" smtClean="0"/>
              <a:t>vyberania poplatkov</a:t>
            </a:r>
            <a:r>
              <a:rPr lang="sk-SK" sz="2400" smtClean="0"/>
              <a:t> poskytovateľmi zdravotnej starostlivosti, a to o 8 %. </a:t>
            </a:r>
          </a:p>
          <a:p>
            <a:pPr>
              <a:buFont typeface="Arial" charset="0"/>
              <a:buChar char="•"/>
            </a:pPr>
            <a:r>
              <a:rPr lang="sk-SK" sz="2400" smtClean="0"/>
              <a:t>Uvedené je pravdepodobne spôsobené zmenou legislatívy, ako aj väčšou informovanosťou pacientov v predmetnej oblasti. </a:t>
            </a:r>
          </a:p>
          <a:p>
            <a:pPr>
              <a:buFont typeface="Arial" charset="0"/>
              <a:buChar char="•"/>
            </a:pPr>
            <a:r>
              <a:rPr lang="sk-SK" sz="2400" smtClean="0"/>
              <a:t>Klesol počet realizovaných správnych konaní vo veci poplatkov o 50 % čo svedčí o tom, že pacienti častejšie vyjadrujú nespokojnosť s platbami v zdravotníctve aj v prípade, že predmetné platby sú v súlade s právnou úpravou. </a:t>
            </a:r>
          </a:p>
        </p:txBody>
      </p:sp>
      <p:pic>
        <p:nvPicPr>
          <p:cNvPr id="16388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>
                <a:solidFill>
                  <a:srgbClr val="006666"/>
                </a:solidFill>
              </a:rPr>
              <a:t>Podnety za rok 2016 </a:t>
            </a:r>
            <a:endParaRPr lang="sk-SK" smtClean="0"/>
          </a:p>
        </p:txBody>
      </p:sp>
      <p:sp>
        <p:nvSpPr>
          <p:cNvPr id="17411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090988"/>
          </a:xfrm>
        </p:spPr>
        <p:txBody>
          <a:bodyPr/>
          <a:lstStyle/>
          <a:p>
            <a:pPr>
              <a:buClr>
                <a:srgbClr val="003366"/>
              </a:buClr>
              <a:buFont typeface="Arial" charset="0"/>
              <a:buChar char="•"/>
            </a:pPr>
            <a:r>
              <a:rPr lang="sk-SK" sz="2400" smtClean="0">
                <a:solidFill>
                  <a:srgbClr val="003366"/>
                </a:solidFill>
              </a:rPr>
              <a:t>Podobne ako v r. 2015 sa poskytovatelia aj v roku 2016 v oblasti vyberania poplatkov dopúšťali najmä chýb pri </a:t>
            </a:r>
            <a:r>
              <a:rPr lang="sk-SK" sz="2400" b="1" smtClean="0">
                <a:solidFill>
                  <a:srgbClr val="003366"/>
                </a:solidFill>
              </a:rPr>
              <a:t>platbách </a:t>
            </a:r>
            <a:r>
              <a:rPr lang="sk-SK" sz="2400" smtClean="0">
                <a:solidFill>
                  <a:srgbClr val="003366"/>
                </a:solidFill>
              </a:rPr>
              <a:t>za výkony, ktoré nie sú plne hradené z verejného zdravotného poistenia a za služby súvisiace s poskytovaním zdravotnej starostlivosti, často boli poskytovateľmi </a:t>
            </a:r>
            <a:r>
              <a:rPr lang="sk-SK" sz="2400" b="1" smtClean="0">
                <a:solidFill>
                  <a:srgbClr val="003366"/>
                </a:solidFill>
              </a:rPr>
              <a:t>požadované aj platby za zdravotné výkony plne hradené z verejného zdravotného poistenia</a:t>
            </a:r>
            <a:r>
              <a:rPr lang="sk-SK" sz="2400" smtClean="0">
                <a:solidFill>
                  <a:srgbClr val="003366"/>
                </a:solidFill>
              </a:rPr>
              <a:t>, </a:t>
            </a:r>
          </a:p>
          <a:p>
            <a:pPr>
              <a:buFont typeface="Wingdings" pitchFamily="2" charset="2"/>
              <a:buAutoNum type="arabicPeriod"/>
            </a:pPr>
            <a:endParaRPr lang="sk-SK" sz="2400" smtClean="0"/>
          </a:p>
          <a:p>
            <a:pPr>
              <a:buFont typeface="Wingdings" pitchFamily="2" charset="2"/>
              <a:buAutoNum type="arabicPeriod"/>
            </a:pPr>
            <a:endParaRPr lang="sk-SK" sz="2400" smtClean="0"/>
          </a:p>
          <a:p>
            <a:pPr>
              <a:buFont typeface="Wingdings" pitchFamily="2" charset="2"/>
              <a:buNone/>
            </a:pPr>
            <a:endParaRPr lang="sk-SK" smtClean="0"/>
          </a:p>
        </p:txBody>
      </p:sp>
      <p:pic>
        <p:nvPicPr>
          <p:cNvPr id="17412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/>
          <p:cNvSpPr>
            <a:spLocks noGrp="1" noChangeArrowheads="1"/>
          </p:cNvSpPr>
          <p:nvPr>
            <p:ph type="title"/>
          </p:nvPr>
        </p:nvSpPr>
        <p:spPr>
          <a:xfrm>
            <a:off x="792163" y="836613"/>
            <a:ext cx="7924800" cy="1079500"/>
          </a:xfrm>
        </p:spPr>
        <p:txBody>
          <a:bodyPr/>
          <a:lstStyle/>
          <a:p>
            <a:pPr algn="ctr" eaLnBrk="1" hangingPunct="1"/>
            <a:r>
              <a:rPr lang="sk-SK" smtClean="0"/>
              <a:t>Najčastejšie problémy </a:t>
            </a:r>
            <a:br>
              <a:rPr lang="sk-SK" smtClean="0"/>
            </a:br>
            <a:r>
              <a:rPr lang="sk-SK" smtClean="0"/>
              <a:t>pacientov vo vzťahu k PZS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276475"/>
            <a:ext cx="8064500" cy="4321175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sk-SK" sz="2400" smtClean="0"/>
              <a:t>Vedenie zdravotnej dokumentácie ( ústavná starostlivosť)</a:t>
            </a:r>
          </a:p>
          <a:p>
            <a:pPr>
              <a:buFont typeface="Wingdings" pitchFamily="2" charset="2"/>
              <a:buChar char="§"/>
            </a:pPr>
            <a:r>
              <a:rPr lang="sk-SK" sz="2400" smtClean="0"/>
              <a:t>Nahliadanie do zdravotnej dokumentácie</a:t>
            </a:r>
          </a:p>
          <a:p>
            <a:pPr>
              <a:buFont typeface="Wingdings" pitchFamily="2" charset="2"/>
              <a:buChar char="§"/>
            </a:pPr>
            <a:r>
              <a:rPr lang="sk-SK" sz="2400" smtClean="0"/>
              <a:t>Postup pri odovzdávaní zdravotnej dokumentácie</a:t>
            </a:r>
          </a:p>
          <a:p>
            <a:pPr>
              <a:buFont typeface="Wingdings" pitchFamily="2" charset="2"/>
              <a:buChar char="§"/>
            </a:pPr>
            <a:r>
              <a:rPr lang="sk-SK" sz="2400" smtClean="0"/>
              <a:t>Nedodržanie postupu pri odstúpení od dohody o poskytovaní zdravotnej starostlivosti</a:t>
            </a:r>
          </a:p>
          <a:p>
            <a:pPr>
              <a:buFont typeface="Wingdings" pitchFamily="2" charset="2"/>
              <a:buChar char="§"/>
            </a:pPr>
            <a:r>
              <a:rPr lang="sk-SK" sz="2400" smtClean="0"/>
              <a:t>nevydanie zdravotnej dokumentácie novému poskytovateľovi zdravotnej starostlivosti </a:t>
            </a:r>
          </a:p>
          <a:p>
            <a:pPr>
              <a:buFont typeface="Wingdings" pitchFamily="2" charset="2"/>
              <a:buChar char="§"/>
            </a:pPr>
            <a:r>
              <a:rPr lang="sk-SK" sz="2400" smtClean="0"/>
              <a:t>Neprítomnosť lekára v čase ordinačných hodín</a:t>
            </a:r>
          </a:p>
          <a:p>
            <a:pPr>
              <a:buFont typeface="Wingdings" pitchFamily="2" charset="2"/>
              <a:buChar char="§"/>
            </a:pPr>
            <a:r>
              <a:rPr lang="sk-SK" sz="2400" smtClean="0"/>
              <a:t>Nenahlásenie neprítomnosti</a:t>
            </a:r>
          </a:p>
          <a:p>
            <a:pPr>
              <a:buFont typeface="Wingdings" pitchFamily="2" charset="2"/>
              <a:buChar char="§"/>
            </a:pPr>
            <a:endParaRPr lang="sk-SK" sz="2400" smtClean="0"/>
          </a:p>
        </p:txBody>
      </p:sp>
      <p:pic>
        <p:nvPicPr>
          <p:cNvPr id="18436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/>
              <a:t>Odovzdanie zdravotnej dokumentácie</a:t>
            </a:r>
          </a:p>
        </p:txBody>
      </p:sp>
      <p:sp>
        <p:nvSpPr>
          <p:cNvPr id="14339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pl-PL" sz="2400" dirty="0" smtClean="0"/>
              <a:t>§ 23 zákona 576/2004 Z.z. Odovzdanie zdravotnej dokumentácie a jej prevzatie do úschovy podľa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sk-SK" sz="2400" dirty="0" smtClean="0"/>
              <a:t>Ods. (1)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sk-SK" sz="2400" dirty="0" smtClean="0"/>
              <a:t>Pri zmene poskytovateľa ambulantnej starostlivosti z dôvodu odstúpenia od dohody o poskytovaní zdravotnej starostlivosti je poskytovateľ povinný preukázateľne odovzdať zdravotnú dokumentáciu alebo jej rovnopis do siedmich dní od jej vyžiadania novému poskytovateľovi, s ktorým osoba uzatvorila dohodu o poskytovaní zdravotnej starostlivosti. </a:t>
            </a:r>
          </a:p>
          <a:p>
            <a:pPr>
              <a:defRPr/>
            </a:pPr>
            <a:endParaRPr lang="sk-SK" sz="2400" dirty="0" smtClean="0"/>
          </a:p>
          <a:p>
            <a:pPr>
              <a:defRPr/>
            </a:pPr>
            <a:endParaRPr lang="pl-PL" sz="2400" dirty="0" smtClean="0"/>
          </a:p>
        </p:txBody>
      </p:sp>
      <p:pic>
        <p:nvPicPr>
          <p:cNvPr id="19460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/>
          <p:cNvSpPr>
            <a:spLocks noGrp="1" noChangeArrowheads="1"/>
          </p:cNvSpPr>
          <p:nvPr>
            <p:ph type="title"/>
          </p:nvPr>
        </p:nvSpPr>
        <p:spPr>
          <a:xfrm>
            <a:off x="792163" y="873125"/>
            <a:ext cx="7924800" cy="1079500"/>
          </a:xfrm>
        </p:spPr>
        <p:txBody>
          <a:bodyPr/>
          <a:lstStyle/>
          <a:p>
            <a:pPr algn="ctr" eaLnBrk="1" hangingPunct="1"/>
            <a:r>
              <a:rPr lang="sk-SK" smtClean="0"/>
              <a:t>Odovzdanie zdravotnej dokumentácie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2276475"/>
            <a:ext cx="8064500" cy="4321175"/>
          </a:xfrm>
        </p:spPr>
        <p:txBody>
          <a:bodyPr/>
          <a:lstStyle/>
          <a:p>
            <a:pPr marL="0" indent="0">
              <a:buClr>
                <a:srgbClr val="003366"/>
              </a:buClr>
              <a:buFont typeface="Wingdings" pitchFamily="2" charset="2"/>
              <a:buNone/>
            </a:pPr>
            <a:r>
              <a:rPr lang="sk-SK" sz="2400" smtClean="0">
                <a:solidFill>
                  <a:srgbClr val="003366"/>
                </a:solidFill>
              </a:rPr>
              <a:t>Ods. (2)  </a:t>
            </a:r>
          </a:p>
          <a:p>
            <a:pPr marL="0" indent="0">
              <a:buClr>
                <a:srgbClr val="003366"/>
              </a:buClr>
              <a:buFont typeface="Wingdings" pitchFamily="2" charset="2"/>
              <a:buNone/>
            </a:pPr>
            <a:r>
              <a:rPr lang="sk-SK" sz="2400" smtClean="0">
                <a:solidFill>
                  <a:srgbClr val="003366"/>
                </a:solidFill>
              </a:rPr>
              <a:t>Pri dočasnom pozastavení licencie na výkon samostatnej zdravotníckej praxe</a:t>
            </a:r>
            <a:r>
              <a:rPr lang="sk-SK" sz="2400" baseline="30000" smtClean="0">
                <a:solidFill>
                  <a:srgbClr val="003366"/>
                </a:solidFill>
                <a:hlinkClick r:id="rId2" tooltip="Odkaz na predpis alebo ustanovenie"/>
              </a:rPr>
              <a:t>22</a:t>
            </a:r>
            <a:r>
              <a:rPr lang="sk-SK" sz="2400" smtClean="0">
                <a:solidFill>
                  <a:srgbClr val="003366"/>
                </a:solidFill>
                <a:hlinkClick r:id="rId2" tooltip="Odkaz na predpis alebo ustanovenie"/>
              </a:rPr>
              <a:t>)</a:t>
            </a:r>
            <a:r>
              <a:rPr lang="sk-SK" sz="2400" smtClean="0">
                <a:solidFill>
                  <a:srgbClr val="003366"/>
                </a:solidFill>
              </a:rPr>
              <a:t> a pri dočasnom pozastavení povolenia na prevádzkovanie zdravotníckeho zariadenia</a:t>
            </a:r>
            <a:r>
              <a:rPr lang="sk-SK" sz="2400" baseline="30000" smtClean="0">
                <a:solidFill>
                  <a:srgbClr val="003366"/>
                </a:solidFill>
                <a:hlinkClick r:id="rId3" tooltip="Odkaz na predpis alebo ustanovenie"/>
              </a:rPr>
              <a:t>23</a:t>
            </a:r>
            <a:r>
              <a:rPr lang="sk-SK" sz="2400" smtClean="0">
                <a:solidFill>
                  <a:srgbClr val="003366"/>
                </a:solidFill>
                <a:hlinkClick r:id="rId3" tooltip="Odkaz na predpis alebo ustanovenie"/>
              </a:rPr>
              <a:t>)</a:t>
            </a:r>
            <a:r>
              <a:rPr lang="sk-SK" sz="2400" smtClean="0">
                <a:solidFill>
                  <a:srgbClr val="003366"/>
                </a:solidFill>
              </a:rPr>
              <a:t> je poskytovateľ povinný bezodkladne umožniť prevzatie zdravotnej dokumentácie do úschovy lekárovi príslušného samosprávneho kraja; pri zrušení licencie na výkon samostatnej zdravotníckej praxe alebo povolenia na prevádzkovanie zdravotníckeho zariadenia je povinný umožniť prevzatie zdravotnej dokumentácie ten, komu sa licencia alebo povolenie zrušilo. </a:t>
            </a:r>
          </a:p>
        </p:txBody>
      </p:sp>
      <p:pic>
        <p:nvPicPr>
          <p:cNvPr id="20484" name="Picture 4" descr="erb-ks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/>
              <a:t>Odovzdanie zdravotnej dokumentácie</a:t>
            </a:r>
          </a:p>
        </p:txBody>
      </p:sp>
      <p:sp>
        <p:nvSpPr>
          <p:cNvPr id="21507" name="Zástupný symbol obsahu 2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4379913"/>
          </a:xfrm>
        </p:spPr>
        <p:txBody>
          <a:bodyPr/>
          <a:lstStyle/>
          <a:p>
            <a:pPr marL="0" indent="0">
              <a:buClr>
                <a:srgbClr val="003366"/>
              </a:buClr>
              <a:buFont typeface="Wingdings" pitchFamily="2" charset="2"/>
              <a:buNone/>
            </a:pPr>
            <a:r>
              <a:rPr lang="sk-SK" sz="2400" smtClean="0">
                <a:solidFill>
                  <a:srgbClr val="003366"/>
                </a:solidFill>
              </a:rPr>
              <a:t>Ods. (3) </a:t>
            </a:r>
          </a:p>
          <a:p>
            <a:pPr marL="0" indent="0">
              <a:buClr>
                <a:srgbClr val="003366"/>
              </a:buClr>
              <a:buFont typeface="Wingdings" pitchFamily="2" charset="2"/>
              <a:buNone/>
            </a:pPr>
            <a:r>
              <a:rPr lang="sk-SK" sz="2400" smtClean="0">
                <a:solidFill>
                  <a:srgbClr val="003366"/>
                </a:solidFill>
              </a:rPr>
              <a:t>Pri zániku platnosti licencie na výkon samostatnej zdravotníckej praxe</a:t>
            </a:r>
            <a:r>
              <a:rPr lang="sk-SK" sz="2400" baseline="30000" smtClean="0">
                <a:solidFill>
                  <a:srgbClr val="003366"/>
                </a:solidFill>
                <a:hlinkClick r:id="rId2" tooltip="Odkaz na predpis alebo ustanovenie"/>
              </a:rPr>
              <a:t>24</a:t>
            </a:r>
            <a:r>
              <a:rPr lang="sk-SK" sz="2400" smtClean="0">
                <a:solidFill>
                  <a:srgbClr val="003366"/>
                </a:solidFill>
                <a:hlinkClick r:id="rId2" tooltip="Odkaz na predpis alebo ustanovenie"/>
              </a:rPr>
              <a:t>)</a:t>
            </a:r>
            <a:r>
              <a:rPr lang="sk-SK" sz="2400" smtClean="0">
                <a:solidFill>
                  <a:srgbClr val="003366"/>
                </a:solidFill>
              </a:rPr>
              <a:t> a pri zániku platnosti povolenia na prevádzkovanie zdravotníckeho zariadenia</a:t>
            </a:r>
            <a:r>
              <a:rPr lang="sk-SK" sz="2400" baseline="30000" smtClean="0">
                <a:solidFill>
                  <a:srgbClr val="003366"/>
                </a:solidFill>
                <a:hlinkClick r:id="rId3" tooltip="Odkaz na predpis alebo ustanovenie"/>
              </a:rPr>
              <a:t>25</a:t>
            </a:r>
            <a:r>
              <a:rPr lang="sk-SK" sz="2400" smtClean="0">
                <a:solidFill>
                  <a:srgbClr val="003366"/>
                </a:solidFill>
                <a:hlinkClick r:id="rId3" tooltip="Odkaz na predpis alebo ustanovenie"/>
              </a:rPr>
              <a:t>)</a:t>
            </a:r>
            <a:r>
              <a:rPr lang="sk-SK" sz="2400" smtClean="0">
                <a:solidFill>
                  <a:srgbClr val="003366"/>
                </a:solidFill>
              </a:rPr>
              <a:t> je každá osoba, ktorá má po zániku platnosti licencie alebo povolenia prístup k zdravotnej dokumentácii, povinná </a:t>
            </a:r>
          </a:p>
        </p:txBody>
      </p:sp>
      <p:pic>
        <p:nvPicPr>
          <p:cNvPr id="21508" name="Picture 4" descr="erb-ks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924800" cy="852488"/>
          </a:xfrm>
        </p:spPr>
        <p:txBody>
          <a:bodyPr/>
          <a:lstStyle/>
          <a:p>
            <a:pPr algn="ctr" eaLnBrk="1" hangingPunct="1"/>
            <a:r>
              <a:rPr lang="sk-SK" smtClean="0"/>
              <a:t> Poplatky u PZS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2636838"/>
            <a:ext cx="7458075" cy="37449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sk-SK" b="1" smtClean="0"/>
              <a:t>Zmena legislatívy  – máj 2015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sk-SK" b="1" smtClean="0"/>
              <a:t>	- povinnosť PZS zaslať na KSK cenník a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sk-SK" b="1" smtClean="0"/>
              <a:t>	  zoznam zdravotných výkonov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sk-SK" b="1" smtClean="0"/>
              <a:t>	- zaslanie každej zmeny cenníka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r>
              <a:rPr lang="sk-SK" b="1" smtClean="0"/>
              <a:t>október 2016 vytvorenie pracovnej skupiny pri  MZ SR – návrhy riešení</a:t>
            </a:r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endParaRPr lang="sk-SK" b="1" smtClean="0"/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endParaRPr lang="sk-SK" b="1" smtClean="0"/>
          </a:p>
          <a:p>
            <a:pPr eaLnBrk="1" hangingPunct="1">
              <a:lnSpc>
                <a:spcPct val="90000"/>
              </a:lnSpc>
              <a:buFont typeface="Arial" charset="0"/>
              <a:buChar char="•"/>
            </a:pPr>
            <a:endParaRPr lang="sk-SK" b="1" smtClean="0"/>
          </a:p>
        </p:txBody>
      </p:sp>
      <p:pic>
        <p:nvPicPr>
          <p:cNvPr id="4100" name="Picture 9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>
                <a:solidFill>
                  <a:srgbClr val="006666"/>
                </a:solidFill>
              </a:rPr>
              <a:t>Odovzdanie zdravotnej dokumentácie</a:t>
            </a:r>
            <a:endParaRPr lang="sk-SK" smtClean="0"/>
          </a:p>
        </p:txBody>
      </p:sp>
      <p:sp>
        <p:nvSpPr>
          <p:cNvPr id="22531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003366"/>
              </a:buClr>
              <a:buFont typeface="Wingdings" pitchFamily="2" charset="2"/>
              <a:buNone/>
            </a:pPr>
            <a:r>
              <a:rPr lang="sk-SK" sz="2400" smtClean="0">
                <a:solidFill>
                  <a:srgbClr val="003366"/>
                </a:solidFill>
              </a:rPr>
              <a:t>a)  bezodkladne o tejto skutočnosti informovať lekára príslušného samosprávneho kraja, dohodnúť s ním postup pri prevzatí zdravotnej dokumentácie a bezodkladne umožniť lekárovi príslušného samosprávneho kraja jej prevzatie do úschovy, </a:t>
            </a:r>
          </a:p>
          <a:p>
            <a:pPr marL="0" indent="0">
              <a:buClr>
                <a:srgbClr val="003366"/>
              </a:buClr>
              <a:buFont typeface="Wingdings" pitchFamily="2" charset="2"/>
              <a:buNone/>
            </a:pPr>
            <a:r>
              <a:rPr lang="sk-SK" sz="2400" smtClean="0">
                <a:solidFill>
                  <a:srgbClr val="003366"/>
                </a:solidFill>
              </a:rPr>
              <a:t>b) ochraňovať zdravotnú dokumentáciu tak, aby nedošlo k jej poškodeniu, strate, zničeniu alebo k zneužitiu, a to až do jej prevzatia lekárom samosprávneho kraja.</a:t>
            </a:r>
            <a:endParaRPr lang="sk-SK" sz="1600" smtClean="0">
              <a:solidFill>
                <a:srgbClr val="003366"/>
              </a:solidFill>
            </a:endParaRPr>
          </a:p>
          <a:p>
            <a:pPr marL="0" indent="0">
              <a:buFont typeface="Wingdings" pitchFamily="2" charset="2"/>
              <a:buNone/>
            </a:pPr>
            <a:endParaRPr lang="sk-SK" smtClean="0"/>
          </a:p>
        </p:txBody>
      </p:sp>
      <p:pic>
        <p:nvPicPr>
          <p:cNvPr id="22532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>
                <a:solidFill>
                  <a:srgbClr val="006666"/>
                </a:solidFill>
              </a:rPr>
              <a:t>Odovzdanie zdravotnej dokumentácie</a:t>
            </a:r>
            <a:endParaRPr lang="sk-SK" smtClean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003366"/>
              </a:buClr>
              <a:buFont typeface="Wingdings" pitchFamily="2" charset="2"/>
              <a:buNone/>
              <a:defRPr/>
            </a:pPr>
            <a:r>
              <a:rPr lang="sk-SK" sz="2400" dirty="0" smtClean="0">
                <a:solidFill>
                  <a:srgbClr val="003366"/>
                </a:solidFill>
              </a:rPr>
              <a:t>Ods. (4)  Lekár </a:t>
            </a:r>
            <a:r>
              <a:rPr lang="sk-SK" sz="2400" dirty="0">
                <a:solidFill>
                  <a:srgbClr val="003366"/>
                </a:solidFill>
              </a:rPr>
              <a:t>príslušného samosprávneho kraja, ktorý prevzal zdravotnú dokumentáciu do úschovy podľa odsekov 2 a 3, bezodkladne odovzdá zdravotnú dokumentáciu poskytovateľovi, s ktorým osoba uzatvorila dohodu o poskytovaní všeobecnej ambulantnej starostlivosti. </a:t>
            </a:r>
          </a:p>
          <a:p>
            <a:pPr>
              <a:defRPr/>
            </a:pPr>
            <a:endParaRPr lang="sk-SK" dirty="0"/>
          </a:p>
        </p:txBody>
      </p:sp>
    </p:spTree>
  </p:cSld>
  <p:clrMapOvr>
    <a:masterClrMapping/>
  </p:clrMapOvr>
  <p:transition>
    <p:plus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/>
              <a:t>Súčinnosť PZS voči KSK</a:t>
            </a:r>
          </a:p>
        </p:txBody>
      </p:sp>
      <p:sp>
        <p:nvSpPr>
          <p:cNvPr id="18435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sk-SK" sz="2400" b="1" dirty="0" smtClean="0"/>
              <a:t>KSK vykonáva kontrolu spisovej dokumentácie PZS a  vyzýva PZS </a:t>
            </a:r>
            <a:r>
              <a:rPr lang="sk-SK" sz="2400" b="1" dirty="0" smtClean="0">
                <a:solidFill>
                  <a:srgbClr val="003366"/>
                </a:solidFill>
              </a:rPr>
              <a:t> </a:t>
            </a:r>
            <a:r>
              <a:rPr lang="sk-SK" sz="2400" b="1" dirty="0" smtClean="0"/>
              <a:t>k doplneniu údajov</a:t>
            </a:r>
          </a:p>
          <a:p>
            <a:pPr>
              <a:buFontTx/>
              <a:buChar char="-"/>
              <a:defRPr/>
            </a:pPr>
            <a:r>
              <a:rPr lang="sk-SK" sz="2400" b="1" dirty="0" smtClean="0"/>
              <a:t>Cenníky</a:t>
            </a:r>
          </a:p>
          <a:p>
            <a:pPr>
              <a:buFontTx/>
              <a:buChar char="-"/>
              <a:defRPr/>
            </a:pPr>
            <a:r>
              <a:rPr lang="sk-SK" sz="2400" b="1" dirty="0" smtClean="0"/>
              <a:t>Ordinačné hodiny</a:t>
            </a:r>
          </a:p>
          <a:p>
            <a:pPr>
              <a:buFontTx/>
              <a:buChar char="-"/>
              <a:defRPr/>
            </a:pPr>
            <a:r>
              <a:rPr lang="sk-SK" sz="2400" b="1" dirty="0" smtClean="0"/>
              <a:t>Nájomné zmluvy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sk-SK" sz="2400" b="1" dirty="0" smtClean="0"/>
              <a:t>Na základe dodržiavania vyplývajúcich povinností a právnych predpisov platných pre samosprávne kraje – nie je to forma nátlaku, byrokracie na poskytovateľa zdravotnej starostlivosti</a:t>
            </a:r>
          </a:p>
        </p:txBody>
      </p:sp>
      <p:pic>
        <p:nvPicPr>
          <p:cNvPr id="24580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6250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>
                <a:solidFill>
                  <a:srgbClr val="006666"/>
                </a:solidFill>
              </a:rPr>
              <a:t>Súčinnosť PZS voči KSK</a:t>
            </a:r>
            <a:endParaRPr lang="sk-SK" smtClean="0"/>
          </a:p>
        </p:txBody>
      </p:sp>
      <p:sp>
        <p:nvSpPr>
          <p:cNvPr id="2560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sk-SK" sz="2400" b="1" smtClean="0"/>
              <a:t>Označenie zmluvných vzťahov so zdravotnými poisťovňami – informácia pre pacientov</a:t>
            </a:r>
          </a:p>
          <a:p>
            <a:pPr>
              <a:buFont typeface="Wingdings" pitchFamily="2" charset="2"/>
              <a:buChar char="ü"/>
            </a:pPr>
            <a:r>
              <a:rPr lang="sk-SK" sz="2400" b="1" smtClean="0"/>
              <a:t>Ordinačné hodiny – nevyvesovať schválené KSK pacienti sa objednávajú na KSK</a:t>
            </a:r>
          </a:p>
          <a:p>
            <a:pPr>
              <a:buFont typeface="Wingdings" pitchFamily="2" charset="2"/>
              <a:buChar char="ü"/>
            </a:pPr>
            <a:r>
              <a:rPr lang="sk-SK" sz="2400" b="1" smtClean="0"/>
              <a:t>Informovaný súhlas – nedostatočne poučení pacienti</a:t>
            </a:r>
          </a:p>
          <a:p>
            <a:pPr>
              <a:buFont typeface="Wingdings" pitchFamily="2" charset="2"/>
              <a:buChar char="ü"/>
            </a:pPr>
            <a:r>
              <a:rPr lang="sk-SK" sz="2400" b="1" smtClean="0"/>
              <a:t>Noví poskytovatelia zaslať informáciu o začatí činnosti</a:t>
            </a:r>
          </a:p>
          <a:p>
            <a:pPr>
              <a:buFont typeface="Wingdings" pitchFamily="2" charset="2"/>
              <a:buChar char="ü"/>
            </a:pPr>
            <a:r>
              <a:rPr lang="sk-SK" sz="2400" b="1" smtClean="0"/>
              <a:t>Pokladničný doklad vystavený pre pacienta = položka z platného cenníka</a:t>
            </a:r>
          </a:p>
          <a:p>
            <a:pPr>
              <a:buFont typeface="Wingdings" pitchFamily="2" charset="2"/>
              <a:buChar char="ü"/>
            </a:pPr>
            <a:endParaRPr lang="sk-SK" sz="2400" b="1" smtClean="0"/>
          </a:p>
        </p:txBody>
      </p:sp>
    </p:spTree>
  </p:cSld>
  <p:clrMapOvr>
    <a:masterClrMapping/>
  </p:clrMapOvr>
  <p:transition>
    <p:plus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/>
              <a:t>Zistené nedostatky u PZS </a:t>
            </a:r>
          </a:p>
        </p:txBody>
      </p:sp>
      <p:sp>
        <p:nvSpPr>
          <p:cNvPr id="26627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3366"/>
              </a:buClr>
              <a:buFont typeface="Arial" charset="0"/>
              <a:buChar char="•"/>
            </a:pPr>
            <a:r>
              <a:rPr lang="sk-SK" sz="2400" smtClean="0">
                <a:solidFill>
                  <a:srgbClr val="003366"/>
                </a:solidFill>
              </a:rPr>
              <a:t>neplatné </a:t>
            </a:r>
            <a:r>
              <a:rPr lang="sk-SK" sz="2400" b="1" smtClean="0">
                <a:solidFill>
                  <a:srgbClr val="003366"/>
                </a:solidFill>
              </a:rPr>
              <a:t>ordinačné hodiny </a:t>
            </a:r>
            <a:r>
              <a:rPr lang="sk-SK" sz="2400" smtClean="0">
                <a:solidFill>
                  <a:srgbClr val="003366"/>
                </a:solidFill>
              </a:rPr>
              <a:t>(napr. OH staré niekoľko rokov, OH s prednostným ošetrením, OH obsahujúce klinické dni a pod.),</a:t>
            </a:r>
          </a:p>
          <a:p>
            <a:pPr>
              <a:buClr>
                <a:srgbClr val="003366"/>
              </a:buClr>
              <a:buFont typeface="Arial" charset="0"/>
              <a:buChar char="•"/>
            </a:pPr>
            <a:r>
              <a:rPr lang="sk-SK" sz="2400" smtClean="0">
                <a:solidFill>
                  <a:srgbClr val="003366"/>
                </a:solidFill>
              </a:rPr>
              <a:t>neplatné </a:t>
            </a:r>
            <a:r>
              <a:rPr lang="sk-SK" sz="2400" b="1" smtClean="0">
                <a:solidFill>
                  <a:srgbClr val="003366"/>
                </a:solidFill>
              </a:rPr>
              <a:t>nájomné zmluvy </a:t>
            </a:r>
            <a:r>
              <a:rPr lang="sk-SK" sz="2400" smtClean="0">
                <a:solidFill>
                  <a:srgbClr val="003366"/>
                </a:solidFill>
              </a:rPr>
              <a:t>(zmluva o budúcej zmluve, zmluvy na dobu určitú, ktorých platnosť vypršala),</a:t>
            </a:r>
          </a:p>
          <a:p>
            <a:pPr>
              <a:buClr>
                <a:srgbClr val="003366"/>
              </a:buClr>
              <a:buFont typeface="Arial" charset="0"/>
              <a:buChar char="•"/>
            </a:pPr>
            <a:r>
              <a:rPr lang="sk-SK" sz="2400" smtClean="0">
                <a:solidFill>
                  <a:srgbClr val="003366"/>
                </a:solidFill>
              </a:rPr>
              <a:t>neudané </a:t>
            </a:r>
            <a:r>
              <a:rPr lang="sk-SK" sz="2400" b="1" smtClean="0">
                <a:solidFill>
                  <a:srgbClr val="003366"/>
                </a:solidFill>
              </a:rPr>
              <a:t>e-mailové</a:t>
            </a:r>
            <a:r>
              <a:rPr lang="sk-SK" sz="2400" smtClean="0">
                <a:solidFill>
                  <a:srgbClr val="003366"/>
                </a:solidFill>
              </a:rPr>
              <a:t> adresy a </a:t>
            </a:r>
            <a:r>
              <a:rPr lang="sk-SK" sz="2400" b="1" smtClean="0">
                <a:solidFill>
                  <a:srgbClr val="003366"/>
                </a:solidFill>
              </a:rPr>
              <a:t>telefonický</a:t>
            </a:r>
            <a:r>
              <a:rPr lang="sk-SK" sz="2400" smtClean="0">
                <a:solidFill>
                  <a:srgbClr val="003366"/>
                </a:solidFill>
              </a:rPr>
              <a:t> kontakt,</a:t>
            </a:r>
          </a:p>
          <a:p>
            <a:pPr>
              <a:buClr>
                <a:srgbClr val="003366"/>
              </a:buClr>
              <a:buFont typeface="Arial" charset="0"/>
              <a:buChar char="•"/>
            </a:pPr>
            <a:r>
              <a:rPr lang="sk-SK" sz="2400" smtClean="0">
                <a:solidFill>
                  <a:srgbClr val="003366"/>
                </a:solidFill>
              </a:rPr>
              <a:t>chýbajúce </a:t>
            </a:r>
            <a:r>
              <a:rPr lang="sk-SK" sz="2400" b="1" smtClean="0">
                <a:solidFill>
                  <a:srgbClr val="003366"/>
                </a:solidFill>
              </a:rPr>
              <a:t>registračné čísla </a:t>
            </a:r>
            <a:r>
              <a:rPr lang="sk-SK" sz="2400" smtClean="0">
                <a:solidFill>
                  <a:srgbClr val="003366"/>
                </a:solidFill>
              </a:rPr>
              <a:t>z príslušnej stavovskej organizácie,</a:t>
            </a:r>
          </a:p>
          <a:p>
            <a:pPr>
              <a:buClr>
                <a:srgbClr val="003366"/>
              </a:buClr>
              <a:buFont typeface="Arial" charset="0"/>
              <a:buChar char="•"/>
            </a:pPr>
            <a:r>
              <a:rPr lang="sk-SK" sz="2400" smtClean="0">
                <a:solidFill>
                  <a:srgbClr val="003366"/>
                </a:solidFill>
              </a:rPr>
              <a:t>zoznam zmluvných zdravotných poisťovní,</a:t>
            </a:r>
          </a:p>
          <a:p>
            <a:endParaRPr lang="sk-SK" smtClean="0"/>
          </a:p>
        </p:txBody>
      </p:sp>
    </p:spTree>
  </p:cSld>
  <p:clrMapOvr>
    <a:masterClrMapping/>
  </p:clrMapOvr>
  <p:transition>
    <p:plu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k-SK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sk-SK" smtClean="0"/>
          </a:p>
          <a:p>
            <a:pPr eaLnBrk="1" hangingPunct="1">
              <a:buFont typeface="Wingdings" pitchFamily="2" charset="2"/>
              <a:buNone/>
            </a:pPr>
            <a:endParaRPr lang="sk-SK" smtClean="0"/>
          </a:p>
          <a:p>
            <a:pPr eaLnBrk="1" hangingPunct="1">
              <a:buFont typeface="Wingdings" pitchFamily="2" charset="2"/>
              <a:buNone/>
            </a:pPr>
            <a:endParaRPr lang="sk-SK" smtClean="0"/>
          </a:p>
          <a:p>
            <a:pPr algn="ctr" eaLnBrk="1" hangingPunct="1">
              <a:buFont typeface="Wingdings" pitchFamily="2" charset="2"/>
              <a:buNone/>
            </a:pPr>
            <a:r>
              <a:rPr lang="sk-SK" sz="4800" b="1" smtClean="0">
                <a:cs typeface="Tahoma" pitchFamily="34" charset="0"/>
              </a:rPr>
              <a:t>Ďakujem za pozornosť</a:t>
            </a:r>
          </a:p>
        </p:txBody>
      </p:sp>
      <p:pic>
        <p:nvPicPr>
          <p:cNvPr id="27652" name="Picture 4" descr="erb-k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04813"/>
            <a:ext cx="8318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z="3200" smtClean="0"/>
              <a:t>Rozdiel medzi cenníkom a zoznamom zdravotných výkonov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sk-SK" b="1" smtClean="0"/>
              <a:t>Cenník =  cena za zdravotný výkon</a:t>
            </a:r>
          </a:p>
          <a:p>
            <a:pPr eaLnBrk="1" hangingPunct="1">
              <a:buFont typeface="Arial" charset="0"/>
              <a:buChar char="•"/>
            </a:pPr>
            <a:r>
              <a:rPr lang="sk-SK" b="1" smtClean="0"/>
              <a:t>Zoznam zdravotných výkonov = výkony uhrádzané, čiastočne uhrádzané, neuhrádzané z verejného zdravotného poistenia</a:t>
            </a:r>
          </a:p>
          <a:p>
            <a:pPr eaLnBrk="1" hangingPunct="1">
              <a:buFont typeface="Arial" charset="0"/>
              <a:buChar char="•"/>
            </a:pPr>
            <a:r>
              <a:rPr lang="sk-SK" b="1" smtClean="0"/>
              <a:t>Cenník zaslaný na KSK = cenník umiestniť na dostupnom a viditeľnom mieste pre pacienta</a:t>
            </a:r>
            <a:endParaRPr lang="sk-SK" smtClean="0"/>
          </a:p>
        </p:txBody>
      </p:sp>
    </p:spTree>
  </p:cSld>
  <p:clrMapOvr>
    <a:masterClrMapping/>
  </p:clrMapOvr>
  <p:transition>
    <p:plus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/>
              <a:t>Cenníky a zoznam zdravotných výkonov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3366"/>
              </a:buClr>
              <a:buFont typeface="Arial" charset="0"/>
              <a:buChar char="•"/>
            </a:pPr>
            <a:r>
              <a:rPr lang="sk-SK" b="1" smtClean="0">
                <a:solidFill>
                  <a:srgbClr val="003366"/>
                </a:solidFill>
              </a:rPr>
              <a:t>2016 – KSK vykonala kontrolu zaslaných cenníkov u PZS</a:t>
            </a:r>
          </a:p>
          <a:p>
            <a:pPr>
              <a:buClr>
                <a:srgbClr val="003366"/>
              </a:buClr>
              <a:buFont typeface="Arial" charset="0"/>
              <a:buChar char="•"/>
            </a:pPr>
            <a:r>
              <a:rPr lang="sk-SK" b="1" smtClean="0">
                <a:solidFill>
                  <a:srgbClr val="003366"/>
                </a:solidFill>
              </a:rPr>
              <a:t>Chýbajúci počet zaslaných cenníkov a zoznamov zdravotných výkonov : </a:t>
            </a:r>
            <a:r>
              <a:rPr lang="sk-SK" b="1" smtClean="0">
                <a:solidFill>
                  <a:srgbClr val="FF0000"/>
                </a:solidFill>
              </a:rPr>
              <a:t>407 PZS</a:t>
            </a:r>
          </a:p>
          <a:p>
            <a:pPr>
              <a:buClr>
                <a:srgbClr val="003366"/>
              </a:buClr>
              <a:buFont typeface="Arial" charset="0"/>
              <a:buChar char="•"/>
            </a:pPr>
            <a:r>
              <a:rPr lang="sk-SK" b="1" smtClean="0">
                <a:solidFill>
                  <a:srgbClr val="003366"/>
                </a:solidFill>
              </a:rPr>
              <a:t>Výzva KSK k poskytovateľom ZS o zaslanie cenníkov - spätná návratnosť cenníkov </a:t>
            </a:r>
            <a:r>
              <a:rPr lang="sk-SK" b="1" smtClean="0">
                <a:solidFill>
                  <a:srgbClr val="FF0000"/>
                </a:solidFill>
              </a:rPr>
              <a:t>cca 57%.</a:t>
            </a:r>
          </a:p>
          <a:p>
            <a:pPr>
              <a:buClr>
                <a:srgbClr val="003366"/>
              </a:buClr>
              <a:buFont typeface="Arial" charset="0"/>
              <a:buChar char="•"/>
            </a:pPr>
            <a:r>
              <a:rPr lang="sk-SK" b="1" smtClean="0">
                <a:solidFill>
                  <a:srgbClr val="FF0000"/>
                </a:solidFill>
              </a:rPr>
              <a:t>Povinnosť PZS zaslať cenník v prípade  nevyberania žiadnych poplatkov</a:t>
            </a:r>
          </a:p>
          <a:p>
            <a:pPr>
              <a:buClr>
                <a:srgbClr val="003366"/>
              </a:buClr>
              <a:buFont typeface="Arial" charset="0"/>
              <a:buChar char="•"/>
            </a:pPr>
            <a:endParaRPr lang="sk-SK" sz="2400" b="1" smtClean="0">
              <a:solidFill>
                <a:srgbClr val="FF0000"/>
              </a:solidFill>
            </a:endParaRPr>
          </a:p>
          <a:p>
            <a:endParaRPr lang="sk-SK" smtClean="0"/>
          </a:p>
        </p:txBody>
      </p:sp>
    </p:spTree>
  </p:cSld>
  <p:clrMapOvr>
    <a:masterClrMapping/>
  </p:clrMapOvr>
  <p:transition>
    <p:plu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smtClean="0"/>
              <a:t>Sporné poplatky PZS z pohľadu KSK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362200"/>
            <a:ext cx="7693025" cy="4235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k-SK" b="1" smtClean="0"/>
              <a:t>Neinformovanosť pacientov s druhmi poplatkov ( PZS, dostupné zdroje – ZP, internet 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k-SK" b="1" smtClean="0"/>
              <a:t>	- plne hradených z verejného zdravotného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k-SK" b="1" smtClean="0"/>
              <a:t>      poistenia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k-SK" b="1" smtClean="0"/>
              <a:t>	- čiastočne hradených z verejného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k-SK" b="1" smtClean="0"/>
              <a:t>      zdravotného poistenia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k-SK" b="1" smtClean="0"/>
              <a:t>	- nehradených hradených z verejného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sk-SK" b="1" smtClean="0"/>
              <a:t>      zdravotného poistenia</a:t>
            </a:r>
          </a:p>
        </p:txBody>
      </p:sp>
    </p:spTree>
  </p:cSld>
  <p:clrMapOvr>
    <a:masterClrMapping/>
  </p:clrMapOvr>
  <p:transition>
    <p:plu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smtClean="0"/>
              <a:t>Sporné poplatky u PZS z pohľadu KSK</a:t>
            </a:r>
          </a:p>
        </p:txBody>
      </p:sp>
      <p:graphicFrame>
        <p:nvGraphicFramePr>
          <p:cNvPr id="38941" name="Group 29"/>
          <p:cNvGraphicFramePr>
            <a:graphicFrameLocks noGrp="1"/>
          </p:cNvGraphicFramePr>
          <p:nvPr>
            <p:ph idx="1"/>
          </p:nvPr>
        </p:nvGraphicFramePr>
        <p:xfrm>
          <a:off x="838200" y="2205038"/>
          <a:ext cx="7693025" cy="4569046"/>
        </p:xfrm>
        <a:graphic>
          <a:graphicData uri="http://schemas.openxmlformats.org/drawingml/2006/table">
            <a:tbl>
              <a:tblPr/>
              <a:tblGrid>
                <a:gridCol w="7693025"/>
              </a:tblGrid>
              <a:tr h="5246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Zavedenie zdravotnej karty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8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Sankčný poplatok za nevyužitie rezervovaného termínu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46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Recept objednaný emailom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62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Recept zaslaný poštou u registrovaného pacienta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8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Potvrdenie pre sociálnu poisťovňu – hradí sociálna poisťovňa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466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Konzultácie akéhokoľvek druhu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87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Výpis zo zdravotnej dokumentácie – maximálne 3% životného minima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lus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smtClean="0"/>
              <a:t>Sporné poplatky u PZS z pohľadu KSK</a:t>
            </a:r>
          </a:p>
        </p:txBody>
      </p:sp>
      <p:graphicFrame>
        <p:nvGraphicFramePr>
          <p:cNvPr id="40986" name="Group 26"/>
          <p:cNvGraphicFramePr>
            <a:graphicFrameLocks noGrp="1"/>
          </p:cNvGraphicFramePr>
          <p:nvPr>
            <p:ph idx="1"/>
          </p:nvPr>
        </p:nvGraphicFramePr>
        <p:xfrm>
          <a:off x="838200" y="2362200"/>
          <a:ext cx="7693025" cy="4306887"/>
        </p:xfrm>
        <a:graphic>
          <a:graphicData uri="http://schemas.openxmlformats.org/drawingml/2006/table">
            <a:tbl>
              <a:tblPr/>
              <a:tblGrid>
                <a:gridCol w="7693025"/>
              </a:tblGrid>
              <a:tr h="5318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Akútne vyšetrenie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Použitie a vyhodnotenie dotazníka – hlásenie do registra NCZI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Objednanie na vyšetrenie, vrátane objednania na konkrétny čas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3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Vyžiadané prednostné ošetrenie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Manažment pacienta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Návšteva v pracovnom čase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5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Vystavenie návrhu na kúpeľnú liečbu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lu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smtClean="0"/>
              <a:t>Sporné poplatky u PZS z pohľadu KSK</a:t>
            </a:r>
          </a:p>
        </p:txBody>
      </p:sp>
      <p:graphicFrame>
        <p:nvGraphicFramePr>
          <p:cNvPr id="43029" name="Group 21"/>
          <p:cNvGraphicFramePr>
            <a:graphicFrameLocks noGrp="1"/>
          </p:cNvGraphicFramePr>
          <p:nvPr>
            <p:ph idx="1"/>
          </p:nvPr>
        </p:nvGraphicFramePr>
        <p:xfrm>
          <a:off x="838200" y="2362200"/>
          <a:ext cx="7693025" cy="3802088"/>
        </p:xfrm>
        <a:graphic>
          <a:graphicData uri="http://schemas.openxmlformats.org/drawingml/2006/table">
            <a:tbl>
              <a:tblPr/>
              <a:tblGrid>
                <a:gridCol w="7693025"/>
              </a:tblGrid>
              <a:tr h="8229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Umelé dýchanie (napr. z úst do úst, dýchanie vakom)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3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Umelé dýchanie a extratorakálna masáž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59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Ústna a nasotracheálna intubácia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3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Otvorenie horných ciest dýchacích koniotómiou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439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Výplach žalúdka žalúdkovou sondou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lus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k-SK" smtClean="0"/>
              <a:t>Podnety za rok 2016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rgbClr val="003366"/>
              </a:buClr>
              <a:buFont typeface="Arial" charset="0"/>
              <a:buChar char="•"/>
              <a:defRPr/>
            </a:pPr>
            <a:r>
              <a:rPr lang="sk-SK" sz="3200" b="1" dirty="0" smtClean="0"/>
              <a:t>Celkový počet </a:t>
            </a:r>
            <a:r>
              <a:rPr lang="sk-SK" sz="3200" b="1" dirty="0">
                <a:solidFill>
                  <a:srgbClr val="FF0000"/>
                </a:solidFill>
              </a:rPr>
              <a:t>133 </a:t>
            </a:r>
            <a:r>
              <a:rPr lang="sk-SK" sz="3200" b="1" dirty="0" smtClean="0">
                <a:solidFill>
                  <a:srgbClr val="FF0000"/>
                </a:solidFill>
              </a:rPr>
              <a:t>podnetov </a:t>
            </a:r>
            <a:r>
              <a:rPr lang="sk-SK" sz="3200" b="1" dirty="0" smtClean="0"/>
              <a:t> </a:t>
            </a:r>
          </a:p>
          <a:p>
            <a:pPr eaLnBrk="1" hangingPunct="1">
              <a:lnSpc>
                <a:spcPct val="90000"/>
              </a:lnSpc>
              <a:buClr>
                <a:srgbClr val="003366"/>
              </a:buClr>
              <a:buFont typeface="Arial" charset="0"/>
              <a:buChar char="•"/>
              <a:defRPr/>
            </a:pPr>
            <a:r>
              <a:rPr lang="sk-SK" sz="3200" b="1" dirty="0" smtClean="0"/>
              <a:t>Z toho </a:t>
            </a:r>
            <a:r>
              <a:rPr lang="sk-SK" sz="3200" b="1" dirty="0" smtClean="0">
                <a:solidFill>
                  <a:srgbClr val="FF0000"/>
                </a:solidFill>
              </a:rPr>
              <a:t>44 podnetov</a:t>
            </a:r>
            <a:r>
              <a:rPr lang="sk-SK" sz="3200" b="1" dirty="0" smtClean="0"/>
              <a:t>, </a:t>
            </a:r>
            <a:r>
              <a:rPr lang="sk-SK" sz="3200" b="1" dirty="0"/>
              <a:t>t.j. </a:t>
            </a:r>
            <a:r>
              <a:rPr lang="sk-SK" sz="3200" b="1" dirty="0">
                <a:solidFill>
                  <a:srgbClr val="FF0000"/>
                </a:solidFill>
              </a:rPr>
              <a:t>33 %</a:t>
            </a:r>
            <a:r>
              <a:rPr lang="sk-SK" sz="3200" b="1" dirty="0"/>
              <a:t> uzavretých ako </a:t>
            </a:r>
            <a:r>
              <a:rPr lang="sk-SK" sz="3200" b="1" dirty="0">
                <a:solidFill>
                  <a:srgbClr val="FF0000"/>
                </a:solidFill>
              </a:rPr>
              <a:t>opodstatnených</a:t>
            </a:r>
            <a:r>
              <a:rPr lang="sk-SK" sz="3200" b="1" dirty="0"/>
              <a:t>. </a:t>
            </a:r>
            <a:endParaRPr lang="sk-SK" sz="3200" b="1" dirty="0" smtClean="0"/>
          </a:p>
          <a:p>
            <a:pPr marL="0" indent="0" eaLnBrk="1" hangingPunct="1">
              <a:lnSpc>
                <a:spcPct val="90000"/>
              </a:lnSpc>
              <a:buClr>
                <a:srgbClr val="003366"/>
              </a:buClr>
              <a:buFont typeface="Wingdings" pitchFamily="2" charset="2"/>
              <a:buNone/>
              <a:defRPr/>
            </a:pPr>
            <a:endParaRPr lang="sk-SK" sz="3200" b="1" dirty="0" smtClean="0">
              <a:solidFill>
                <a:srgbClr val="003366"/>
              </a:solidFill>
            </a:endParaRPr>
          </a:p>
          <a:p>
            <a:pPr eaLnBrk="1" hangingPunct="1">
              <a:lnSpc>
                <a:spcPct val="90000"/>
              </a:lnSpc>
              <a:buClr>
                <a:srgbClr val="003366"/>
              </a:buClr>
              <a:buFont typeface="Arial" charset="0"/>
              <a:buChar char="•"/>
              <a:defRPr/>
            </a:pPr>
            <a:r>
              <a:rPr lang="sk-SK" sz="3200" b="1" dirty="0" smtClean="0">
                <a:solidFill>
                  <a:srgbClr val="003366"/>
                </a:solidFill>
              </a:rPr>
              <a:t>Počet </a:t>
            </a:r>
            <a:r>
              <a:rPr lang="sk-SK" sz="3200" b="1" dirty="0">
                <a:solidFill>
                  <a:srgbClr val="003366"/>
                </a:solidFill>
              </a:rPr>
              <a:t>podnetov </a:t>
            </a:r>
            <a:r>
              <a:rPr lang="sk-SK" sz="3200" b="1" dirty="0" smtClean="0">
                <a:solidFill>
                  <a:srgbClr val="003366"/>
                </a:solidFill>
              </a:rPr>
              <a:t>týkajúcich sa poplatkov </a:t>
            </a:r>
            <a:r>
              <a:rPr lang="sk-SK" sz="3200" b="1" dirty="0">
                <a:solidFill>
                  <a:srgbClr val="003366"/>
                </a:solidFill>
              </a:rPr>
              <a:t>tvorí cca </a:t>
            </a:r>
            <a:r>
              <a:rPr lang="sk-SK" sz="3200" b="1" dirty="0" smtClean="0">
                <a:solidFill>
                  <a:srgbClr val="003366"/>
                </a:solidFill>
              </a:rPr>
              <a:t> </a:t>
            </a:r>
            <a:r>
              <a:rPr lang="sk-SK" sz="3200" b="1" dirty="0" smtClean="0">
                <a:solidFill>
                  <a:srgbClr val="FF0000"/>
                </a:solidFill>
              </a:rPr>
              <a:t>44 </a:t>
            </a:r>
            <a:r>
              <a:rPr lang="sk-SK" sz="3200" b="1" dirty="0">
                <a:solidFill>
                  <a:srgbClr val="FF0000"/>
                </a:solidFill>
              </a:rPr>
              <a:t>%</a:t>
            </a:r>
            <a:r>
              <a:rPr lang="sk-SK" sz="3200" b="1" dirty="0">
                <a:solidFill>
                  <a:srgbClr val="003366"/>
                </a:solidFill>
              </a:rPr>
              <a:t> zo všetkých podnetov</a:t>
            </a:r>
          </a:p>
          <a:p>
            <a:pPr>
              <a:defRPr/>
            </a:pPr>
            <a:endParaRPr lang="sk-SK" sz="3200" dirty="0"/>
          </a:p>
        </p:txBody>
      </p:sp>
    </p:spTree>
  </p:cSld>
  <p:clrMapOvr>
    <a:masterClrMapping/>
  </p:clrMapOvr>
  <p:transition>
    <p:plus/>
  </p:transition>
</p:sld>
</file>

<file path=ppt/theme/theme1.xml><?xml version="1.0" encoding="utf-8"?>
<a:theme xmlns:a="http://schemas.openxmlformats.org/drawingml/2006/main" name="Kapsľa">
  <a:themeElements>
    <a:clrScheme name="Kapsľa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Kapsľ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psľa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1635</TotalTime>
  <Words>1111</Words>
  <Application>Microsoft Office PowerPoint</Application>
  <PresentationFormat>Prezentácia na obrazovke (4:3)</PresentationFormat>
  <Paragraphs>137</Paragraphs>
  <Slides>25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25</vt:i4>
      </vt:variant>
    </vt:vector>
  </HeadingPairs>
  <TitlesOfParts>
    <vt:vector size="31" baseType="lpstr">
      <vt:lpstr>Arial</vt:lpstr>
      <vt:lpstr>Wingdings</vt:lpstr>
      <vt:lpstr>Times New Roman</vt:lpstr>
      <vt:lpstr>Calibri</vt:lpstr>
      <vt:lpstr>Tahoma</vt:lpstr>
      <vt:lpstr>Kapsľa</vt:lpstr>
      <vt:lpstr>Čo nás páli </vt:lpstr>
      <vt:lpstr> Poplatky u PZS</vt:lpstr>
      <vt:lpstr>Rozdiel medzi cenníkom a zoznamom zdravotných výkonov  </vt:lpstr>
      <vt:lpstr>Cenníky a zoznam zdravotných výkonov</vt:lpstr>
      <vt:lpstr>Sporné poplatky PZS z pohľadu KSK</vt:lpstr>
      <vt:lpstr>Sporné poplatky u PZS z pohľadu KSK</vt:lpstr>
      <vt:lpstr>Sporné poplatky u PZS z pohľadu KSK</vt:lpstr>
      <vt:lpstr>Sporné poplatky u PZS z pohľadu KSK</vt:lpstr>
      <vt:lpstr>Podnety za rok 2016</vt:lpstr>
      <vt:lpstr>Podnety za rok 2016 - poplatky  </vt:lpstr>
      <vt:lpstr>Podnety za rok 2016 </vt:lpstr>
      <vt:lpstr>Podnety za rok 2016 </vt:lpstr>
      <vt:lpstr>Podnety za rok 2016 </vt:lpstr>
      <vt:lpstr>Podnety za rok 2016 </vt:lpstr>
      <vt:lpstr>Podnety za rok 2016 </vt:lpstr>
      <vt:lpstr>Najčastejšie problémy  pacientov vo vzťahu k PZS</vt:lpstr>
      <vt:lpstr>Odovzdanie zdravotnej dokumentácie</vt:lpstr>
      <vt:lpstr>Odovzdanie zdravotnej dokumentácie</vt:lpstr>
      <vt:lpstr>Odovzdanie zdravotnej dokumentácie</vt:lpstr>
      <vt:lpstr>Odovzdanie zdravotnej dokumentácie</vt:lpstr>
      <vt:lpstr>Odovzdanie zdravotnej dokumentácie</vt:lpstr>
      <vt:lpstr>Súčinnosť PZS voči KSK</vt:lpstr>
      <vt:lpstr>Súčinnosť PZS voči KSK</vt:lpstr>
      <vt:lpstr>Zistené nedostatky u PZS </vt:lpstr>
      <vt:lpstr>Prezentácia programu PowerPoint</vt:lpstr>
    </vt:vector>
  </TitlesOfParts>
  <Company>KSK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KONTROLNÁ ČINNOSŤ NA ÚSEKU LEKÁRENSKEJ STAROSTLIVOSTI</dc:title>
  <dc:creator>IstvanM</dc:creator>
  <cp:lastModifiedBy>Garbarcik Peter</cp:lastModifiedBy>
  <cp:revision>140</cp:revision>
  <dcterms:created xsi:type="dcterms:W3CDTF">2011-10-04T12:40:13Z</dcterms:created>
  <dcterms:modified xsi:type="dcterms:W3CDTF">2017-04-26T07:32:02Z</dcterms:modified>
</cp:coreProperties>
</file>