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9" r:id="rId1"/>
  </p:sldMasterIdLst>
  <p:notesMasterIdLst>
    <p:notesMasterId r:id="rId23"/>
  </p:notesMasterIdLst>
  <p:sldIdLst>
    <p:sldId id="256" r:id="rId2"/>
    <p:sldId id="259" r:id="rId3"/>
    <p:sldId id="257" r:id="rId4"/>
    <p:sldId id="267" r:id="rId5"/>
    <p:sldId id="258" r:id="rId6"/>
    <p:sldId id="269" r:id="rId7"/>
    <p:sldId id="261" r:id="rId8"/>
    <p:sldId id="262" r:id="rId9"/>
    <p:sldId id="263" r:id="rId10"/>
    <p:sldId id="271" r:id="rId11"/>
    <p:sldId id="272" r:id="rId12"/>
    <p:sldId id="281" r:id="rId13"/>
    <p:sldId id="273" r:id="rId14"/>
    <p:sldId id="274" r:id="rId15"/>
    <p:sldId id="280" r:id="rId16"/>
    <p:sldId id="275" r:id="rId17"/>
    <p:sldId id="277" r:id="rId18"/>
    <p:sldId id="278" r:id="rId19"/>
    <p:sldId id="279" r:id="rId20"/>
    <p:sldId id="276" r:id="rId21"/>
    <p:sldId id="266" r:id="rId22"/>
  </p:sldIdLst>
  <p:sldSz cx="9144000" cy="6858000" type="screen4x3"/>
  <p:notesSz cx="6797675" cy="9926638"/>
  <p:defaultTextStyle>
    <a:defPPr>
      <a:defRPr lang="sk-SK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9" d="100"/>
          <a:sy n="79" d="100"/>
        </p:scale>
        <p:origin x="-126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k-SK"/>
              <a:t>Kliknite sem a upravte štýly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583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428583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EEF7B80-F071-4C47-8DD5-1E2C8E1E47BD}" type="slidenum">
              <a:rPr lang="sk-SK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92459110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5867400" cy="6858000"/>
            <a:chOff x="0" y="0"/>
            <a:chExt cx="3696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880" cy="43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7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>
                <a:defRPr/>
              </a:pPr>
              <a:endParaRPr kumimoji="1" lang="en-US" sz="2400">
                <a:latin typeface="Times New Roman" charset="0"/>
                <a:cs typeface="+mn-cs"/>
              </a:endParaRPr>
            </a:p>
          </p:txBody>
        </p:sp>
        <p:sp>
          <p:nvSpPr>
            <p:cNvPr id="6" name="AutoShape 4"/>
            <p:cNvSpPr>
              <a:spLocks noChangeArrowheads="1"/>
            </p:cNvSpPr>
            <p:nvPr/>
          </p:nvSpPr>
          <p:spPr bwMode="white">
            <a:xfrm>
              <a:off x="432" y="624"/>
              <a:ext cx="3264" cy="12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7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>
                <a:defRPr/>
              </a:pPr>
              <a:endParaRPr kumimoji="1" lang="en-US" sz="2400">
                <a:latin typeface="Times New Roman" charset="0"/>
                <a:cs typeface="+mn-cs"/>
              </a:endParaRPr>
            </a:p>
          </p:txBody>
        </p:sp>
      </p:grp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3632200" y="4889500"/>
            <a:ext cx="4876800" cy="319088"/>
            <a:chOff x="2288" y="3080"/>
            <a:chExt cx="3072" cy="201"/>
          </a:xfrm>
        </p:grpSpPr>
        <p:sp>
          <p:nvSpPr>
            <p:cNvPr id="8" name="AutoShape 6"/>
            <p:cNvSpPr>
              <a:spLocks noChangeArrowheads="1"/>
            </p:cNvSpPr>
            <p:nvPr/>
          </p:nvSpPr>
          <p:spPr bwMode="auto">
            <a:xfrm flipH="1">
              <a:off x="2288" y="3080"/>
              <a:ext cx="2914" cy="200"/>
            </a:xfrm>
            <a:prstGeom prst="roundRect">
              <a:avLst>
                <a:gd name="adj" fmla="val 0"/>
              </a:avLst>
            </a:prstGeom>
            <a:solidFill>
              <a:schemeClr val="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7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9" name="AutoShape 7"/>
            <p:cNvSpPr>
              <a:spLocks noChangeArrowheads="1"/>
            </p:cNvSpPr>
            <p:nvPr/>
          </p:nvSpPr>
          <p:spPr bwMode="auto">
            <a:xfrm>
              <a:off x="5196" y="3080"/>
              <a:ext cx="164" cy="201"/>
            </a:xfrm>
            <a:prstGeom prst="flowChartDelay">
              <a:avLst/>
            </a:prstGeom>
            <a:solidFill>
              <a:schemeClr val="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7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</p:grpSp>
      <p:sp>
        <p:nvSpPr>
          <p:cNvPr id="82952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013200" cy="1822450"/>
          </a:xfrm>
        </p:spPr>
        <p:txBody>
          <a:bodyPr anchor="b"/>
          <a:lstStyle>
            <a:lvl1pPr marL="0" indent="0">
              <a:buFont typeface="Wingdings" pitchFamily="2" charset="2"/>
              <a:buNone/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sk-SK" noProof="0" smtClean="0"/>
              <a:t>Kliknite sem a upravte štýl predlohy podnadpisov.</a:t>
            </a:r>
          </a:p>
        </p:txBody>
      </p:sp>
      <p:sp>
        <p:nvSpPr>
          <p:cNvPr id="82956" name="AutoShape 1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990600"/>
            <a:ext cx="8229600" cy="1905000"/>
          </a:xfrm>
          <a:prstGeom prst="roundRect">
            <a:avLst>
              <a:gd name="adj" fmla="val 50000"/>
            </a:avLst>
          </a:prstGeo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sk-SK" noProof="0" smtClean="0"/>
              <a:t>Kliknite sem a upravte štýl predlohy nadpisov.</a:t>
            </a:r>
          </a:p>
        </p:txBody>
      </p:sp>
      <p:sp>
        <p:nvSpPr>
          <p:cNvPr id="10" name="Rectangle 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11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12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6200" y="6248400"/>
            <a:ext cx="587375" cy="488950"/>
          </a:xfrm>
        </p:spPr>
        <p:txBody>
          <a:bodyPr anchorCtr="0"/>
          <a:lstStyle>
            <a:lvl1pPr>
              <a:defRPr/>
            </a:lvl1pPr>
          </a:lstStyle>
          <a:p>
            <a:fld id="{03DC20D7-56F8-0C4D-B19F-A9472AD9566E}" type="slidenum">
              <a:rPr lang="sk-SK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491442671"/>
      </p:ext>
    </p:extLst>
  </p:cSld>
  <p:clrMapOvr>
    <a:masterClrMapping/>
  </p:clrMapOvr>
  <p:transition>
    <p:plus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63BEA76-B031-3347-AB46-F6B48F3873DC}" type="slidenum">
              <a:rPr lang="sk-SK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791694124"/>
      </p:ext>
    </p:extLst>
  </p:cSld>
  <p:clrMapOvr>
    <a:masterClrMapping/>
  </p:clrMapOvr>
  <p:transition>
    <p:plus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705600" y="762000"/>
            <a:ext cx="1981200" cy="5324475"/>
          </a:xfrm>
        </p:spPr>
        <p:txBody>
          <a:bodyPr vert="eaVert"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762000" y="762000"/>
            <a:ext cx="5791200" cy="5324475"/>
          </a:xfrm>
        </p:spPr>
        <p:txBody>
          <a:bodyPr vert="eaVer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F7D55FA-4959-FB44-ACC3-87B325D21BA6}" type="slidenum">
              <a:rPr lang="sk-SK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077875143"/>
      </p:ext>
    </p:extLst>
  </p:cSld>
  <p:clrMapOvr>
    <a:masterClrMapping/>
  </p:clrMapOvr>
  <p:transition>
    <p:plus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C2501BF-F053-C64D-8A09-05F3D6D51632}" type="slidenum">
              <a:rPr lang="sk-SK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053506404"/>
      </p:ext>
    </p:extLst>
  </p:cSld>
  <p:clrMapOvr>
    <a:masterClrMapping/>
  </p:clrMapOvr>
  <p:transition>
    <p:plus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88DA3C-AB98-9E4B-8E65-2CC1DD095F74}" type="slidenum">
              <a:rPr lang="sk-SK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970753834"/>
      </p:ext>
    </p:extLst>
  </p:cSld>
  <p:clrMapOvr>
    <a:masterClrMapping/>
  </p:clrMapOvr>
  <p:transition>
    <p:plus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760913" y="2362200"/>
            <a:ext cx="3770312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B8CE7B3-B368-2441-B759-230B07C95F61}" type="slidenum">
              <a:rPr lang="sk-SK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786400365"/>
      </p:ext>
    </p:extLst>
  </p:cSld>
  <p:clrMapOvr>
    <a:masterClrMapping/>
  </p:clrMapOvr>
  <p:transition>
    <p:plus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F1BC6EF-A0E5-2145-A296-524328117BD1}" type="slidenum">
              <a:rPr lang="sk-SK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221965154"/>
      </p:ext>
    </p:extLst>
  </p:cSld>
  <p:clrMapOvr>
    <a:masterClrMapping/>
  </p:clrMapOvr>
  <p:transition>
    <p:plus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14624E-094A-EB4C-A801-D6274BE1DF73}" type="slidenum">
              <a:rPr lang="sk-SK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000616649"/>
      </p:ext>
    </p:extLst>
  </p:cSld>
  <p:clrMapOvr>
    <a:masterClrMapping/>
  </p:clrMapOvr>
  <p:transition>
    <p:plus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39FBF17-8B75-214C-9DD4-CB530C0C4574}" type="slidenum">
              <a:rPr lang="sk-SK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17360746"/>
      </p:ext>
    </p:extLst>
  </p:cSld>
  <p:clrMapOvr>
    <a:masterClrMapping/>
  </p:clrMapOvr>
  <p:transition>
    <p:plus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CE62A2B-BBB6-B34B-82F6-0CC5EC5C7E26}" type="slidenum">
              <a:rPr lang="sk-SK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225667655"/>
      </p:ext>
    </p:extLst>
  </p:cSld>
  <p:clrMapOvr>
    <a:masterClrMapping/>
  </p:clrMapOvr>
  <p:transition>
    <p:plus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k-SK" noProof="0" smtClean="0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BBEDDE8-B256-C64B-8B1A-F2FB6BAEFF7F}" type="slidenum">
              <a:rPr lang="sk-SK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511051141"/>
      </p:ext>
    </p:extLst>
  </p:cSld>
  <p:clrMapOvr>
    <a:masterClrMapping/>
  </p:clrMapOvr>
  <p:transition>
    <p:plus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7620000" cy="6858000"/>
            <a:chOff x="0" y="0"/>
            <a:chExt cx="4800" cy="4320"/>
          </a:xfrm>
        </p:grpSpPr>
        <p:grpSp>
          <p:nvGrpSpPr>
            <p:cNvPr id="1032" name="Group 3"/>
            <p:cNvGrpSpPr>
              <a:grpSpLocks/>
            </p:cNvGrpSpPr>
            <p:nvPr userDrawn="1"/>
          </p:nvGrpSpPr>
          <p:grpSpPr bwMode="auto">
            <a:xfrm>
              <a:off x="0" y="0"/>
              <a:ext cx="2016" cy="4320"/>
              <a:chOff x="0" y="0"/>
              <a:chExt cx="2016" cy="4320"/>
            </a:xfrm>
          </p:grpSpPr>
          <p:sp>
            <p:nvSpPr>
              <p:cNvPr id="1036" name="Rectangle 4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480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037" name="Freeform 5"/>
              <p:cNvSpPr>
                <a:spLocks/>
              </p:cNvSpPr>
              <p:nvPr userDrawn="1"/>
            </p:nvSpPr>
            <p:spPr bwMode="auto">
              <a:xfrm>
                <a:off x="288" y="0"/>
                <a:ext cx="1728" cy="735"/>
              </a:xfrm>
              <a:custGeom>
                <a:avLst/>
                <a:gdLst>
                  <a:gd name="T0" fmla="*/ 1728 w 1728"/>
                  <a:gd name="T1" fmla="*/ 0 h 735"/>
                  <a:gd name="T2" fmla="*/ 1728 w 1728"/>
                  <a:gd name="T3" fmla="*/ 480 h 735"/>
                  <a:gd name="T4" fmla="*/ 380 w 1728"/>
                  <a:gd name="T5" fmla="*/ 482 h 735"/>
                  <a:gd name="T6" fmla="*/ 354 w 1728"/>
                  <a:gd name="T7" fmla="*/ 480 h 735"/>
                  <a:gd name="T8" fmla="*/ 308 w 1728"/>
                  <a:gd name="T9" fmla="*/ 489 h 735"/>
                  <a:gd name="T10" fmla="*/ 246 w 1728"/>
                  <a:gd name="T11" fmla="*/ 531 h 735"/>
                  <a:gd name="T12" fmla="*/ 206 w 1728"/>
                  <a:gd name="T13" fmla="*/ 597 h 735"/>
                  <a:gd name="T14" fmla="*/ 192 w 1728"/>
                  <a:gd name="T15" fmla="*/ 666 h 735"/>
                  <a:gd name="T16" fmla="*/ 192 w 1728"/>
                  <a:gd name="T17" fmla="*/ 735 h 735"/>
                  <a:gd name="T18" fmla="*/ 0 w 1728"/>
                  <a:gd name="T19" fmla="*/ 735 h 735"/>
                  <a:gd name="T20" fmla="*/ 0 w 1728"/>
                  <a:gd name="T21" fmla="*/ 480 h 735"/>
                  <a:gd name="T22" fmla="*/ 0 w 1728"/>
                  <a:gd name="T23" fmla="*/ 0 h 735"/>
                  <a:gd name="T24" fmla="*/ 1728 w 1728"/>
                  <a:gd name="T25" fmla="*/ 0 h 73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728" h="735">
                    <a:moveTo>
                      <a:pt x="1728" y="0"/>
                    </a:moveTo>
                    <a:lnTo>
                      <a:pt x="1728" y="480"/>
                    </a:lnTo>
                    <a:lnTo>
                      <a:pt x="380" y="482"/>
                    </a:lnTo>
                    <a:lnTo>
                      <a:pt x="354" y="480"/>
                    </a:lnTo>
                    <a:lnTo>
                      <a:pt x="308" y="489"/>
                    </a:lnTo>
                    <a:cubicBezTo>
                      <a:pt x="290" y="498"/>
                      <a:pt x="263" y="513"/>
                      <a:pt x="246" y="531"/>
                    </a:cubicBezTo>
                    <a:cubicBezTo>
                      <a:pt x="229" y="549"/>
                      <a:pt x="215" y="574"/>
                      <a:pt x="206" y="597"/>
                    </a:cubicBezTo>
                    <a:cubicBezTo>
                      <a:pt x="197" y="620"/>
                      <a:pt x="194" y="643"/>
                      <a:pt x="192" y="666"/>
                    </a:cubicBezTo>
                    <a:lnTo>
                      <a:pt x="192" y="735"/>
                    </a:lnTo>
                    <a:lnTo>
                      <a:pt x="0" y="735"/>
                    </a:lnTo>
                    <a:lnTo>
                      <a:pt x="0" y="480"/>
                    </a:lnTo>
                    <a:lnTo>
                      <a:pt x="0" y="0"/>
                    </a:lnTo>
                    <a:lnTo>
                      <a:pt x="1728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miter lim="80000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1033" name="Group 6"/>
            <p:cNvGrpSpPr>
              <a:grpSpLocks/>
            </p:cNvGrpSpPr>
            <p:nvPr/>
          </p:nvGrpSpPr>
          <p:grpSpPr bwMode="auto">
            <a:xfrm>
              <a:off x="144" y="1248"/>
              <a:ext cx="4656" cy="201"/>
              <a:chOff x="144" y="1248"/>
              <a:chExt cx="4656" cy="201"/>
            </a:xfrm>
          </p:grpSpPr>
          <p:sp>
            <p:nvSpPr>
              <p:cNvPr id="1034" name="AutoShape 7"/>
              <p:cNvSpPr>
                <a:spLocks noChangeArrowheads="1"/>
              </p:cNvSpPr>
              <p:nvPr/>
            </p:nvSpPr>
            <p:spPr bwMode="auto">
              <a:xfrm>
                <a:off x="384" y="1248"/>
                <a:ext cx="4416" cy="200"/>
              </a:xfrm>
              <a:prstGeom prst="roundRect">
                <a:avLst>
                  <a:gd name="adj" fmla="val 0"/>
                </a:avLst>
              </a:pr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035" name="AutoShape 8"/>
              <p:cNvSpPr>
                <a:spLocks noChangeArrowheads="1"/>
              </p:cNvSpPr>
              <p:nvPr/>
            </p:nvSpPr>
            <p:spPr bwMode="auto">
              <a:xfrm flipH="1">
                <a:off x="144" y="1248"/>
                <a:ext cx="248" cy="201"/>
              </a:xfrm>
              <a:prstGeom prst="flowChartDelay">
                <a:avLst/>
              </a:pr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</p:grpSp>
      </p:grpSp>
      <p:sp>
        <p:nvSpPr>
          <p:cNvPr id="1027" name="AutoShape 9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762000"/>
            <a:ext cx="7924800" cy="1143000"/>
          </a:xfrm>
          <a:prstGeom prst="roundRect">
            <a:avLst>
              <a:gd name="adj" fmla="val 21667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sk-SK"/>
              <a:t>Kliknite sem a upravte štýl predlohy nadpisov.</a:t>
            </a:r>
          </a:p>
        </p:txBody>
      </p:sp>
      <p:sp>
        <p:nvSpPr>
          <p:cNvPr id="1028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2362200"/>
            <a:ext cx="7693025" cy="3724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k-SK"/>
              <a:t>Kliknite sem a upravte štýly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8193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438400" y="6248400"/>
            <a:ext cx="2130425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8193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791200" y="6248400"/>
            <a:ext cx="2897188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8193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>
              <a:defRPr sz="2600" b="1">
                <a:solidFill>
                  <a:schemeClr val="bg1"/>
                </a:solidFill>
              </a:defRPr>
            </a:lvl1pPr>
          </a:lstStyle>
          <a:p>
            <a:fld id="{7E8A566A-41B6-0D44-9953-B3852E65CC0C}" type="slidenum">
              <a:rPr lang="sk-SK"/>
              <a:pPr/>
              <a:t>‹#›</a:t>
            </a:fld>
            <a:endParaRPr lang="sk-S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8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ransition>
    <p:plus/>
  </p:transition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charset="0"/>
        <a:buChar char="l"/>
        <a:defRPr sz="28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sz="24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charset="0"/>
        <a:buChar char="l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Char char="–"/>
        <a:defRPr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charset="0"/>
        <a:buChar char="l"/>
        <a:defRPr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2"/>
          <p:cNvSpPr>
            <a:spLocks noGrp="1" noChangeArrowheads="1"/>
          </p:cNvSpPr>
          <p:nvPr>
            <p:ph type="ctrTitle"/>
          </p:nvPr>
        </p:nvSpPr>
        <p:spPr>
          <a:xfrm>
            <a:off x="914400" y="1341438"/>
            <a:ext cx="8229600" cy="1236662"/>
          </a:xfrm>
        </p:spPr>
        <p:txBody>
          <a:bodyPr/>
          <a:lstStyle/>
          <a:p>
            <a:pPr eaLnBrk="1" hangingPunct="1"/>
            <a:r>
              <a:rPr lang="sk-SK" sz="3200" dirty="0" smtClean="0">
                <a:latin typeface="Arial" charset="0"/>
              </a:rPr>
              <a:t>Povinnosti poskytovateľov ZS pri manipulácii s liekmi </a:t>
            </a:r>
            <a:endParaRPr lang="sk-SK" sz="3200" dirty="0">
              <a:latin typeface="Arial" charset="0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43438" y="2852738"/>
            <a:ext cx="4105275" cy="12096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sk-SK" sz="3200" dirty="0" smtClean="0">
                <a:cs typeface="+mn-cs"/>
              </a:rPr>
              <a:t> </a:t>
            </a:r>
            <a:endParaRPr lang="sk-SK" sz="3200" dirty="0">
              <a:cs typeface="+mn-cs"/>
            </a:endParaRPr>
          </a:p>
        </p:txBody>
      </p:sp>
      <p:pic>
        <p:nvPicPr>
          <p:cNvPr id="3076" name="Picture 6" descr="erb-ks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4581525"/>
            <a:ext cx="1192212" cy="1341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7" name="Text Box 7"/>
          <p:cNvSpPr txBox="1">
            <a:spLocks noChangeArrowheads="1"/>
          </p:cNvSpPr>
          <p:nvPr/>
        </p:nvSpPr>
        <p:spPr bwMode="auto">
          <a:xfrm>
            <a:off x="323529" y="5733256"/>
            <a:ext cx="3384872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k-SK" b="1" dirty="0"/>
              <a:t>Pripravila</a:t>
            </a:r>
            <a:r>
              <a:rPr lang="sk-SK" b="1" dirty="0" smtClean="0"/>
              <a:t>: </a:t>
            </a:r>
          </a:p>
          <a:p>
            <a:pPr eaLnBrk="1" hangingPunct="1">
              <a:spcBef>
                <a:spcPct val="50000"/>
              </a:spcBef>
            </a:pPr>
            <a:r>
              <a:rPr lang="sk-SK" b="1" dirty="0" smtClean="0"/>
              <a:t>RNDr</a:t>
            </a:r>
            <a:r>
              <a:rPr lang="sk-SK" b="1" dirty="0"/>
              <a:t>. Anna </a:t>
            </a:r>
            <a:r>
              <a:rPr lang="sk-SK" b="1" dirty="0" err="1"/>
              <a:t>Marenčíková</a:t>
            </a:r>
            <a:r>
              <a:rPr lang="sk-SK" b="1" dirty="0"/>
              <a:t> </a:t>
            </a: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>
                <a:latin typeface="Arial"/>
                <a:cs typeface="Arial"/>
              </a:rPr>
              <a:t>3. </a:t>
            </a:r>
            <a:r>
              <a:rPr lang="en-US" sz="2800" dirty="0">
                <a:latin typeface="Arial"/>
                <a:cs typeface="Arial"/>
              </a:rPr>
              <a:t> </a:t>
            </a:r>
            <a:r>
              <a:rPr lang="sk-SK" sz="2800" dirty="0" smtClean="0">
                <a:latin typeface="Arial"/>
                <a:cs typeface="Arial"/>
              </a:rPr>
              <a:t>„</a:t>
            </a:r>
            <a:r>
              <a:rPr lang="en-US" sz="2800" dirty="0" smtClean="0">
                <a:latin typeface="Arial"/>
                <a:cs typeface="Arial"/>
              </a:rPr>
              <a:t>A” </a:t>
            </a:r>
            <a:r>
              <a:rPr lang="sk-SK" sz="2800" dirty="0" smtClean="0">
                <a:latin typeface="Arial"/>
                <a:cs typeface="Arial"/>
              </a:rPr>
              <a:t>lieky </a:t>
            </a:r>
            <a:endParaRPr lang="sk-SK" sz="2800" dirty="0">
              <a:latin typeface="Arial"/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sk-SK" sz="2400" dirty="0" smtClean="0">
                <a:latin typeface="Arial"/>
                <a:cs typeface="Arial"/>
              </a:rPr>
              <a:t>Lieky</a:t>
            </a:r>
            <a:r>
              <a:rPr lang="en-US" sz="2400" dirty="0" smtClean="0">
                <a:latin typeface="Arial"/>
                <a:cs typeface="Arial"/>
              </a:rPr>
              <a:t>, </a:t>
            </a:r>
            <a:r>
              <a:rPr lang="en-US" sz="2400" dirty="0" err="1" smtClean="0">
                <a:latin typeface="Arial"/>
                <a:cs typeface="Arial"/>
              </a:rPr>
              <a:t>ktorým</a:t>
            </a:r>
            <a:r>
              <a:rPr lang="en-US" sz="2400" dirty="0" smtClean="0">
                <a:latin typeface="Arial"/>
                <a:cs typeface="Arial"/>
              </a:rPr>
              <a:t> je </a:t>
            </a:r>
            <a:r>
              <a:rPr lang="en-US" sz="2400" dirty="0" err="1" smtClean="0">
                <a:latin typeface="Arial"/>
                <a:cs typeface="Arial"/>
              </a:rPr>
              <a:t>určený</a:t>
            </a:r>
            <a:r>
              <a:rPr lang="en-US" sz="2400" dirty="0" smtClean="0">
                <a:latin typeface="Arial"/>
                <a:cs typeface="Arial"/>
              </a:rPr>
              <a:t> </a:t>
            </a:r>
            <a:r>
              <a:rPr lang="en-US" sz="2400" dirty="0" err="1" smtClean="0">
                <a:latin typeface="Arial"/>
                <a:cs typeface="Arial"/>
              </a:rPr>
              <a:t>osobitný</a:t>
            </a:r>
            <a:r>
              <a:rPr lang="en-US" sz="2400" dirty="0" smtClean="0">
                <a:latin typeface="Arial"/>
                <a:cs typeface="Arial"/>
              </a:rPr>
              <a:t> </a:t>
            </a:r>
            <a:r>
              <a:rPr lang="en-US" sz="2400" dirty="0" err="1" smtClean="0">
                <a:latin typeface="Arial"/>
                <a:cs typeface="Arial"/>
              </a:rPr>
              <a:t>spôsob</a:t>
            </a:r>
            <a:r>
              <a:rPr lang="en-US" sz="2400" dirty="0" smtClean="0">
                <a:latin typeface="Arial"/>
                <a:cs typeface="Arial"/>
              </a:rPr>
              <a:t> </a:t>
            </a:r>
            <a:r>
              <a:rPr lang="en-US" sz="2400" dirty="0" err="1" smtClean="0">
                <a:latin typeface="Arial"/>
                <a:cs typeface="Arial"/>
              </a:rPr>
              <a:t>úhrady</a:t>
            </a:r>
            <a:r>
              <a:rPr lang="en-US" sz="2400" dirty="0" smtClean="0">
                <a:latin typeface="Arial"/>
                <a:cs typeface="Arial"/>
              </a:rPr>
              <a:t>,  </a:t>
            </a:r>
            <a:r>
              <a:rPr lang="en-US" sz="2400" dirty="0" err="1" smtClean="0">
                <a:latin typeface="Arial"/>
                <a:cs typeface="Arial"/>
              </a:rPr>
              <a:t>sú</a:t>
            </a:r>
            <a:r>
              <a:rPr lang="en-US" sz="2400" dirty="0" smtClean="0">
                <a:latin typeface="Arial"/>
                <a:cs typeface="Arial"/>
              </a:rPr>
              <a:t> </a:t>
            </a:r>
            <a:r>
              <a:rPr lang="en-US" sz="2400" dirty="0" err="1" smtClean="0">
                <a:latin typeface="Arial"/>
                <a:cs typeface="Arial"/>
              </a:rPr>
              <a:t>plne</a:t>
            </a:r>
            <a:r>
              <a:rPr lang="en-US" sz="2400" dirty="0" smtClean="0">
                <a:latin typeface="Arial"/>
                <a:cs typeface="Arial"/>
              </a:rPr>
              <a:t> </a:t>
            </a:r>
            <a:r>
              <a:rPr lang="en-US" sz="2400" dirty="0" err="1" smtClean="0">
                <a:latin typeface="Arial"/>
                <a:cs typeface="Arial"/>
              </a:rPr>
              <a:t>uhrádzané</a:t>
            </a:r>
            <a:r>
              <a:rPr lang="en-US" sz="2400" dirty="0" smtClean="0">
                <a:latin typeface="Arial"/>
                <a:cs typeface="Arial"/>
              </a:rPr>
              <a:t>, (</a:t>
            </a:r>
            <a:r>
              <a:rPr lang="sk-SK" sz="2400" dirty="0" smtClean="0">
                <a:latin typeface="Arial"/>
                <a:cs typeface="Arial"/>
              </a:rPr>
              <a:t>„</a:t>
            </a:r>
            <a:r>
              <a:rPr lang="en-US" sz="2400" dirty="0" smtClean="0">
                <a:latin typeface="Arial"/>
                <a:cs typeface="Arial"/>
              </a:rPr>
              <a:t>A”)  </a:t>
            </a:r>
            <a:r>
              <a:rPr lang="en-US" sz="2400" dirty="0" err="1" smtClean="0">
                <a:latin typeface="Arial"/>
                <a:cs typeface="Arial"/>
              </a:rPr>
              <a:t>alebo</a:t>
            </a:r>
            <a:r>
              <a:rPr lang="en-US" sz="2400" dirty="0" smtClean="0">
                <a:latin typeface="Arial"/>
                <a:cs typeface="Arial"/>
              </a:rPr>
              <a:t> </a:t>
            </a:r>
            <a:r>
              <a:rPr lang="en-US" sz="2400" dirty="0" err="1" smtClean="0">
                <a:latin typeface="Arial"/>
                <a:cs typeface="Arial"/>
              </a:rPr>
              <a:t>čiastočne</a:t>
            </a:r>
            <a:r>
              <a:rPr lang="en-US" sz="2400" dirty="0" smtClean="0">
                <a:latin typeface="Arial"/>
                <a:cs typeface="Arial"/>
              </a:rPr>
              <a:t> </a:t>
            </a:r>
            <a:r>
              <a:rPr lang="en-US" sz="2400" dirty="0" err="1" smtClean="0">
                <a:latin typeface="Arial"/>
                <a:cs typeface="Arial"/>
              </a:rPr>
              <a:t>uhrádzané</a:t>
            </a:r>
            <a:r>
              <a:rPr lang="en-US" sz="2400" dirty="0" smtClean="0">
                <a:latin typeface="Arial"/>
                <a:cs typeface="Arial"/>
              </a:rPr>
              <a:t> (</a:t>
            </a:r>
            <a:r>
              <a:rPr lang="sk-SK" sz="2400" dirty="0" smtClean="0">
                <a:latin typeface="Arial"/>
                <a:cs typeface="Arial"/>
              </a:rPr>
              <a:t>„</a:t>
            </a:r>
            <a:r>
              <a:rPr lang="en-US" sz="2400" dirty="0" smtClean="0">
                <a:latin typeface="Arial"/>
                <a:cs typeface="Arial"/>
              </a:rPr>
              <a:t>AS”) </a:t>
            </a:r>
            <a:r>
              <a:rPr lang="en-US" sz="2400" dirty="0" err="1" smtClean="0">
                <a:latin typeface="Arial"/>
                <a:cs typeface="Arial"/>
              </a:rPr>
              <a:t>na</a:t>
            </a:r>
            <a:r>
              <a:rPr lang="en-US" sz="2400" dirty="0" smtClean="0">
                <a:latin typeface="Arial"/>
                <a:cs typeface="Arial"/>
              </a:rPr>
              <a:t> </a:t>
            </a:r>
            <a:r>
              <a:rPr lang="en-US" sz="2400" dirty="0" err="1" smtClean="0">
                <a:latin typeface="Arial"/>
                <a:cs typeface="Arial"/>
              </a:rPr>
              <a:t>základe</a:t>
            </a:r>
            <a:r>
              <a:rPr lang="en-US" sz="2400" dirty="0" smtClean="0">
                <a:latin typeface="Arial"/>
                <a:cs typeface="Arial"/>
              </a:rPr>
              <a:t> VZP a </a:t>
            </a:r>
            <a:r>
              <a:rPr lang="en-US" sz="2400" dirty="0" err="1" smtClean="0">
                <a:latin typeface="Arial"/>
                <a:cs typeface="Arial"/>
              </a:rPr>
              <a:t>zdravotná</a:t>
            </a:r>
            <a:r>
              <a:rPr lang="en-US" sz="2400" dirty="0" smtClean="0">
                <a:latin typeface="Arial"/>
                <a:cs typeface="Arial"/>
              </a:rPr>
              <a:t> </a:t>
            </a:r>
            <a:r>
              <a:rPr lang="en-US" sz="2400" dirty="0" err="1" smtClean="0">
                <a:latin typeface="Arial"/>
                <a:cs typeface="Arial"/>
              </a:rPr>
              <a:t>poisťovňa</a:t>
            </a:r>
            <a:r>
              <a:rPr lang="en-US" sz="2400" dirty="0" smtClean="0">
                <a:latin typeface="Arial"/>
                <a:cs typeface="Arial"/>
              </a:rPr>
              <a:t> </a:t>
            </a:r>
            <a:r>
              <a:rPr lang="en-US" sz="2400" dirty="0" err="1" smtClean="0">
                <a:latin typeface="Arial"/>
                <a:cs typeface="Arial"/>
              </a:rPr>
              <a:t>ich</a:t>
            </a:r>
            <a:r>
              <a:rPr lang="en-US" sz="2400" dirty="0" smtClean="0">
                <a:latin typeface="Arial"/>
                <a:cs typeface="Arial"/>
              </a:rPr>
              <a:t> </a:t>
            </a:r>
            <a:r>
              <a:rPr lang="en-US" sz="2400" dirty="0" err="1" smtClean="0">
                <a:latin typeface="Arial"/>
                <a:cs typeface="Arial"/>
              </a:rPr>
              <a:t>uhrádza</a:t>
            </a:r>
            <a:r>
              <a:rPr lang="en-US" sz="2400" dirty="0" smtClean="0">
                <a:latin typeface="Arial"/>
                <a:cs typeface="Arial"/>
              </a:rPr>
              <a:t> </a:t>
            </a:r>
            <a:r>
              <a:rPr lang="en-US" sz="2400" dirty="0" err="1" smtClean="0">
                <a:latin typeface="Arial"/>
                <a:cs typeface="Arial"/>
              </a:rPr>
              <a:t>ako</a:t>
            </a:r>
            <a:r>
              <a:rPr lang="en-US" sz="2400" dirty="0" smtClean="0">
                <a:latin typeface="Arial"/>
                <a:cs typeface="Arial"/>
              </a:rPr>
              <a:t> </a:t>
            </a:r>
            <a:r>
              <a:rPr lang="en-US" sz="2400" dirty="0" err="1" smtClean="0">
                <a:latin typeface="Arial"/>
                <a:cs typeface="Arial"/>
              </a:rPr>
              <a:t>pripočítateľnú</a:t>
            </a:r>
            <a:r>
              <a:rPr lang="en-US" sz="2400" dirty="0" smtClean="0">
                <a:latin typeface="Arial"/>
                <a:cs typeface="Arial"/>
              </a:rPr>
              <a:t> </a:t>
            </a:r>
            <a:r>
              <a:rPr lang="en-US" sz="2400" dirty="0" err="1" smtClean="0">
                <a:latin typeface="Arial"/>
                <a:cs typeface="Arial"/>
              </a:rPr>
              <a:t>položku</a:t>
            </a:r>
            <a:r>
              <a:rPr lang="en-US" sz="2400" dirty="0" smtClean="0">
                <a:latin typeface="Arial"/>
                <a:cs typeface="Arial"/>
              </a:rPr>
              <a:t> </a:t>
            </a:r>
            <a:r>
              <a:rPr lang="en-US" sz="2400" dirty="0" err="1" smtClean="0">
                <a:latin typeface="Arial"/>
                <a:cs typeface="Arial"/>
              </a:rPr>
              <a:t>ku</a:t>
            </a:r>
            <a:r>
              <a:rPr lang="en-US" sz="2400" dirty="0" smtClean="0">
                <a:latin typeface="Arial"/>
                <a:cs typeface="Arial"/>
              </a:rPr>
              <a:t> </a:t>
            </a:r>
            <a:r>
              <a:rPr lang="en-US" sz="2400" dirty="0" err="1" smtClean="0">
                <a:latin typeface="Arial"/>
                <a:cs typeface="Arial"/>
              </a:rPr>
              <a:t>výkonu</a:t>
            </a:r>
            <a:r>
              <a:rPr lang="en-US" sz="2400" dirty="0">
                <a:latin typeface="Arial"/>
                <a:cs typeface="Arial"/>
              </a:rPr>
              <a:t> </a:t>
            </a:r>
            <a:r>
              <a:rPr lang="en-US" sz="2400" dirty="0" err="1" smtClean="0">
                <a:latin typeface="Arial"/>
                <a:cs typeface="Arial"/>
              </a:rPr>
              <a:t>zdravotnej</a:t>
            </a:r>
            <a:r>
              <a:rPr lang="en-US" sz="2400" dirty="0" smtClean="0">
                <a:latin typeface="Arial"/>
                <a:cs typeface="Arial"/>
              </a:rPr>
              <a:t> </a:t>
            </a:r>
            <a:r>
              <a:rPr lang="en-US" sz="2400" dirty="0" err="1" smtClean="0">
                <a:latin typeface="Arial"/>
                <a:cs typeface="Arial"/>
              </a:rPr>
              <a:t>starostlivosti</a:t>
            </a:r>
            <a:r>
              <a:rPr lang="en-US" sz="2400" dirty="0" smtClean="0">
                <a:latin typeface="Arial"/>
                <a:cs typeface="Arial"/>
              </a:rPr>
              <a:t>. </a:t>
            </a:r>
            <a:endParaRPr lang="sk-SK" sz="2400" dirty="0" smtClean="0">
              <a:latin typeface="Arial"/>
              <a:cs typeface="Arial"/>
            </a:endParaRPr>
          </a:p>
          <a:p>
            <a:pPr marL="0" indent="0" algn="just">
              <a:buNone/>
            </a:pPr>
            <a:endParaRPr lang="en-US" sz="2400" dirty="0" smtClean="0">
              <a:latin typeface="Arial"/>
              <a:cs typeface="Arial"/>
            </a:endParaRPr>
          </a:p>
          <a:p>
            <a:pPr marL="0" indent="0" algn="just">
              <a:buNone/>
            </a:pPr>
            <a:r>
              <a:rPr lang="sk-SK" sz="2400" dirty="0" smtClean="0">
                <a:latin typeface="Arial"/>
                <a:cs typeface="Arial"/>
              </a:rPr>
              <a:t>„</a:t>
            </a:r>
            <a:r>
              <a:rPr lang="en-US" sz="2400" dirty="0" smtClean="0">
                <a:latin typeface="Arial"/>
                <a:cs typeface="Arial"/>
              </a:rPr>
              <a:t>A” </a:t>
            </a:r>
            <a:r>
              <a:rPr lang="en-US" sz="2400" dirty="0" err="1" smtClean="0">
                <a:latin typeface="Arial"/>
                <a:cs typeface="Arial"/>
              </a:rPr>
              <a:t>napr</a:t>
            </a:r>
            <a:r>
              <a:rPr lang="en-US" sz="2400" dirty="0" smtClean="0">
                <a:latin typeface="Arial"/>
                <a:cs typeface="Arial"/>
              </a:rPr>
              <a:t>. Heparin sol </a:t>
            </a:r>
            <a:r>
              <a:rPr lang="en-US" sz="2400" dirty="0" err="1" smtClean="0">
                <a:latin typeface="Arial"/>
                <a:cs typeface="Arial"/>
              </a:rPr>
              <a:t>inj</a:t>
            </a:r>
            <a:r>
              <a:rPr lang="en-US" sz="2400" dirty="0" smtClean="0">
                <a:latin typeface="Arial"/>
                <a:cs typeface="Arial"/>
              </a:rPr>
              <a:t>, Magnesium </a:t>
            </a:r>
            <a:r>
              <a:rPr lang="en-US" sz="2400" dirty="0" err="1" smtClean="0">
                <a:latin typeface="Arial"/>
                <a:cs typeface="Arial"/>
              </a:rPr>
              <a:t>sulfuricum</a:t>
            </a:r>
            <a:r>
              <a:rPr lang="en-US" sz="2400" dirty="0" smtClean="0">
                <a:latin typeface="Arial"/>
                <a:cs typeface="Arial"/>
              </a:rPr>
              <a:t> sol </a:t>
            </a:r>
            <a:r>
              <a:rPr lang="en-US" sz="2400" dirty="0" err="1" smtClean="0">
                <a:latin typeface="Arial"/>
                <a:cs typeface="Arial"/>
              </a:rPr>
              <a:t>inj</a:t>
            </a:r>
            <a:endParaRPr lang="en-US" sz="2400" dirty="0" smtClean="0">
              <a:latin typeface="Arial"/>
              <a:cs typeface="Arial"/>
            </a:endParaRPr>
          </a:p>
          <a:p>
            <a:pPr marL="0" indent="0" algn="just">
              <a:buNone/>
            </a:pPr>
            <a:r>
              <a:rPr lang="sk-SK" sz="2400" dirty="0" smtClean="0">
                <a:latin typeface="Arial"/>
                <a:cs typeface="Arial"/>
              </a:rPr>
              <a:t>„</a:t>
            </a:r>
            <a:r>
              <a:rPr lang="en-US" sz="2400" dirty="0" smtClean="0">
                <a:latin typeface="Arial"/>
                <a:cs typeface="Arial"/>
              </a:rPr>
              <a:t>AS” </a:t>
            </a:r>
            <a:r>
              <a:rPr lang="en-US" sz="2400" dirty="0" err="1" smtClean="0">
                <a:latin typeface="Arial"/>
                <a:cs typeface="Arial"/>
              </a:rPr>
              <a:t>napr</a:t>
            </a:r>
            <a:r>
              <a:rPr lang="en-US" sz="2400" dirty="0" smtClean="0">
                <a:latin typeface="Arial"/>
                <a:cs typeface="Arial"/>
              </a:rPr>
              <a:t>. </a:t>
            </a:r>
            <a:r>
              <a:rPr lang="en-US" sz="2400" dirty="0" err="1" smtClean="0">
                <a:latin typeface="Arial"/>
                <a:cs typeface="Arial"/>
              </a:rPr>
              <a:t>Ferinject</a:t>
            </a:r>
            <a:r>
              <a:rPr lang="en-US" sz="2400" dirty="0" smtClean="0">
                <a:latin typeface="Arial"/>
                <a:cs typeface="Arial"/>
              </a:rPr>
              <a:t> sol </a:t>
            </a:r>
            <a:r>
              <a:rPr lang="en-US" sz="2400" dirty="0" err="1" smtClean="0">
                <a:latin typeface="Arial"/>
                <a:cs typeface="Arial"/>
              </a:rPr>
              <a:t>inj</a:t>
            </a:r>
            <a:r>
              <a:rPr lang="sk-SK" sz="2400" dirty="0" smtClean="0">
                <a:latin typeface="Arial"/>
                <a:cs typeface="Arial"/>
              </a:rPr>
              <a:t>, </a:t>
            </a:r>
            <a:r>
              <a:rPr lang="sk-SK" sz="2400" dirty="0" err="1" smtClean="0">
                <a:latin typeface="Arial"/>
                <a:cs typeface="Arial"/>
              </a:rPr>
              <a:t>Alimta</a:t>
            </a:r>
            <a:r>
              <a:rPr lang="sk-SK" sz="2400" dirty="0" smtClean="0">
                <a:latin typeface="Arial"/>
                <a:cs typeface="Arial"/>
              </a:rPr>
              <a:t> </a:t>
            </a:r>
            <a:r>
              <a:rPr lang="sk-SK" sz="2400" dirty="0" err="1" smtClean="0">
                <a:latin typeface="Arial"/>
                <a:cs typeface="Arial"/>
              </a:rPr>
              <a:t>plc</a:t>
            </a:r>
            <a:r>
              <a:rPr lang="sk-SK" sz="2400" dirty="0" smtClean="0">
                <a:latin typeface="Arial"/>
                <a:cs typeface="Arial"/>
              </a:rPr>
              <a:t> </a:t>
            </a:r>
            <a:r>
              <a:rPr lang="sk-SK" sz="2400" dirty="0" err="1" smtClean="0">
                <a:latin typeface="Arial"/>
                <a:cs typeface="Arial"/>
              </a:rPr>
              <a:t>ifo</a:t>
            </a:r>
            <a:r>
              <a:rPr lang="sk-SK" sz="2400" dirty="0" smtClean="0">
                <a:latin typeface="Arial"/>
                <a:cs typeface="Arial"/>
              </a:rPr>
              <a:t> 1x100mg</a:t>
            </a:r>
            <a:endParaRPr lang="en-US" sz="2400" dirty="0">
              <a:latin typeface="Arial"/>
              <a:cs typeface="Arial"/>
            </a:endParaRPr>
          </a:p>
        </p:txBody>
      </p:sp>
      <p:pic>
        <p:nvPicPr>
          <p:cNvPr id="4" name="Picture 9" descr="erb-ksk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5113" y="476250"/>
            <a:ext cx="8318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34686480"/>
      </p:ext>
    </p:extLst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z="2800" dirty="0" smtClean="0">
                <a:latin typeface="Arial"/>
                <a:cs typeface="Arial"/>
              </a:rPr>
              <a:t>„</a:t>
            </a:r>
            <a:r>
              <a:rPr lang="en-US" sz="2800" dirty="0" smtClean="0">
                <a:latin typeface="Arial"/>
                <a:cs typeface="Arial"/>
              </a:rPr>
              <a:t>V” </a:t>
            </a:r>
            <a:r>
              <a:rPr lang="sk-SK" sz="2800" dirty="0" smtClean="0">
                <a:latin typeface="Arial"/>
                <a:cs typeface="Arial"/>
              </a:rPr>
              <a:t>lieky</a:t>
            </a:r>
            <a:r>
              <a:rPr lang="en-US" sz="2800" dirty="0" smtClean="0">
                <a:latin typeface="Arial"/>
                <a:cs typeface="Arial"/>
              </a:rPr>
              <a:t> - </a:t>
            </a:r>
            <a:r>
              <a:rPr lang="sk-SK" sz="2800" dirty="0" smtClean="0">
                <a:latin typeface="Arial"/>
                <a:cs typeface="Arial"/>
              </a:rPr>
              <a:t>vakcíny</a:t>
            </a:r>
            <a:endParaRPr lang="sk-SK" sz="2800" dirty="0">
              <a:latin typeface="Arial"/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sz="2400" dirty="0" err="1" smtClean="0">
                <a:latin typeface="Arial"/>
                <a:cs typeface="Arial"/>
              </a:rPr>
              <a:t>Vakcína</a:t>
            </a:r>
            <a:r>
              <a:rPr lang="en-US" sz="2400" dirty="0" smtClean="0">
                <a:latin typeface="Arial"/>
                <a:cs typeface="Arial"/>
              </a:rPr>
              <a:t> </a:t>
            </a:r>
            <a:r>
              <a:rPr lang="en-US" sz="2400" dirty="0" err="1" smtClean="0">
                <a:latin typeface="Arial"/>
                <a:cs typeface="Arial"/>
              </a:rPr>
              <a:t>určená</a:t>
            </a:r>
            <a:r>
              <a:rPr lang="en-US" sz="2400" dirty="0" smtClean="0">
                <a:latin typeface="Arial"/>
                <a:cs typeface="Arial"/>
              </a:rPr>
              <a:t> </a:t>
            </a:r>
            <a:r>
              <a:rPr lang="en-US" sz="2400" dirty="0" err="1" smtClean="0">
                <a:latin typeface="Arial"/>
                <a:cs typeface="Arial"/>
              </a:rPr>
              <a:t>na</a:t>
            </a:r>
            <a:r>
              <a:rPr lang="en-US" sz="2400" dirty="0" smtClean="0">
                <a:latin typeface="Arial"/>
                <a:cs typeface="Arial"/>
              </a:rPr>
              <a:t> </a:t>
            </a:r>
            <a:r>
              <a:rPr lang="en-US" sz="2400" dirty="0" err="1" smtClean="0">
                <a:latin typeface="Arial"/>
                <a:cs typeface="Arial"/>
              </a:rPr>
              <a:t>povinné</a:t>
            </a:r>
            <a:r>
              <a:rPr lang="en-US" sz="2400" dirty="0" smtClean="0">
                <a:latin typeface="Arial"/>
                <a:cs typeface="Arial"/>
              </a:rPr>
              <a:t> </a:t>
            </a:r>
            <a:r>
              <a:rPr lang="en-US" sz="2400" dirty="0" err="1" smtClean="0">
                <a:latin typeface="Arial"/>
                <a:cs typeface="Arial"/>
              </a:rPr>
              <a:t>očkovanie</a:t>
            </a:r>
            <a:r>
              <a:rPr lang="en-US" sz="2400" dirty="0" smtClean="0">
                <a:latin typeface="Arial"/>
                <a:cs typeface="Arial"/>
              </a:rPr>
              <a:t> </a:t>
            </a:r>
            <a:r>
              <a:rPr lang="en-US" sz="2400" dirty="0" err="1" smtClean="0">
                <a:latin typeface="Arial"/>
                <a:cs typeface="Arial"/>
              </a:rPr>
              <a:t>sa</a:t>
            </a:r>
            <a:r>
              <a:rPr lang="en-US" sz="2400" dirty="0" smtClean="0">
                <a:latin typeface="Arial"/>
                <a:cs typeface="Arial"/>
              </a:rPr>
              <a:t> </a:t>
            </a:r>
            <a:r>
              <a:rPr lang="en-US" sz="2400" dirty="0" err="1" smtClean="0">
                <a:latin typeface="Arial"/>
                <a:cs typeface="Arial"/>
              </a:rPr>
              <a:t>predpisuje</a:t>
            </a:r>
            <a:r>
              <a:rPr lang="en-US" sz="2400" dirty="0" smtClean="0">
                <a:latin typeface="Arial"/>
                <a:cs typeface="Arial"/>
              </a:rPr>
              <a:t> </a:t>
            </a:r>
            <a:r>
              <a:rPr lang="en-US" sz="2400" dirty="0" err="1" smtClean="0">
                <a:latin typeface="Arial"/>
                <a:cs typeface="Arial"/>
              </a:rPr>
              <a:t>na</a:t>
            </a:r>
            <a:r>
              <a:rPr lang="en-US" sz="2400" dirty="0" smtClean="0">
                <a:latin typeface="Arial"/>
                <a:cs typeface="Arial"/>
              </a:rPr>
              <a:t> </a:t>
            </a:r>
            <a:r>
              <a:rPr lang="en-US" sz="2400" dirty="0" err="1" smtClean="0">
                <a:latin typeface="Arial"/>
                <a:cs typeface="Arial"/>
              </a:rPr>
              <a:t>lekársky</a:t>
            </a:r>
            <a:r>
              <a:rPr lang="en-US" sz="2400" dirty="0" smtClean="0">
                <a:latin typeface="Arial"/>
                <a:cs typeface="Arial"/>
              </a:rPr>
              <a:t> </a:t>
            </a:r>
            <a:r>
              <a:rPr lang="en-US" sz="2400" dirty="0" err="1" smtClean="0">
                <a:latin typeface="Arial"/>
                <a:cs typeface="Arial"/>
              </a:rPr>
              <a:t>predpis</a:t>
            </a:r>
            <a:r>
              <a:rPr lang="en-US" sz="2400" dirty="0" smtClean="0">
                <a:latin typeface="Arial"/>
                <a:cs typeface="Arial"/>
              </a:rPr>
              <a:t>. </a:t>
            </a:r>
            <a:r>
              <a:rPr lang="en-US" sz="2400" dirty="0" err="1" smtClean="0">
                <a:latin typeface="Arial"/>
                <a:cs typeface="Arial"/>
              </a:rPr>
              <a:t>Namiesto</a:t>
            </a:r>
            <a:r>
              <a:rPr lang="en-US" sz="2400" dirty="0" smtClean="0">
                <a:latin typeface="Arial"/>
                <a:cs typeface="Arial"/>
              </a:rPr>
              <a:t> </a:t>
            </a:r>
            <a:r>
              <a:rPr lang="en-US" sz="2400" dirty="0" err="1" smtClean="0">
                <a:latin typeface="Arial"/>
                <a:cs typeface="Arial"/>
              </a:rPr>
              <a:t>dávkovania</a:t>
            </a:r>
            <a:r>
              <a:rPr lang="en-US" sz="2400" dirty="0" smtClean="0">
                <a:latin typeface="Arial"/>
                <a:cs typeface="Arial"/>
              </a:rPr>
              <a:t> </a:t>
            </a:r>
            <a:r>
              <a:rPr lang="en-US" sz="2400" dirty="0" err="1" smtClean="0">
                <a:latin typeface="Arial"/>
                <a:cs typeface="Arial"/>
              </a:rPr>
              <a:t>sa</a:t>
            </a:r>
            <a:r>
              <a:rPr lang="en-US" sz="2400" dirty="0" smtClean="0">
                <a:latin typeface="Arial"/>
                <a:cs typeface="Arial"/>
              </a:rPr>
              <a:t> </a:t>
            </a:r>
            <a:r>
              <a:rPr lang="en-US" sz="2400" dirty="0" err="1" smtClean="0">
                <a:latin typeface="Arial"/>
                <a:cs typeface="Arial"/>
              </a:rPr>
              <a:t>napíše</a:t>
            </a:r>
            <a:r>
              <a:rPr lang="en-US" sz="2400" dirty="0" smtClean="0">
                <a:latin typeface="Arial"/>
                <a:cs typeface="Arial"/>
              </a:rPr>
              <a:t> </a:t>
            </a:r>
            <a:r>
              <a:rPr lang="en-US" sz="2400" dirty="0" err="1" smtClean="0">
                <a:latin typeface="Arial"/>
                <a:cs typeface="Arial"/>
              </a:rPr>
              <a:t>poznámka</a:t>
            </a:r>
            <a:r>
              <a:rPr lang="en-US" sz="2400" dirty="0" smtClean="0">
                <a:latin typeface="Arial"/>
                <a:cs typeface="Arial"/>
              </a:rPr>
              <a:t> “ad </a:t>
            </a:r>
            <a:r>
              <a:rPr lang="en-US" sz="2400" dirty="0" err="1" smtClean="0">
                <a:latin typeface="Arial"/>
                <a:cs typeface="Arial"/>
              </a:rPr>
              <a:t>manus</a:t>
            </a:r>
            <a:r>
              <a:rPr lang="en-US" sz="2400" dirty="0" smtClean="0">
                <a:latin typeface="Arial"/>
                <a:cs typeface="Arial"/>
              </a:rPr>
              <a:t> </a:t>
            </a:r>
            <a:r>
              <a:rPr lang="en-US" sz="2400" dirty="0" err="1" smtClean="0">
                <a:latin typeface="Arial"/>
                <a:cs typeface="Arial"/>
              </a:rPr>
              <a:t>medici</a:t>
            </a:r>
            <a:r>
              <a:rPr lang="en-US" sz="2400" dirty="0" smtClean="0">
                <a:latin typeface="Arial"/>
                <a:cs typeface="Arial"/>
              </a:rPr>
              <a:t>”. </a:t>
            </a:r>
            <a:r>
              <a:rPr lang="en-US" sz="2400" dirty="0" err="1" smtClean="0">
                <a:latin typeface="Arial"/>
                <a:cs typeface="Arial"/>
              </a:rPr>
              <a:t>Vakcína</a:t>
            </a:r>
            <a:r>
              <a:rPr lang="en-US" sz="2400" dirty="0" smtClean="0">
                <a:latin typeface="Arial"/>
                <a:cs typeface="Arial"/>
              </a:rPr>
              <a:t> </a:t>
            </a:r>
            <a:r>
              <a:rPr lang="en-US" sz="2400" dirty="0" err="1" smtClean="0">
                <a:latin typeface="Arial"/>
                <a:cs typeface="Arial"/>
              </a:rPr>
              <a:t>sa</a:t>
            </a:r>
            <a:r>
              <a:rPr lang="en-US" sz="2400" dirty="0" smtClean="0">
                <a:latin typeface="Arial"/>
                <a:cs typeface="Arial"/>
              </a:rPr>
              <a:t> </a:t>
            </a:r>
            <a:r>
              <a:rPr lang="en-US" sz="2400" dirty="0" err="1" smtClean="0">
                <a:latin typeface="Arial"/>
                <a:cs typeface="Arial"/>
              </a:rPr>
              <a:t>vydáva</a:t>
            </a:r>
            <a:r>
              <a:rPr lang="en-US" sz="2400" dirty="0" smtClean="0">
                <a:latin typeface="Arial"/>
                <a:cs typeface="Arial"/>
              </a:rPr>
              <a:t> v </a:t>
            </a:r>
            <a:r>
              <a:rPr lang="en-US" sz="2400" dirty="0" err="1" smtClean="0">
                <a:latin typeface="Arial"/>
                <a:cs typeface="Arial"/>
              </a:rPr>
              <a:t>lekárni</a:t>
            </a:r>
            <a:r>
              <a:rPr lang="en-US" sz="2400" dirty="0" smtClean="0">
                <a:latin typeface="Arial"/>
                <a:cs typeface="Arial"/>
              </a:rPr>
              <a:t> </a:t>
            </a:r>
            <a:r>
              <a:rPr lang="en-US" sz="2400" dirty="0" err="1" smtClean="0">
                <a:latin typeface="Arial"/>
                <a:cs typeface="Arial"/>
              </a:rPr>
              <a:t>lekárovi</a:t>
            </a:r>
            <a:r>
              <a:rPr lang="en-US" sz="2400" dirty="0" smtClean="0">
                <a:latin typeface="Arial"/>
                <a:cs typeface="Arial"/>
              </a:rPr>
              <a:t>, </a:t>
            </a:r>
            <a:r>
              <a:rPr lang="en-US" sz="2400" dirty="0" err="1" smtClean="0">
                <a:latin typeface="Arial"/>
                <a:cs typeface="Arial"/>
              </a:rPr>
              <a:t>alebo</a:t>
            </a:r>
            <a:r>
              <a:rPr lang="en-US" sz="2400" dirty="0" smtClean="0">
                <a:latin typeface="Arial"/>
                <a:cs typeface="Arial"/>
              </a:rPr>
              <a:t> </a:t>
            </a:r>
            <a:r>
              <a:rPr lang="en-US" sz="2400" dirty="0" err="1" smtClean="0">
                <a:latin typeface="Arial"/>
                <a:cs typeface="Arial"/>
              </a:rPr>
              <a:t>zdravotnej</a:t>
            </a:r>
            <a:r>
              <a:rPr lang="en-US" sz="2400" dirty="0" smtClean="0">
                <a:latin typeface="Arial"/>
                <a:cs typeface="Arial"/>
              </a:rPr>
              <a:t> </a:t>
            </a:r>
            <a:r>
              <a:rPr lang="en-US" sz="2400" dirty="0" err="1" smtClean="0">
                <a:latin typeface="Arial"/>
                <a:cs typeface="Arial"/>
              </a:rPr>
              <a:t>sestre</a:t>
            </a:r>
            <a:r>
              <a:rPr lang="en-US" sz="2400" dirty="0" smtClean="0">
                <a:latin typeface="Arial"/>
                <a:cs typeface="Arial"/>
              </a:rPr>
              <a:t>. </a:t>
            </a:r>
            <a:r>
              <a:rPr lang="en-US" sz="2400" dirty="0" err="1" smtClean="0">
                <a:latin typeface="Arial"/>
                <a:cs typeface="Arial"/>
              </a:rPr>
              <a:t>Transportuje</a:t>
            </a:r>
            <a:r>
              <a:rPr lang="en-US" sz="2400" dirty="0" smtClean="0">
                <a:latin typeface="Arial"/>
                <a:cs typeface="Arial"/>
              </a:rPr>
              <a:t> </a:t>
            </a:r>
            <a:r>
              <a:rPr lang="en-US" sz="2400" dirty="0" err="1" smtClean="0">
                <a:latin typeface="Arial"/>
                <a:cs typeface="Arial"/>
              </a:rPr>
              <a:t>sa</a:t>
            </a:r>
            <a:r>
              <a:rPr lang="en-US" sz="2400" dirty="0" smtClean="0">
                <a:latin typeface="Arial"/>
                <a:cs typeface="Arial"/>
              </a:rPr>
              <a:t> v </a:t>
            </a:r>
            <a:r>
              <a:rPr lang="en-US" sz="2400" dirty="0" err="1" smtClean="0">
                <a:latin typeface="Arial"/>
                <a:cs typeface="Arial"/>
              </a:rPr>
              <a:t>termoboxe</a:t>
            </a:r>
            <a:r>
              <a:rPr lang="en-US" sz="2400" dirty="0" smtClean="0">
                <a:latin typeface="Arial"/>
                <a:cs typeface="Arial"/>
              </a:rPr>
              <a:t> do </a:t>
            </a:r>
            <a:r>
              <a:rPr lang="en-US" sz="2400" dirty="0" err="1" smtClean="0">
                <a:latin typeface="Arial"/>
                <a:cs typeface="Arial"/>
              </a:rPr>
              <a:t>ambulancie</a:t>
            </a:r>
            <a:r>
              <a:rPr lang="en-US" sz="2400" dirty="0" smtClean="0">
                <a:latin typeface="Arial"/>
                <a:cs typeface="Arial"/>
              </a:rPr>
              <a:t> </a:t>
            </a:r>
            <a:r>
              <a:rPr lang="en-US" sz="2400" dirty="0" err="1" smtClean="0">
                <a:latin typeface="Arial"/>
                <a:cs typeface="Arial"/>
              </a:rPr>
              <a:t>lekára</a:t>
            </a:r>
            <a:r>
              <a:rPr lang="en-US" sz="2400" dirty="0" smtClean="0">
                <a:latin typeface="Arial"/>
                <a:cs typeface="Arial"/>
              </a:rPr>
              <a:t>. </a:t>
            </a:r>
          </a:p>
          <a:p>
            <a:pPr marL="0" indent="0">
              <a:buNone/>
            </a:pPr>
            <a:r>
              <a:rPr lang="sk-SK" sz="2400" dirty="0" smtClean="0">
                <a:latin typeface="Arial"/>
                <a:cs typeface="Arial"/>
              </a:rPr>
              <a:t>(</a:t>
            </a:r>
            <a:r>
              <a:rPr lang="sk-SK" sz="2400" dirty="0" err="1" smtClean="0">
                <a:latin typeface="Arial"/>
                <a:cs typeface="Arial"/>
              </a:rPr>
              <a:t>Infanrix</a:t>
            </a:r>
            <a:r>
              <a:rPr lang="sk-SK" sz="2400" dirty="0" smtClean="0">
                <a:latin typeface="Arial"/>
                <a:cs typeface="Arial"/>
              </a:rPr>
              <a:t> </a:t>
            </a:r>
            <a:r>
              <a:rPr lang="sk-SK" sz="2400" dirty="0" err="1" smtClean="0">
                <a:latin typeface="Arial"/>
                <a:cs typeface="Arial"/>
              </a:rPr>
              <a:t>Hexa</a:t>
            </a:r>
            <a:r>
              <a:rPr lang="sk-SK" sz="2400" dirty="0" smtClean="0">
                <a:latin typeface="Arial"/>
                <a:cs typeface="Arial"/>
              </a:rPr>
              <a:t>, </a:t>
            </a:r>
            <a:r>
              <a:rPr lang="sk-SK" sz="2400" dirty="0" err="1" smtClean="0">
                <a:latin typeface="Arial"/>
                <a:cs typeface="Arial"/>
              </a:rPr>
              <a:t>Hexacima</a:t>
            </a:r>
            <a:r>
              <a:rPr lang="sk-SK" sz="2400" dirty="0" smtClean="0">
                <a:latin typeface="Arial"/>
                <a:cs typeface="Arial"/>
              </a:rPr>
              <a:t>, </a:t>
            </a:r>
            <a:r>
              <a:rPr lang="sk-SK" sz="2400" dirty="0" err="1" smtClean="0">
                <a:latin typeface="Arial"/>
                <a:cs typeface="Arial"/>
              </a:rPr>
              <a:t>Prevenar</a:t>
            </a:r>
            <a:r>
              <a:rPr lang="sk-SK" sz="2400" dirty="0" smtClean="0">
                <a:latin typeface="Arial"/>
                <a:cs typeface="Arial"/>
              </a:rPr>
              <a:t> 13, </a:t>
            </a:r>
            <a:r>
              <a:rPr lang="sk-SK" sz="2400" dirty="0" err="1" smtClean="0">
                <a:latin typeface="Arial"/>
                <a:cs typeface="Arial"/>
              </a:rPr>
              <a:t>Synflorix</a:t>
            </a:r>
            <a:r>
              <a:rPr lang="sk-SK" sz="2400" dirty="0" smtClean="0">
                <a:latin typeface="Arial"/>
                <a:cs typeface="Arial"/>
              </a:rPr>
              <a:t>, </a:t>
            </a:r>
            <a:r>
              <a:rPr lang="sk-SK" sz="2400" dirty="0" err="1" smtClean="0">
                <a:latin typeface="Arial"/>
                <a:cs typeface="Arial"/>
              </a:rPr>
              <a:t>Priorix</a:t>
            </a:r>
            <a:r>
              <a:rPr lang="sk-SK" sz="2400" dirty="0" smtClean="0">
                <a:latin typeface="Arial"/>
                <a:cs typeface="Arial"/>
              </a:rPr>
              <a:t>, </a:t>
            </a:r>
            <a:r>
              <a:rPr lang="sk-SK" sz="2400" dirty="0" err="1" smtClean="0">
                <a:latin typeface="Arial"/>
                <a:cs typeface="Arial"/>
              </a:rPr>
              <a:t>M-M-RVaxpro</a:t>
            </a:r>
            <a:r>
              <a:rPr lang="sk-SK" sz="2400" dirty="0" smtClean="0">
                <a:latin typeface="Arial"/>
                <a:cs typeface="Arial"/>
              </a:rPr>
              <a:t>,  </a:t>
            </a:r>
            <a:r>
              <a:rPr lang="sk-SK" sz="2400" dirty="0" err="1" smtClean="0">
                <a:latin typeface="Arial"/>
                <a:cs typeface="Arial"/>
              </a:rPr>
              <a:t>Infanrix</a:t>
            </a:r>
            <a:r>
              <a:rPr lang="sk-SK" sz="2400" dirty="0" smtClean="0">
                <a:latin typeface="Arial"/>
                <a:cs typeface="Arial"/>
              </a:rPr>
              <a:t> </a:t>
            </a:r>
            <a:r>
              <a:rPr lang="sk-SK" sz="2400" dirty="0" err="1" smtClean="0">
                <a:latin typeface="Arial"/>
                <a:cs typeface="Arial"/>
              </a:rPr>
              <a:t>Polio</a:t>
            </a:r>
            <a:r>
              <a:rPr lang="sk-SK" sz="2400" dirty="0" smtClean="0">
                <a:latin typeface="Arial"/>
                <a:cs typeface="Arial"/>
              </a:rPr>
              <a:t>, </a:t>
            </a:r>
            <a:r>
              <a:rPr lang="sk-SK" sz="2400" dirty="0" err="1" smtClean="0">
                <a:latin typeface="Arial"/>
                <a:cs typeface="Arial"/>
              </a:rPr>
              <a:t>Boostrix</a:t>
            </a:r>
            <a:r>
              <a:rPr lang="sk-SK" sz="2400" dirty="0" smtClean="0">
                <a:latin typeface="Arial"/>
                <a:cs typeface="Arial"/>
              </a:rPr>
              <a:t> </a:t>
            </a:r>
            <a:r>
              <a:rPr lang="sk-SK" sz="2400" dirty="0" err="1" smtClean="0">
                <a:latin typeface="Arial"/>
                <a:cs typeface="Arial"/>
              </a:rPr>
              <a:t>Polio</a:t>
            </a:r>
            <a:r>
              <a:rPr lang="sk-SK" sz="2400" dirty="0" smtClean="0">
                <a:latin typeface="Arial"/>
                <a:cs typeface="Arial"/>
              </a:rPr>
              <a:t>, </a:t>
            </a:r>
            <a:r>
              <a:rPr lang="sk-SK" sz="2400" dirty="0" err="1" smtClean="0">
                <a:latin typeface="Arial"/>
                <a:cs typeface="Arial"/>
              </a:rPr>
              <a:t>Imovax</a:t>
            </a:r>
            <a:r>
              <a:rPr lang="sk-SK" sz="2400" dirty="0" smtClean="0">
                <a:latin typeface="Arial"/>
                <a:cs typeface="Arial"/>
              </a:rPr>
              <a:t> D.T.)</a:t>
            </a:r>
            <a:endParaRPr lang="en-US" sz="2400" dirty="0">
              <a:latin typeface="Arial"/>
              <a:cs typeface="Arial"/>
            </a:endParaRPr>
          </a:p>
          <a:p>
            <a:pPr marL="0" indent="0">
              <a:buNone/>
            </a:pPr>
            <a:endParaRPr lang="en-US" sz="2400" dirty="0" smtClean="0">
              <a:latin typeface="Arial"/>
              <a:cs typeface="Arial"/>
            </a:endParaRPr>
          </a:p>
          <a:p>
            <a:pPr marL="0" indent="0">
              <a:buNone/>
            </a:pPr>
            <a:endParaRPr lang="en-US" sz="2400" dirty="0">
              <a:latin typeface="Arial"/>
              <a:cs typeface="Arial"/>
            </a:endParaRPr>
          </a:p>
          <a:p>
            <a:pPr marL="0" indent="0">
              <a:buNone/>
            </a:pPr>
            <a:endParaRPr lang="en-US" sz="2400" dirty="0">
              <a:latin typeface="Arial"/>
              <a:cs typeface="Arial"/>
            </a:endParaRPr>
          </a:p>
        </p:txBody>
      </p:sp>
      <p:pic>
        <p:nvPicPr>
          <p:cNvPr id="4" name="Picture 9" descr="erb-ksk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5113" y="476250"/>
            <a:ext cx="8318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99592295"/>
      </p:ext>
    </p:extLst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z="2800" dirty="0" smtClean="0"/>
              <a:t>4. Lieky, ktoré svojim poistencom </a:t>
            </a:r>
            <a:br>
              <a:rPr lang="sk-SK" sz="2800" dirty="0" smtClean="0"/>
            </a:br>
            <a:r>
              <a:rPr lang="sk-SK" sz="2800" dirty="0" smtClean="0"/>
              <a:t>obstarala ZP</a:t>
            </a:r>
            <a:r>
              <a:rPr lang="sk-SK" sz="4000" dirty="0" smtClean="0"/>
              <a:t> </a:t>
            </a:r>
            <a:endParaRPr lang="sk-SK" sz="4000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022250" y="2420888"/>
            <a:ext cx="7693025" cy="3724275"/>
          </a:xfrm>
        </p:spPr>
        <p:txBody>
          <a:bodyPr/>
          <a:lstStyle/>
          <a:p>
            <a:pPr marL="0" indent="0">
              <a:buNone/>
            </a:pPr>
            <a:r>
              <a:rPr lang="sk-SK" sz="2400" dirty="0" smtClean="0"/>
              <a:t>Ide o centrálny nákup liekov ZP pre určité skupiny svojich poistencov</a:t>
            </a:r>
            <a:r>
              <a:rPr lang="sk-SK" dirty="0" smtClean="0"/>
              <a:t>. </a:t>
            </a:r>
          </a:p>
          <a:p>
            <a:pPr marL="0" indent="0" algn="just">
              <a:buNone/>
            </a:pPr>
            <a:r>
              <a:rPr lang="sk-SK" sz="2000" dirty="0" smtClean="0"/>
              <a:t>Patria tu napr. drahé inovatívne lieky pre onkologických pacientov, lieky na biologickú liečbu, rastové hormóny, </a:t>
            </a:r>
            <a:r>
              <a:rPr lang="sk-SK" sz="2000" dirty="0" err="1" smtClean="0"/>
              <a:t>oftalomologiká</a:t>
            </a:r>
            <a:r>
              <a:rPr lang="sk-SK" sz="2000" dirty="0" smtClean="0"/>
              <a:t>, </a:t>
            </a:r>
            <a:r>
              <a:rPr lang="sk-SK" sz="2000" dirty="0" err="1" smtClean="0"/>
              <a:t>trombolytiká</a:t>
            </a:r>
            <a:r>
              <a:rPr lang="sk-SK" sz="2000" dirty="0" smtClean="0"/>
              <a:t>. Zo zdravotníckych pomôcok sú to najčastejšie </a:t>
            </a:r>
            <a:r>
              <a:rPr lang="sk-SK" sz="2000" dirty="0" err="1" smtClean="0"/>
              <a:t>kochleárne</a:t>
            </a:r>
            <a:r>
              <a:rPr lang="sk-SK" sz="2000" dirty="0" smtClean="0"/>
              <a:t> aparáty. </a:t>
            </a:r>
          </a:p>
          <a:p>
            <a:pPr marL="0" indent="0">
              <a:buNone/>
            </a:pPr>
            <a:endParaRPr lang="sk-SK" sz="2000" dirty="0" smtClean="0"/>
          </a:p>
          <a:p>
            <a:pPr marL="0" indent="0">
              <a:buNone/>
            </a:pPr>
            <a:r>
              <a:rPr lang="sk-SK" sz="2000" dirty="0" err="1" smtClean="0"/>
              <a:t>VšZP</a:t>
            </a:r>
            <a:r>
              <a:rPr lang="sk-SK" sz="2000" dirty="0" smtClean="0"/>
              <a:t> v tomto roku zabezpečí centrálnym nákupom </a:t>
            </a:r>
            <a:r>
              <a:rPr lang="sk-SK" sz="2000" dirty="0" smtClean="0"/>
              <a:t>51 </a:t>
            </a:r>
            <a:r>
              <a:rPr lang="sk-SK" sz="2000" dirty="0" smtClean="0"/>
              <a:t>druhov liekov   za 135,1 milióna eur. </a:t>
            </a:r>
            <a:endParaRPr lang="sk-SK" sz="2000" dirty="0"/>
          </a:p>
        </p:txBody>
      </p:sp>
      <p:pic>
        <p:nvPicPr>
          <p:cNvPr id="4" name="Picture 9" descr="erb-ksk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5113" y="476250"/>
            <a:ext cx="8318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65393004"/>
      </p:ext>
    </p:extLst>
  </p:cSld>
  <p:clrMapOvr>
    <a:masterClrMapping/>
  </p:clrMapOvr>
  <p:transition>
    <p:plus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z="2800" dirty="0" smtClean="0">
                <a:latin typeface="Arial"/>
                <a:cs typeface="Arial"/>
              </a:rPr>
              <a:t>5</a:t>
            </a:r>
            <a:r>
              <a:rPr lang="en-US" sz="2800" dirty="0" smtClean="0">
                <a:latin typeface="Arial"/>
                <a:cs typeface="Arial"/>
              </a:rPr>
              <a:t>. </a:t>
            </a:r>
            <a:r>
              <a:rPr lang="sk-SK" sz="2800" dirty="0" smtClean="0">
                <a:latin typeface="Arial"/>
                <a:cs typeface="Arial"/>
              </a:rPr>
              <a:t>Lieky</a:t>
            </a:r>
            <a:r>
              <a:rPr lang="en-US" sz="2800" dirty="0" smtClean="0">
                <a:latin typeface="Arial"/>
                <a:cs typeface="Arial"/>
              </a:rPr>
              <a:t> </a:t>
            </a:r>
            <a:r>
              <a:rPr lang="sk-SK" sz="2800" dirty="0" smtClean="0">
                <a:latin typeface="Arial"/>
                <a:cs typeface="Arial"/>
              </a:rPr>
              <a:t>donesené</a:t>
            </a:r>
            <a:r>
              <a:rPr lang="en-US" sz="2800" dirty="0" smtClean="0">
                <a:latin typeface="Arial"/>
                <a:cs typeface="Arial"/>
              </a:rPr>
              <a:t> </a:t>
            </a:r>
            <a:r>
              <a:rPr lang="sk-SK" sz="2800" dirty="0" err="1" smtClean="0">
                <a:latin typeface="Arial"/>
                <a:cs typeface="Arial"/>
              </a:rPr>
              <a:t>pacientami</a:t>
            </a:r>
            <a:r>
              <a:rPr lang="sk-SK" sz="2800" dirty="0" smtClean="0">
                <a:latin typeface="Arial"/>
                <a:cs typeface="Arial"/>
              </a:rPr>
              <a:t> </a:t>
            </a:r>
            <a:endParaRPr lang="sk-SK" sz="2800" dirty="0">
              <a:latin typeface="Arial"/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sk-SK" sz="2400" dirty="0" smtClean="0">
                <a:latin typeface="Arial"/>
                <a:cs typeface="Arial"/>
              </a:rPr>
              <a:t>Dôvod</a:t>
            </a:r>
            <a:r>
              <a:rPr lang="en-US" sz="2400" dirty="0" smtClean="0">
                <a:latin typeface="Arial"/>
                <a:cs typeface="Arial"/>
              </a:rPr>
              <a:t>: </a:t>
            </a:r>
          </a:p>
          <a:p>
            <a:pPr algn="just">
              <a:buFont typeface="Arial" pitchFamily="34" charset="0"/>
              <a:buChar char="•"/>
            </a:pPr>
            <a:r>
              <a:rPr lang="sk-SK" sz="2400" dirty="0" smtClean="0">
                <a:latin typeface="Arial"/>
                <a:cs typeface="Arial"/>
              </a:rPr>
              <a:t>L</a:t>
            </a:r>
            <a:r>
              <a:rPr lang="en-US" sz="2400" dirty="0" err="1" smtClean="0">
                <a:latin typeface="Arial"/>
                <a:cs typeface="Arial"/>
              </a:rPr>
              <a:t>ekár</a:t>
            </a:r>
            <a:r>
              <a:rPr lang="en-US" sz="2400" dirty="0" smtClean="0">
                <a:latin typeface="Arial"/>
                <a:cs typeface="Arial"/>
              </a:rPr>
              <a:t> </a:t>
            </a:r>
            <a:r>
              <a:rPr lang="en-US" sz="2400" dirty="0" err="1" smtClean="0">
                <a:latin typeface="Arial"/>
                <a:cs typeface="Arial"/>
              </a:rPr>
              <a:t>predpísal</a:t>
            </a:r>
            <a:r>
              <a:rPr lang="en-US" sz="2400" dirty="0" smtClean="0">
                <a:latin typeface="Arial"/>
                <a:cs typeface="Arial"/>
              </a:rPr>
              <a:t> </a:t>
            </a:r>
            <a:r>
              <a:rPr lang="en-US" sz="2400" dirty="0" err="1" smtClean="0">
                <a:latin typeface="Arial"/>
                <a:cs typeface="Arial"/>
              </a:rPr>
              <a:t>pacientovi</a:t>
            </a:r>
            <a:r>
              <a:rPr lang="en-US" sz="2400" dirty="0" smtClean="0">
                <a:latin typeface="Arial"/>
                <a:cs typeface="Arial"/>
              </a:rPr>
              <a:t> </a:t>
            </a:r>
            <a:r>
              <a:rPr lang="en-US" sz="2400" dirty="0" err="1" smtClean="0">
                <a:latin typeface="Arial"/>
                <a:cs typeface="Arial"/>
              </a:rPr>
              <a:t>nový</a:t>
            </a:r>
            <a:r>
              <a:rPr lang="en-US" sz="2400" dirty="0" smtClean="0">
                <a:latin typeface="Arial"/>
                <a:cs typeface="Arial"/>
              </a:rPr>
              <a:t> </a:t>
            </a:r>
            <a:r>
              <a:rPr lang="en-US" sz="2400" dirty="0" err="1" smtClean="0">
                <a:latin typeface="Arial"/>
                <a:cs typeface="Arial"/>
              </a:rPr>
              <a:t>liek</a:t>
            </a:r>
            <a:r>
              <a:rPr lang="en-US" sz="2400" dirty="0" smtClean="0">
                <a:latin typeface="Arial"/>
                <a:cs typeface="Arial"/>
              </a:rPr>
              <a:t> a u </a:t>
            </a:r>
            <a:r>
              <a:rPr lang="en-US" sz="2400" dirty="0" err="1" smtClean="0">
                <a:latin typeface="Arial"/>
                <a:cs typeface="Arial"/>
              </a:rPr>
              <a:t>pacienta</a:t>
            </a:r>
            <a:r>
              <a:rPr lang="en-US" sz="2400" dirty="0" smtClean="0">
                <a:latin typeface="Arial"/>
                <a:cs typeface="Arial"/>
              </a:rPr>
              <a:t> </a:t>
            </a:r>
            <a:r>
              <a:rPr lang="en-US" sz="2400" dirty="0" err="1" smtClean="0">
                <a:latin typeface="Arial"/>
                <a:cs typeface="Arial"/>
              </a:rPr>
              <a:t>sa</a:t>
            </a:r>
            <a:r>
              <a:rPr lang="en-US" sz="2400" dirty="0" smtClean="0">
                <a:latin typeface="Arial"/>
                <a:cs typeface="Arial"/>
              </a:rPr>
              <a:t> </a:t>
            </a:r>
            <a:r>
              <a:rPr lang="en-US" sz="2400" dirty="0" err="1" smtClean="0">
                <a:latin typeface="Arial"/>
                <a:cs typeface="Arial"/>
              </a:rPr>
              <a:t>vyskytli</a:t>
            </a:r>
            <a:r>
              <a:rPr lang="en-US" sz="2400" dirty="0" smtClean="0">
                <a:latin typeface="Arial"/>
                <a:cs typeface="Arial"/>
              </a:rPr>
              <a:t> </a:t>
            </a:r>
            <a:r>
              <a:rPr lang="en-US" sz="2400" dirty="0" err="1" smtClean="0">
                <a:latin typeface="Arial"/>
                <a:cs typeface="Arial"/>
              </a:rPr>
              <a:t>nežiadúce</a:t>
            </a:r>
            <a:r>
              <a:rPr lang="en-US" sz="2400" dirty="0" smtClean="0">
                <a:latin typeface="Arial"/>
                <a:cs typeface="Arial"/>
              </a:rPr>
              <a:t> </a:t>
            </a:r>
            <a:r>
              <a:rPr lang="en-US" sz="2400" dirty="0" err="1" smtClean="0">
                <a:latin typeface="Arial"/>
                <a:cs typeface="Arial"/>
              </a:rPr>
              <a:t>účinky</a:t>
            </a:r>
            <a:r>
              <a:rPr lang="en-US" sz="2400" dirty="0" smtClean="0">
                <a:latin typeface="Arial"/>
                <a:cs typeface="Arial"/>
              </a:rPr>
              <a:t> </a:t>
            </a:r>
            <a:endParaRPr lang="sk-SK" sz="2400" dirty="0" smtClean="0">
              <a:latin typeface="Arial"/>
              <a:cs typeface="Arial"/>
            </a:endParaRPr>
          </a:p>
          <a:p>
            <a:pPr algn="just">
              <a:buFont typeface="Arial" pitchFamily="34" charset="0"/>
              <a:buChar char="•"/>
            </a:pPr>
            <a:r>
              <a:rPr lang="sk-SK" sz="2400" dirty="0" smtClean="0">
                <a:latin typeface="Arial"/>
                <a:cs typeface="Arial"/>
              </a:rPr>
              <a:t>L</a:t>
            </a:r>
            <a:r>
              <a:rPr lang="en-US" sz="2400" dirty="0" err="1" smtClean="0">
                <a:latin typeface="Arial"/>
                <a:cs typeface="Arial"/>
              </a:rPr>
              <a:t>ekár</a:t>
            </a:r>
            <a:r>
              <a:rPr lang="en-US" sz="2400" dirty="0" smtClean="0">
                <a:latin typeface="Arial"/>
                <a:cs typeface="Arial"/>
              </a:rPr>
              <a:t> </a:t>
            </a:r>
            <a:r>
              <a:rPr lang="en-US" sz="2400" dirty="0" err="1" smtClean="0">
                <a:latin typeface="Arial"/>
                <a:cs typeface="Arial"/>
              </a:rPr>
              <a:t>predpísal</a:t>
            </a:r>
            <a:r>
              <a:rPr lang="en-US" sz="2400" dirty="0" smtClean="0">
                <a:latin typeface="Arial"/>
                <a:cs typeface="Arial"/>
              </a:rPr>
              <a:t> </a:t>
            </a:r>
            <a:r>
              <a:rPr lang="en-US" sz="2400" dirty="0" err="1" smtClean="0">
                <a:latin typeface="Arial"/>
                <a:cs typeface="Arial"/>
              </a:rPr>
              <a:t>pacientovi</a:t>
            </a:r>
            <a:r>
              <a:rPr lang="en-US" sz="2400" dirty="0" smtClean="0">
                <a:latin typeface="Arial"/>
                <a:cs typeface="Arial"/>
              </a:rPr>
              <a:t> </a:t>
            </a:r>
            <a:r>
              <a:rPr lang="en-US" sz="2400" dirty="0" err="1" smtClean="0">
                <a:latin typeface="Arial"/>
                <a:cs typeface="Arial"/>
              </a:rPr>
              <a:t>liek</a:t>
            </a:r>
            <a:r>
              <a:rPr lang="en-US" sz="2400" dirty="0">
                <a:latin typeface="Arial"/>
                <a:cs typeface="Arial"/>
              </a:rPr>
              <a:t> </a:t>
            </a:r>
            <a:r>
              <a:rPr lang="en-US" sz="2400" dirty="0" smtClean="0">
                <a:latin typeface="Arial"/>
                <a:cs typeface="Arial"/>
              </a:rPr>
              <a:t>a v </a:t>
            </a:r>
            <a:r>
              <a:rPr lang="en-US" sz="2400" dirty="0" err="1" smtClean="0">
                <a:latin typeface="Arial"/>
                <a:cs typeface="Arial"/>
              </a:rPr>
              <a:t>lekárni</a:t>
            </a:r>
            <a:r>
              <a:rPr lang="en-US" sz="2400" dirty="0" smtClean="0">
                <a:latin typeface="Arial"/>
                <a:cs typeface="Arial"/>
              </a:rPr>
              <a:t> mu </a:t>
            </a:r>
            <a:r>
              <a:rPr lang="en-US" sz="2400" dirty="0" err="1" smtClean="0">
                <a:latin typeface="Arial"/>
                <a:cs typeface="Arial"/>
              </a:rPr>
              <a:t>vydali</a:t>
            </a:r>
            <a:r>
              <a:rPr lang="en-US" sz="2400" dirty="0" smtClean="0">
                <a:latin typeface="Arial"/>
                <a:cs typeface="Arial"/>
              </a:rPr>
              <a:t> </a:t>
            </a:r>
            <a:r>
              <a:rPr lang="en-US" sz="2400" dirty="0" err="1" smtClean="0">
                <a:latin typeface="Arial"/>
                <a:cs typeface="Arial"/>
              </a:rPr>
              <a:t>liek</a:t>
            </a:r>
            <a:r>
              <a:rPr lang="en-US" sz="2400" dirty="0" smtClean="0">
                <a:latin typeface="Arial"/>
                <a:cs typeface="Arial"/>
              </a:rPr>
              <a:t> s </a:t>
            </a:r>
            <a:r>
              <a:rPr lang="en-US" sz="2400" dirty="0" err="1" smtClean="0">
                <a:latin typeface="Arial"/>
                <a:cs typeface="Arial"/>
              </a:rPr>
              <a:t>danou</a:t>
            </a:r>
            <a:r>
              <a:rPr lang="en-US" sz="2400" dirty="0" smtClean="0">
                <a:latin typeface="Arial"/>
                <a:cs typeface="Arial"/>
              </a:rPr>
              <a:t> </a:t>
            </a:r>
            <a:r>
              <a:rPr lang="en-US" sz="2400" dirty="0" err="1" smtClean="0">
                <a:latin typeface="Arial"/>
                <a:cs typeface="Arial"/>
              </a:rPr>
              <a:t>účinnou</a:t>
            </a:r>
            <a:r>
              <a:rPr lang="en-US" sz="2400" dirty="0" smtClean="0">
                <a:latin typeface="Arial"/>
                <a:cs typeface="Arial"/>
              </a:rPr>
              <a:t> </a:t>
            </a:r>
            <a:r>
              <a:rPr lang="en-US" sz="2400" dirty="0" err="1" smtClean="0">
                <a:latin typeface="Arial"/>
                <a:cs typeface="Arial"/>
              </a:rPr>
              <a:t>látkou</a:t>
            </a:r>
            <a:r>
              <a:rPr lang="en-US" sz="2400" dirty="0" smtClean="0">
                <a:latin typeface="Arial"/>
                <a:cs typeface="Arial"/>
              </a:rPr>
              <a:t>, no od </a:t>
            </a:r>
            <a:r>
              <a:rPr lang="en-US" sz="2400" dirty="0" err="1" smtClean="0">
                <a:latin typeface="Arial"/>
                <a:cs typeface="Arial"/>
              </a:rPr>
              <a:t>iného</a:t>
            </a:r>
            <a:r>
              <a:rPr lang="en-US" sz="2400" dirty="0" smtClean="0">
                <a:latin typeface="Arial"/>
                <a:cs typeface="Arial"/>
              </a:rPr>
              <a:t> </a:t>
            </a:r>
            <a:r>
              <a:rPr lang="en-US" sz="2400" dirty="0" err="1" smtClean="0">
                <a:latin typeface="Arial"/>
                <a:cs typeface="Arial"/>
              </a:rPr>
              <a:t>výrobcu</a:t>
            </a:r>
            <a:r>
              <a:rPr lang="en-US" sz="2400" dirty="0" smtClean="0">
                <a:latin typeface="Arial"/>
                <a:cs typeface="Arial"/>
              </a:rPr>
              <a:t> </a:t>
            </a:r>
            <a:r>
              <a:rPr lang="en-US" sz="2400" dirty="0" err="1" smtClean="0">
                <a:latin typeface="Arial"/>
                <a:cs typeface="Arial"/>
              </a:rPr>
              <a:t>ako</a:t>
            </a:r>
            <a:r>
              <a:rPr lang="en-US" sz="2400" dirty="0" smtClean="0">
                <a:latin typeface="Arial"/>
                <a:cs typeface="Arial"/>
              </a:rPr>
              <a:t> </a:t>
            </a:r>
            <a:r>
              <a:rPr lang="en-US" sz="2400" dirty="0" err="1" smtClean="0">
                <a:latin typeface="Arial"/>
                <a:cs typeface="Arial"/>
              </a:rPr>
              <a:t>bol</a:t>
            </a:r>
            <a:r>
              <a:rPr lang="en-US" sz="2400" dirty="0" smtClean="0">
                <a:latin typeface="Arial"/>
                <a:cs typeface="Arial"/>
              </a:rPr>
              <a:t> </a:t>
            </a:r>
            <a:r>
              <a:rPr lang="en-US" sz="2400" dirty="0" err="1" smtClean="0">
                <a:latin typeface="Arial"/>
                <a:cs typeface="Arial"/>
              </a:rPr>
              <a:t>pacient</a:t>
            </a:r>
            <a:r>
              <a:rPr lang="en-US" sz="2400" dirty="0" smtClean="0">
                <a:latin typeface="Arial"/>
                <a:cs typeface="Arial"/>
              </a:rPr>
              <a:t> </a:t>
            </a:r>
            <a:r>
              <a:rPr lang="en-US" sz="2400" dirty="0" err="1" smtClean="0">
                <a:latin typeface="Arial"/>
                <a:cs typeface="Arial"/>
              </a:rPr>
              <a:t>zvyknutý</a:t>
            </a:r>
            <a:r>
              <a:rPr lang="en-US" sz="2400" dirty="0" smtClean="0">
                <a:latin typeface="Arial"/>
                <a:cs typeface="Arial"/>
              </a:rPr>
              <a:t> a </a:t>
            </a:r>
            <a:r>
              <a:rPr lang="en-US" sz="2400" dirty="0" err="1" smtClean="0">
                <a:latin typeface="Arial"/>
                <a:cs typeface="Arial"/>
              </a:rPr>
              <a:t>pacient</a:t>
            </a:r>
            <a:r>
              <a:rPr lang="en-US" sz="2400" dirty="0" smtClean="0">
                <a:latin typeface="Arial"/>
                <a:cs typeface="Arial"/>
              </a:rPr>
              <a:t> </a:t>
            </a:r>
            <a:r>
              <a:rPr lang="en-US" sz="2400" dirty="0" err="1" smtClean="0">
                <a:latin typeface="Arial"/>
                <a:cs typeface="Arial"/>
              </a:rPr>
              <a:t>tento</a:t>
            </a:r>
            <a:r>
              <a:rPr lang="en-US" sz="2400" dirty="0" smtClean="0">
                <a:latin typeface="Arial"/>
                <a:cs typeface="Arial"/>
              </a:rPr>
              <a:t> </a:t>
            </a:r>
            <a:r>
              <a:rPr lang="en-US" sz="2400" dirty="0" err="1" smtClean="0">
                <a:latin typeface="Arial"/>
                <a:cs typeface="Arial"/>
              </a:rPr>
              <a:t>liek</a:t>
            </a:r>
            <a:r>
              <a:rPr lang="en-US" sz="2400" dirty="0" smtClean="0">
                <a:latin typeface="Arial"/>
                <a:cs typeface="Arial"/>
              </a:rPr>
              <a:t> </a:t>
            </a:r>
            <a:r>
              <a:rPr lang="en-US" sz="2400" dirty="0" err="1" smtClean="0">
                <a:latin typeface="Arial"/>
                <a:cs typeface="Arial"/>
              </a:rPr>
              <a:t>netoleruje</a:t>
            </a:r>
            <a:endParaRPr lang="en-US" sz="2400" dirty="0" smtClean="0">
              <a:latin typeface="Arial"/>
              <a:cs typeface="Arial"/>
            </a:endParaRPr>
          </a:p>
          <a:p>
            <a:endParaRPr lang="en-US" sz="2400" dirty="0" smtClean="0">
              <a:latin typeface="Arial"/>
              <a:cs typeface="Arial"/>
            </a:endParaRPr>
          </a:p>
          <a:p>
            <a:endParaRPr lang="en-US" sz="2400" dirty="0" smtClean="0">
              <a:latin typeface="Arial"/>
              <a:cs typeface="Arial"/>
            </a:endParaRPr>
          </a:p>
          <a:p>
            <a:pPr marL="0" indent="0">
              <a:buNone/>
            </a:pPr>
            <a:endParaRPr lang="en-US" sz="2400" dirty="0">
              <a:latin typeface="Arial"/>
              <a:cs typeface="Arial"/>
            </a:endParaRPr>
          </a:p>
        </p:txBody>
      </p:sp>
      <p:pic>
        <p:nvPicPr>
          <p:cNvPr id="4" name="Picture 9" descr="erb-ksk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5113" y="476250"/>
            <a:ext cx="8318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21406097"/>
      </p:ext>
    </p:extLst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err="1" smtClean="0">
                <a:latin typeface="Arial"/>
                <a:cs typeface="Arial"/>
              </a:rPr>
              <a:t>Čo</a:t>
            </a:r>
            <a:r>
              <a:rPr lang="en-US" sz="2800" dirty="0" smtClean="0">
                <a:latin typeface="Arial"/>
                <a:cs typeface="Arial"/>
              </a:rPr>
              <a:t> s </a:t>
            </a:r>
            <a:r>
              <a:rPr lang="en-US" sz="2800" dirty="0" err="1" smtClean="0">
                <a:latin typeface="Arial"/>
                <a:cs typeface="Arial"/>
              </a:rPr>
              <a:t>týmito</a:t>
            </a:r>
            <a:r>
              <a:rPr lang="en-US" sz="2800" dirty="0" smtClean="0">
                <a:latin typeface="Arial"/>
                <a:cs typeface="Arial"/>
              </a:rPr>
              <a:t> </a:t>
            </a:r>
            <a:r>
              <a:rPr lang="en-US" sz="2800" dirty="0" err="1" smtClean="0">
                <a:latin typeface="Arial"/>
                <a:cs typeface="Arial"/>
              </a:rPr>
              <a:t>liekmi</a:t>
            </a:r>
            <a:r>
              <a:rPr lang="en-US" sz="2800" dirty="0" smtClean="0">
                <a:latin typeface="Arial"/>
                <a:cs typeface="Arial"/>
              </a:rPr>
              <a:t>? </a:t>
            </a:r>
            <a:endParaRPr lang="en-US" sz="2800" dirty="0">
              <a:latin typeface="Arial"/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2276872"/>
            <a:ext cx="7847657" cy="3809603"/>
          </a:xfrm>
        </p:spPr>
        <p:txBody>
          <a:bodyPr/>
          <a:lstStyle/>
          <a:p>
            <a:pPr algn="just">
              <a:buFont typeface="Arial" pitchFamily="34" charset="0"/>
              <a:buChar char="•"/>
            </a:pPr>
            <a:endParaRPr lang="sk-SK" sz="2400" dirty="0" smtClean="0">
              <a:latin typeface="Arial"/>
              <a:cs typeface="Arial"/>
            </a:endParaRPr>
          </a:p>
          <a:p>
            <a:pPr algn="just">
              <a:buFont typeface="Arial" pitchFamily="34" charset="0"/>
              <a:buChar char="•"/>
            </a:pPr>
            <a:r>
              <a:rPr lang="en-US" sz="2400" dirty="0" err="1" smtClean="0">
                <a:latin typeface="Arial"/>
                <a:cs typeface="Arial"/>
              </a:rPr>
              <a:t>Humánne</a:t>
            </a:r>
            <a:r>
              <a:rPr lang="en-US" sz="2400" dirty="0" smtClean="0">
                <a:latin typeface="Arial"/>
                <a:cs typeface="Arial"/>
              </a:rPr>
              <a:t> </a:t>
            </a:r>
            <a:r>
              <a:rPr lang="en-US" sz="2400" dirty="0" err="1" smtClean="0">
                <a:latin typeface="Arial"/>
                <a:cs typeface="Arial"/>
              </a:rPr>
              <a:t>lieky</a:t>
            </a:r>
            <a:r>
              <a:rPr lang="en-US" sz="2400" dirty="0" smtClean="0">
                <a:latin typeface="Arial"/>
                <a:cs typeface="Arial"/>
              </a:rPr>
              <a:t> </a:t>
            </a:r>
            <a:r>
              <a:rPr lang="en-US" sz="2400" dirty="0" err="1" smtClean="0">
                <a:latin typeface="Arial"/>
                <a:cs typeface="Arial"/>
              </a:rPr>
              <a:t>možno</a:t>
            </a:r>
            <a:r>
              <a:rPr lang="en-US" sz="2400" dirty="0" smtClean="0">
                <a:latin typeface="Arial"/>
                <a:cs typeface="Arial"/>
              </a:rPr>
              <a:t> </a:t>
            </a:r>
            <a:r>
              <a:rPr lang="en-US" sz="2400" dirty="0" err="1" smtClean="0">
                <a:latin typeface="Arial"/>
                <a:cs typeface="Arial"/>
              </a:rPr>
              <a:t>vydávať</a:t>
            </a:r>
            <a:r>
              <a:rPr lang="en-US" sz="2400" dirty="0" smtClean="0">
                <a:latin typeface="Arial"/>
                <a:cs typeface="Arial"/>
              </a:rPr>
              <a:t> </a:t>
            </a:r>
            <a:r>
              <a:rPr lang="en-US" sz="2400" dirty="0" err="1" smtClean="0">
                <a:latin typeface="Arial"/>
                <a:cs typeface="Arial"/>
              </a:rPr>
              <a:t>len</a:t>
            </a:r>
            <a:r>
              <a:rPr lang="en-US" sz="2400" dirty="0" smtClean="0">
                <a:latin typeface="Arial"/>
                <a:cs typeface="Arial"/>
              </a:rPr>
              <a:t> v </a:t>
            </a:r>
            <a:r>
              <a:rPr lang="en-US" sz="2400" dirty="0" err="1" smtClean="0">
                <a:latin typeface="Arial"/>
                <a:cs typeface="Arial"/>
              </a:rPr>
              <a:t>nemocničných</a:t>
            </a:r>
            <a:r>
              <a:rPr lang="en-US" sz="2400" dirty="0" smtClean="0">
                <a:latin typeface="Arial"/>
                <a:cs typeface="Arial"/>
              </a:rPr>
              <a:t> </a:t>
            </a:r>
            <a:r>
              <a:rPr lang="en-US" sz="2400" dirty="0" err="1" smtClean="0">
                <a:latin typeface="Arial"/>
                <a:cs typeface="Arial"/>
              </a:rPr>
              <a:t>lekárňach</a:t>
            </a:r>
            <a:r>
              <a:rPr lang="en-US" sz="2400" dirty="0" smtClean="0">
                <a:latin typeface="Arial"/>
                <a:cs typeface="Arial"/>
              </a:rPr>
              <a:t> a </a:t>
            </a:r>
            <a:r>
              <a:rPr lang="en-US" sz="2400" dirty="0" err="1" smtClean="0">
                <a:latin typeface="Arial"/>
                <a:cs typeface="Arial"/>
              </a:rPr>
              <a:t>verejných</a:t>
            </a:r>
            <a:r>
              <a:rPr lang="en-US" sz="2400" dirty="0" smtClean="0">
                <a:latin typeface="Arial"/>
                <a:cs typeface="Arial"/>
              </a:rPr>
              <a:t> </a:t>
            </a:r>
            <a:r>
              <a:rPr lang="en-US" sz="2400" dirty="0" err="1" smtClean="0">
                <a:latin typeface="Arial"/>
                <a:cs typeface="Arial"/>
              </a:rPr>
              <a:t>lekárňach</a:t>
            </a:r>
            <a:endParaRPr lang="sk-SK" sz="2400" dirty="0" smtClean="0">
              <a:latin typeface="Arial"/>
              <a:cs typeface="Arial"/>
            </a:endParaRPr>
          </a:p>
          <a:p>
            <a:pPr algn="just">
              <a:buFont typeface="Arial" pitchFamily="34" charset="0"/>
              <a:buChar char="•"/>
            </a:pPr>
            <a:endParaRPr lang="en-US" sz="2400" dirty="0" smtClean="0">
              <a:latin typeface="Arial"/>
              <a:cs typeface="Arial"/>
            </a:endParaRPr>
          </a:p>
          <a:p>
            <a:pPr algn="just">
              <a:buFont typeface="Arial" pitchFamily="34" charset="0"/>
              <a:buChar char="•"/>
            </a:pPr>
            <a:r>
              <a:rPr lang="sk-SK" sz="2400" dirty="0" smtClean="0">
                <a:latin typeface="Arial"/>
                <a:cs typeface="Arial"/>
              </a:rPr>
              <a:t>Lieky viazané na lekársky predpis je</a:t>
            </a:r>
            <a:r>
              <a:rPr lang="en-US" sz="2400" dirty="0" smtClean="0">
                <a:latin typeface="Arial"/>
                <a:cs typeface="Arial"/>
              </a:rPr>
              <a:t> </a:t>
            </a:r>
            <a:r>
              <a:rPr lang="sk-SK" sz="2400" dirty="0" smtClean="0">
                <a:latin typeface="Arial"/>
                <a:cs typeface="Arial"/>
              </a:rPr>
              <a:t>oprávnená</a:t>
            </a:r>
            <a:r>
              <a:rPr lang="en-US" sz="2400" dirty="0" smtClean="0">
                <a:latin typeface="Arial"/>
                <a:cs typeface="Arial"/>
              </a:rPr>
              <a:t> </a:t>
            </a:r>
            <a:r>
              <a:rPr lang="sk-SK" sz="2400" dirty="0" smtClean="0">
                <a:latin typeface="Arial"/>
                <a:cs typeface="Arial"/>
              </a:rPr>
              <a:t>vydávať </a:t>
            </a:r>
            <a:r>
              <a:rPr lang="en-US" sz="2400" dirty="0" err="1" smtClean="0">
                <a:latin typeface="Arial"/>
                <a:cs typeface="Arial"/>
              </a:rPr>
              <a:t>len</a:t>
            </a:r>
            <a:r>
              <a:rPr lang="en-US" sz="2400" dirty="0" smtClean="0">
                <a:latin typeface="Arial"/>
                <a:cs typeface="Arial"/>
              </a:rPr>
              <a:t> </a:t>
            </a:r>
            <a:r>
              <a:rPr lang="en-US" sz="2400" dirty="0" err="1" smtClean="0">
                <a:latin typeface="Arial"/>
                <a:cs typeface="Arial"/>
              </a:rPr>
              <a:t>osoba</a:t>
            </a:r>
            <a:r>
              <a:rPr lang="en-US" sz="2400" dirty="0" smtClean="0">
                <a:latin typeface="Arial"/>
                <a:cs typeface="Arial"/>
              </a:rPr>
              <a:t>, </a:t>
            </a:r>
            <a:r>
              <a:rPr lang="en-US" sz="2400" dirty="0" err="1" smtClean="0">
                <a:latin typeface="Arial"/>
                <a:cs typeface="Arial"/>
              </a:rPr>
              <a:t>ktorá</a:t>
            </a:r>
            <a:r>
              <a:rPr lang="en-US" sz="2400" dirty="0" smtClean="0">
                <a:latin typeface="Arial"/>
                <a:cs typeface="Arial"/>
              </a:rPr>
              <a:t> </a:t>
            </a:r>
            <a:r>
              <a:rPr lang="en-US" sz="2400" dirty="0" err="1" smtClean="0">
                <a:latin typeface="Arial"/>
                <a:cs typeface="Arial"/>
              </a:rPr>
              <a:t>získala</a:t>
            </a:r>
            <a:r>
              <a:rPr lang="en-US" sz="2400" dirty="0" smtClean="0">
                <a:latin typeface="Arial"/>
                <a:cs typeface="Arial"/>
              </a:rPr>
              <a:t> </a:t>
            </a:r>
            <a:r>
              <a:rPr lang="en-US" sz="2400" dirty="0" err="1" smtClean="0">
                <a:latin typeface="Arial"/>
                <a:cs typeface="Arial"/>
              </a:rPr>
              <a:t>vysokoškolské</a:t>
            </a:r>
            <a:r>
              <a:rPr lang="en-US" sz="2400" dirty="0" smtClean="0">
                <a:latin typeface="Arial"/>
                <a:cs typeface="Arial"/>
              </a:rPr>
              <a:t> </a:t>
            </a:r>
            <a:r>
              <a:rPr lang="en-US" sz="2400" dirty="0" err="1" smtClean="0">
                <a:latin typeface="Arial"/>
                <a:cs typeface="Arial"/>
              </a:rPr>
              <a:t>vzdelanie</a:t>
            </a:r>
            <a:r>
              <a:rPr lang="en-US" sz="2400" dirty="0" smtClean="0">
                <a:latin typeface="Arial"/>
                <a:cs typeface="Arial"/>
              </a:rPr>
              <a:t> </a:t>
            </a:r>
            <a:r>
              <a:rPr lang="en-US" sz="2400" dirty="0" err="1" smtClean="0">
                <a:latin typeface="Arial"/>
                <a:cs typeface="Arial"/>
              </a:rPr>
              <a:t>druhého</a:t>
            </a:r>
            <a:r>
              <a:rPr lang="en-US" sz="2400" dirty="0" smtClean="0">
                <a:latin typeface="Arial"/>
                <a:cs typeface="Arial"/>
              </a:rPr>
              <a:t> </a:t>
            </a:r>
            <a:r>
              <a:rPr lang="en-US" sz="2400" dirty="0" err="1" smtClean="0">
                <a:latin typeface="Arial"/>
                <a:cs typeface="Arial"/>
              </a:rPr>
              <a:t>stupňa</a:t>
            </a:r>
            <a:r>
              <a:rPr lang="en-US" sz="2400" dirty="0" smtClean="0">
                <a:latin typeface="Arial"/>
                <a:cs typeface="Arial"/>
              </a:rPr>
              <a:t> v </a:t>
            </a:r>
            <a:r>
              <a:rPr lang="en-US" sz="2400" dirty="0" err="1" smtClean="0">
                <a:latin typeface="Arial"/>
                <a:cs typeface="Arial"/>
              </a:rPr>
              <a:t>študijnom</a:t>
            </a:r>
            <a:r>
              <a:rPr lang="en-US" sz="2400" dirty="0" smtClean="0">
                <a:latin typeface="Arial"/>
                <a:cs typeface="Arial"/>
              </a:rPr>
              <a:t> </a:t>
            </a:r>
            <a:r>
              <a:rPr lang="en-US" sz="2400" dirty="0" err="1" smtClean="0">
                <a:latin typeface="Arial"/>
                <a:cs typeface="Arial"/>
              </a:rPr>
              <a:t>odbore</a:t>
            </a:r>
            <a:r>
              <a:rPr lang="en-US" sz="2400" dirty="0" smtClean="0">
                <a:latin typeface="Arial"/>
                <a:cs typeface="Arial"/>
              </a:rPr>
              <a:t> </a:t>
            </a:r>
            <a:r>
              <a:rPr lang="en-US" sz="2400" dirty="0" err="1" smtClean="0">
                <a:latin typeface="Arial"/>
                <a:cs typeface="Arial"/>
              </a:rPr>
              <a:t>farmácia</a:t>
            </a:r>
            <a:endParaRPr lang="en-US" sz="2400" dirty="0" smtClean="0">
              <a:latin typeface="Arial"/>
              <a:cs typeface="Arial"/>
            </a:endParaRPr>
          </a:p>
        </p:txBody>
      </p:sp>
      <p:pic>
        <p:nvPicPr>
          <p:cNvPr id="4" name="Picture 9" descr="erb-ksk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5113" y="476250"/>
            <a:ext cx="8318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99571500"/>
      </p:ext>
    </p:extLst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err="1">
                <a:cs typeface="Arial"/>
              </a:rPr>
              <a:t>Poskytovateľ</a:t>
            </a:r>
            <a:r>
              <a:rPr lang="en-US" sz="2000" dirty="0">
                <a:cs typeface="Arial"/>
              </a:rPr>
              <a:t> ZS </a:t>
            </a:r>
            <a:r>
              <a:rPr lang="en-US" sz="2000" b="1" dirty="0" err="1">
                <a:cs typeface="Arial"/>
              </a:rPr>
              <a:t>nesmie</a:t>
            </a:r>
            <a:r>
              <a:rPr lang="en-US" sz="2000" dirty="0">
                <a:cs typeface="Arial"/>
              </a:rPr>
              <a:t> v </a:t>
            </a:r>
            <a:r>
              <a:rPr lang="en-US" sz="2000" dirty="0" err="1">
                <a:cs typeface="Arial"/>
              </a:rPr>
              <a:t>ambulantnom</a:t>
            </a:r>
            <a:r>
              <a:rPr lang="en-US" sz="2000" dirty="0">
                <a:cs typeface="Arial"/>
              </a:rPr>
              <a:t> ZZ </a:t>
            </a:r>
            <a:r>
              <a:rPr lang="en-US" sz="2000" dirty="0" err="1">
                <a:cs typeface="Arial"/>
              </a:rPr>
              <a:t>vydávať</a:t>
            </a:r>
            <a:r>
              <a:rPr lang="en-US" sz="2000" dirty="0">
                <a:cs typeface="Arial"/>
              </a:rPr>
              <a:t> </a:t>
            </a:r>
            <a:r>
              <a:rPr lang="en-US" sz="2000" dirty="0" err="1">
                <a:cs typeface="Arial"/>
              </a:rPr>
              <a:t>osobám</a:t>
            </a:r>
            <a:r>
              <a:rPr lang="en-US" sz="2000" dirty="0">
                <a:cs typeface="Arial"/>
              </a:rPr>
              <a:t>, </a:t>
            </a:r>
            <a:r>
              <a:rPr lang="en-US" sz="2000" dirty="0" err="1">
                <a:cs typeface="Arial"/>
              </a:rPr>
              <a:t>ktorým</a:t>
            </a:r>
            <a:r>
              <a:rPr lang="en-US" sz="2000" dirty="0">
                <a:cs typeface="Arial"/>
              </a:rPr>
              <a:t> </a:t>
            </a:r>
            <a:r>
              <a:rPr lang="en-US" sz="2000" dirty="0" err="1">
                <a:cs typeface="Arial"/>
              </a:rPr>
              <a:t>sa</a:t>
            </a:r>
            <a:r>
              <a:rPr lang="en-US" sz="2000" dirty="0">
                <a:cs typeface="Arial"/>
              </a:rPr>
              <a:t> </a:t>
            </a:r>
            <a:r>
              <a:rPr lang="en-US" sz="2000" dirty="0" err="1">
                <a:cs typeface="Arial"/>
              </a:rPr>
              <a:t>poskytuje</a:t>
            </a:r>
            <a:r>
              <a:rPr lang="en-US" sz="2000" dirty="0">
                <a:cs typeface="Arial"/>
              </a:rPr>
              <a:t> </a:t>
            </a:r>
            <a:r>
              <a:rPr lang="en-US" sz="2000" dirty="0" err="1">
                <a:cs typeface="Arial"/>
              </a:rPr>
              <a:t>ambulantná</a:t>
            </a:r>
            <a:r>
              <a:rPr lang="en-US" sz="2000" dirty="0">
                <a:cs typeface="Arial"/>
              </a:rPr>
              <a:t> </a:t>
            </a:r>
            <a:r>
              <a:rPr lang="en-US" sz="2000" dirty="0" err="1">
                <a:cs typeface="Arial"/>
              </a:rPr>
              <a:t>starostlivosť</a:t>
            </a:r>
            <a:r>
              <a:rPr lang="en-US" sz="2000" dirty="0">
                <a:cs typeface="Arial"/>
              </a:rPr>
              <a:t> </a:t>
            </a:r>
            <a:r>
              <a:rPr lang="en-US" sz="2000" dirty="0" err="1">
                <a:cs typeface="Arial"/>
              </a:rPr>
              <a:t>liek</a:t>
            </a:r>
            <a:r>
              <a:rPr lang="en-US" sz="2000" dirty="0">
                <a:cs typeface="Arial"/>
              </a:rPr>
              <a:t>, </a:t>
            </a:r>
            <a:r>
              <a:rPr lang="en-US" sz="2000" dirty="0" err="1">
                <a:cs typeface="Arial"/>
              </a:rPr>
              <a:t>zdravotnícku</a:t>
            </a:r>
            <a:r>
              <a:rPr lang="en-US" sz="2000" dirty="0">
                <a:cs typeface="Arial"/>
              </a:rPr>
              <a:t> </a:t>
            </a:r>
            <a:r>
              <a:rPr lang="en-US" sz="2000" dirty="0" err="1">
                <a:cs typeface="Arial"/>
              </a:rPr>
              <a:t>pomôcku</a:t>
            </a:r>
            <a:r>
              <a:rPr lang="en-US" sz="2000" dirty="0">
                <a:cs typeface="Arial"/>
              </a:rPr>
              <a:t> a </a:t>
            </a:r>
            <a:r>
              <a:rPr lang="en-US" sz="2000" dirty="0" err="1">
                <a:cs typeface="Arial"/>
              </a:rPr>
              <a:t>dietetickú</a:t>
            </a:r>
            <a:r>
              <a:rPr lang="en-US" sz="2000" dirty="0">
                <a:cs typeface="Arial"/>
              </a:rPr>
              <a:t> </a:t>
            </a:r>
            <a:r>
              <a:rPr lang="en-US" sz="2000" dirty="0" err="1">
                <a:cs typeface="Arial"/>
              </a:rPr>
              <a:t>potravinu</a:t>
            </a:r>
            <a:r>
              <a:rPr lang="en-US" sz="2000" dirty="0">
                <a:cs typeface="Arial"/>
              </a:rPr>
              <a:t> ( </a:t>
            </a:r>
            <a:r>
              <a:rPr lang="en-US" sz="2000" dirty="0" err="1">
                <a:cs typeface="Arial"/>
              </a:rPr>
              <a:t>Zák</a:t>
            </a:r>
            <a:r>
              <a:rPr lang="en-US" sz="2000" dirty="0">
                <a:cs typeface="Arial"/>
              </a:rPr>
              <a:t>. 362/2011 </a:t>
            </a:r>
            <a:r>
              <a:rPr lang="en-US" sz="2000" dirty="0" err="1">
                <a:cs typeface="Arial"/>
              </a:rPr>
              <a:t>Z.z</a:t>
            </a:r>
            <a:r>
              <a:rPr lang="sk-SK" sz="2000" dirty="0">
                <a:cs typeface="Arial"/>
              </a:rPr>
              <a:t> §138, ods.21, </a:t>
            </a:r>
            <a:r>
              <a:rPr lang="sk-SK" sz="2000" dirty="0" err="1">
                <a:cs typeface="Arial"/>
              </a:rPr>
              <a:t>písm.t</a:t>
            </a:r>
            <a:r>
              <a:rPr lang="en-US" sz="2000" dirty="0">
                <a:cs typeface="Arial"/>
              </a:rPr>
              <a:t>.) </a:t>
            </a:r>
          </a:p>
          <a:p>
            <a:pPr algn="just"/>
            <a:r>
              <a:rPr lang="sk-SK" sz="2000" dirty="0" smtClean="0"/>
              <a:t>Z tejto všeobecnej povinnosti výdaja liekov, ZP a DP na ambulancii existujú len dve výnimky:</a:t>
            </a:r>
          </a:p>
          <a:p>
            <a:endParaRPr lang="sk-SK" sz="2000" dirty="0" smtClean="0"/>
          </a:p>
          <a:p>
            <a:r>
              <a:rPr lang="sk-SK" sz="2000" dirty="0" smtClean="0"/>
              <a:t>1. predpisujúci lekár je oprávnený na ambulancii vydávať lieky a ZP, ktoré pre poistenca obstarala ZP</a:t>
            </a:r>
          </a:p>
          <a:p>
            <a:endParaRPr lang="sk-SK" sz="2000" dirty="0" smtClean="0"/>
          </a:p>
          <a:p>
            <a:r>
              <a:rPr lang="sk-SK" sz="2000" dirty="0" smtClean="0"/>
              <a:t>2. na ambulancii môže  lekár podávať  lieky určené vyhláškou </a:t>
            </a:r>
            <a:endParaRPr lang="sk-SK" sz="2000" dirty="0"/>
          </a:p>
        </p:txBody>
      </p:sp>
      <p:pic>
        <p:nvPicPr>
          <p:cNvPr id="4" name="Picture 9" descr="erb-ksk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5113" y="476250"/>
            <a:ext cx="8318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29255441"/>
      </p:ext>
    </p:extLst>
  </p:cSld>
  <p:clrMapOvr>
    <a:masterClrMapping/>
  </p:clrMapOvr>
  <p:transition>
    <p:plus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z="2800" dirty="0">
              <a:latin typeface="Arial"/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4161" y="2348880"/>
            <a:ext cx="7919665" cy="3809603"/>
          </a:xfrm>
        </p:spPr>
        <p:txBody>
          <a:bodyPr/>
          <a:lstStyle/>
          <a:p>
            <a:pPr marL="0" indent="0" algn="just">
              <a:buNone/>
            </a:pPr>
            <a:r>
              <a:rPr lang="en-US" sz="2400" dirty="0" err="1" smtClean="0">
                <a:latin typeface="Arial"/>
                <a:cs typeface="Arial"/>
              </a:rPr>
              <a:t>Lieky</a:t>
            </a:r>
            <a:r>
              <a:rPr lang="en-US" sz="2400" dirty="0" smtClean="0">
                <a:latin typeface="Arial"/>
                <a:cs typeface="Arial"/>
              </a:rPr>
              <a:t> patria </a:t>
            </a:r>
            <a:r>
              <a:rPr lang="en-US" sz="2400" dirty="0" err="1" smtClean="0">
                <a:latin typeface="Arial"/>
                <a:cs typeface="Arial"/>
              </a:rPr>
              <a:t>podľa</a:t>
            </a:r>
            <a:r>
              <a:rPr lang="en-US" sz="2400" dirty="0" smtClean="0">
                <a:latin typeface="Arial"/>
                <a:cs typeface="Arial"/>
              </a:rPr>
              <a:t> </a:t>
            </a:r>
            <a:r>
              <a:rPr lang="en-US" sz="2400" dirty="0" err="1" smtClean="0">
                <a:latin typeface="Arial"/>
                <a:cs typeface="Arial"/>
              </a:rPr>
              <a:t>zákona</a:t>
            </a:r>
            <a:r>
              <a:rPr lang="en-US" sz="2400" dirty="0" smtClean="0">
                <a:latin typeface="Arial"/>
                <a:cs typeface="Arial"/>
              </a:rPr>
              <a:t> 223/2001 Z.</a:t>
            </a:r>
            <a:r>
              <a:rPr lang="sk-SK" sz="2400" dirty="0" smtClean="0">
                <a:latin typeface="Arial"/>
                <a:cs typeface="Arial"/>
              </a:rPr>
              <a:t> </a:t>
            </a:r>
            <a:r>
              <a:rPr lang="en-US" sz="2400" dirty="0" smtClean="0">
                <a:latin typeface="Arial"/>
                <a:cs typeface="Arial"/>
              </a:rPr>
              <a:t>z. </a:t>
            </a:r>
            <a:r>
              <a:rPr lang="sk-SK" sz="2400" dirty="0" smtClean="0">
                <a:latin typeface="Arial"/>
                <a:cs typeface="Arial"/>
              </a:rPr>
              <a:t>(</a:t>
            </a:r>
            <a:r>
              <a:rPr lang="en-US" sz="2400" dirty="0" err="1" smtClean="0">
                <a:latin typeface="Arial"/>
                <a:cs typeface="Arial"/>
              </a:rPr>
              <a:t>Zákon</a:t>
            </a:r>
            <a:r>
              <a:rPr lang="en-US" sz="2400" dirty="0" smtClean="0">
                <a:latin typeface="Arial"/>
                <a:cs typeface="Arial"/>
              </a:rPr>
              <a:t> o </a:t>
            </a:r>
            <a:r>
              <a:rPr lang="en-US" sz="2400" dirty="0" err="1" smtClean="0">
                <a:latin typeface="Arial"/>
                <a:cs typeface="Arial"/>
              </a:rPr>
              <a:t>odpadoch</a:t>
            </a:r>
            <a:r>
              <a:rPr lang="sk-SK" sz="2400" dirty="0" smtClean="0">
                <a:latin typeface="Arial"/>
                <a:cs typeface="Arial"/>
              </a:rPr>
              <a:t>)</a:t>
            </a:r>
            <a:r>
              <a:rPr lang="en-US" sz="2400" dirty="0" smtClean="0">
                <a:latin typeface="Arial"/>
                <a:cs typeface="Arial"/>
              </a:rPr>
              <a:t>,  </a:t>
            </a:r>
            <a:r>
              <a:rPr lang="en-US" sz="2400" dirty="0" err="1" smtClean="0">
                <a:latin typeface="Arial"/>
                <a:cs typeface="Arial"/>
              </a:rPr>
              <a:t>medzi</a:t>
            </a:r>
            <a:r>
              <a:rPr lang="en-US" sz="2400" dirty="0" smtClean="0">
                <a:latin typeface="Arial"/>
                <a:cs typeface="Arial"/>
              </a:rPr>
              <a:t> </a:t>
            </a:r>
            <a:r>
              <a:rPr lang="en-US" sz="2400" dirty="0" err="1" smtClean="0">
                <a:latin typeface="Arial"/>
                <a:cs typeface="Arial"/>
              </a:rPr>
              <a:t>nebezpečné</a:t>
            </a:r>
            <a:r>
              <a:rPr lang="en-US" sz="2400" dirty="0" smtClean="0">
                <a:latin typeface="Arial"/>
                <a:cs typeface="Arial"/>
              </a:rPr>
              <a:t> </a:t>
            </a:r>
            <a:r>
              <a:rPr lang="en-US" sz="2400" dirty="0" err="1" smtClean="0">
                <a:latin typeface="Arial"/>
                <a:cs typeface="Arial"/>
              </a:rPr>
              <a:t>odpady</a:t>
            </a:r>
            <a:r>
              <a:rPr lang="en-US" sz="2000" dirty="0" smtClean="0">
                <a:latin typeface="Arial"/>
                <a:cs typeface="Arial"/>
              </a:rPr>
              <a:t>. </a:t>
            </a:r>
            <a:endParaRPr lang="sk-SK" sz="2000" dirty="0" smtClean="0">
              <a:latin typeface="Arial"/>
              <a:cs typeface="Arial"/>
            </a:endParaRPr>
          </a:p>
          <a:p>
            <a:pPr marL="0" indent="0" algn="just">
              <a:buNone/>
            </a:pPr>
            <a:r>
              <a:rPr lang="sk-SK" sz="2000" dirty="0" smtClean="0"/>
              <a:t>Podľa §2, ods. 2 ) </a:t>
            </a:r>
          </a:p>
          <a:p>
            <a:pPr marL="0" indent="0" algn="just">
              <a:buNone/>
            </a:pPr>
            <a:r>
              <a:rPr lang="sk-SK" sz="2400" dirty="0" smtClean="0"/>
              <a:t>„Pôvodca </a:t>
            </a:r>
            <a:r>
              <a:rPr lang="sk-SK" sz="2400" dirty="0"/>
              <a:t>odpadu je každý, koho činnosťou odpad</a:t>
            </a:r>
          </a:p>
          <a:p>
            <a:pPr marL="0" indent="0" algn="just">
              <a:buNone/>
            </a:pPr>
            <a:r>
              <a:rPr lang="sk-SK" sz="2400" dirty="0"/>
              <a:t>vzniká, alebo ten, kto vykonáva úpravu, </a:t>
            </a:r>
            <a:r>
              <a:rPr lang="sk-SK" sz="2400" dirty="0" err="1"/>
              <a:t>zmiešavanie</a:t>
            </a:r>
            <a:endParaRPr lang="sk-SK" sz="2400" dirty="0"/>
          </a:p>
          <a:p>
            <a:pPr marL="0" indent="0" algn="just">
              <a:buNone/>
            </a:pPr>
            <a:r>
              <a:rPr lang="pl-PL" sz="2400" dirty="0"/>
              <a:t>alebo iné úkony s odpadmi, ak ich výsledkom je </a:t>
            </a:r>
            <a:r>
              <a:rPr lang="pl-PL" sz="2400" dirty="0" smtClean="0"/>
              <a:t>zmena </a:t>
            </a:r>
            <a:r>
              <a:rPr lang="sk-SK" sz="2400" dirty="0" smtClean="0"/>
              <a:t>povahy </a:t>
            </a:r>
            <a:r>
              <a:rPr lang="sk-SK" sz="2400" dirty="0"/>
              <a:t>alebo zloženia týchto </a:t>
            </a:r>
            <a:r>
              <a:rPr lang="sk-SK" sz="2400" dirty="0" smtClean="0"/>
              <a:t>odpadov.</a:t>
            </a:r>
            <a:r>
              <a:rPr lang="en-US" sz="2400" dirty="0">
                <a:cs typeface="Arial"/>
              </a:rPr>
              <a:t> </a:t>
            </a:r>
            <a:r>
              <a:rPr lang="sk-SK" sz="2400" dirty="0" err="1" smtClean="0">
                <a:cs typeface="Arial"/>
              </a:rPr>
              <a:t>Držitel</a:t>
            </a:r>
            <a:r>
              <a:rPr lang="en-US" sz="2400" dirty="0" smtClean="0">
                <a:cs typeface="Arial"/>
              </a:rPr>
              <a:t>̌ </a:t>
            </a:r>
            <a:r>
              <a:rPr lang="en-US" sz="2400" dirty="0" err="1">
                <a:cs typeface="Arial"/>
              </a:rPr>
              <a:t>odpadu</a:t>
            </a:r>
            <a:r>
              <a:rPr lang="en-US" sz="2400" dirty="0">
                <a:cs typeface="Arial"/>
              </a:rPr>
              <a:t> je </a:t>
            </a:r>
            <a:r>
              <a:rPr lang="en-US" sz="2400" dirty="0" err="1">
                <a:cs typeface="Arial"/>
              </a:rPr>
              <a:t>pôvodca</a:t>
            </a:r>
            <a:r>
              <a:rPr lang="en-US" sz="2400" dirty="0">
                <a:cs typeface="Arial"/>
              </a:rPr>
              <a:t> </a:t>
            </a:r>
            <a:r>
              <a:rPr lang="en-US" sz="2400" dirty="0" err="1">
                <a:cs typeface="Arial"/>
              </a:rPr>
              <a:t>odpadu</a:t>
            </a:r>
            <a:r>
              <a:rPr lang="en-US" sz="2400" dirty="0">
                <a:cs typeface="Arial"/>
              </a:rPr>
              <a:t> </a:t>
            </a:r>
            <a:r>
              <a:rPr lang="en-US" sz="2400" dirty="0" err="1">
                <a:cs typeface="Arial"/>
              </a:rPr>
              <a:t>alebo</a:t>
            </a:r>
            <a:r>
              <a:rPr lang="en-US" sz="2400" dirty="0">
                <a:cs typeface="Arial"/>
              </a:rPr>
              <a:t> </a:t>
            </a:r>
            <a:r>
              <a:rPr lang="en-US" sz="2400" dirty="0" err="1">
                <a:cs typeface="Arial"/>
              </a:rPr>
              <a:t>fyzick</a:t>
            </a:r>
            <a:r>
              <a:rPr lang="sk-SK" sz="2400" dirty="0">
                <a:cs typeface="Arial"/>
              </a:rPr>
              <a:t>á</a:t>
            </a:r>
            <a:r>
              <a:rPr lang="en-US" sz="2400" dirty="0">
                <a:cs typeface="Arial"/>
              </a:rPr>
              <a:t> </a:t>
            </a:r>
            <a:r>
              <a:rPr lang="en-US" sz="2400" dirty="0" err="1">
                <a:cs typeface="Arial"/>
              </a:rPr>
              <a:t>osoba</a:t>
            </a:r>
            <a:r>
              <a:rPr lang="en-US" sz="2400" dirty="0">
                <a:cs typeface="Arial"/>
              </a:rPr>
              <a:t>, </a:t>
            </a:r>
            <a:r>
              <a:rPr lang="en-US" sz="2400" dirty="0" err="1">
                <a:cs typeface="Arial"/>
              </a:rPr>
              <a:t>alebo</a:t>
            </a:r>
            <a:r>
              <a:rPr lang="en-US" sz="2400" dirty="0">
                <a:cs typeface="Arial"/>
              </a:rPr>
              <a:t> </a:t>
            </a:r>
            <a:r>
              <a:rPr lang="en-US" sz="2400" dirty="0" err="1">
                <a:cs typeface="Arial"/>
              </a:rPr>
              <a:t>právnick</a:t>
            </a:r>
            <a:r>
              <a:rPr lang="sk-SK" sz="2400" dirty="0">
                <a:cs typeface="Arial"/>
              </a:rPr>
              <a:t>á</a:t>
            </a:r>
            <a:r>
              <a:rPr lang="en-US" sz="2400" dirty="0">
                <a:cs typeface="Arial"/>
              </a:rPr>
              <a:t> </a:t>
            </a:r>
            <a:r>
              <a:rPr lang="en-US" sz="2400" dirty="0" err="1">
                <a:cs typeface="Arial"/>
              </a:rPr>
              <a:t>osoba</a:t>
            </a:r>
            <a:r>
              <a:rPr lang="en-US" sz="2400" dirty="0">
                <a:cs typeface="Arial"/>
              </a:rPr>
              <a:t>, u </a:t>
            </a:r>
            <a:r>
              <a:rPr lang="en-US" sz="2400" dirty="0" err="1">
                <a:cs typeface="Arial"/>
              </a:rPr>
              <a:t>ktorej</a:t>
            </a:r>
            <a:r>
              <a:rPr lang="en-US" sz="2400" dirty="0">
                <a:cs typeface="Arial"/>
              </a:rPr>
              <a:t> </a:t>
            </a:r>
            <a:r>
              <a:rPr lang="en-US" sz="2400" dirty="0" err="1">
                <a:cs typeface="Arial"/>
              </a:rPr>
              <a:t>sa</a:t>
            </a:r>
            <a:r>
              <a:rPr lang="en-US" sz="2400" dirty="0">
                <a:cs typeface="Arial"/>
              </a:rPr>
              <a:t> </a:t>
            </a:r>
            <a:r>
              <a:rPr lang="en-US" sz="2400" dirty="0" err="1">
                <a:cs typeface="Arial"/>
              </a:rPr>
              <a:t>odpad</a:t>
            </a:r>
            <a:r>
              <a:rPr lang="en-US" sz="2400" dirty="0">
                <a:cs typeface="Arial"/>
              </a:rPr>
              <a:t> </a:t>
            </a:r>
            <a:r>
              <a:rPr lang="en-US" sz="2400" dirty="0" err="1">
                <a:cs typeface="Arial"/>
              </a:rPr>
              <a:t>nachádza</a:t>
            </a:r>
            <a:r>
              <a:rPr lang="sk-SK" sz="2400" dirty="0">
                <a:cs typeface="Arial"/>
              </a:rPr>
              <a:t>“ </a:t>
            </a:r>
            <a:r>
              <a:rPr lang="en-US" sz="2400" dirty="0">
                <a:cs typeface="Arial"/>
              </a:rPr>
              <a:t>.</a:t>
            </a:r>
            <a:endParaRPr lang="sk-SK" sz="2400" dirty="0">
              <a:cs typeface="Arial"/>
            </a:endParaRPr>
          </a:p>
          <a:p>
            <a:pPr marL="0" indent="0" algn="just">
              <a:buNone/>
            </a:pPr>
            <a:endParaRPr lang="en-US" sz="2400" dirty="0">
              <a:cs typeface="Arial"/>
            </a:endParaRPr>
          </a:p>
          <a:p>
            <a:pPr algn="just"/>
            <a:endParaRPr lang="sk-SK" sz="2400" dirty="0" smtClean="0"/>
          </a:p>
          <a:p>
            <a:pPr marL="0" indent="0" algn="just">
              <a:buNone/>
            </a:pPr>
            <a:endParaRPr lang="en-US" sz="2400" dirty="0">
              <a:latin typeface="Arial"/>
              <a:cs typeface="Arial"/>
            </a:endParaRPr>
          </a:p>
          <a:p>
            <a:pPr marL="457200" lvl="1" indent="0">
              <a:buNone/>
            </a:pPr>
            <a:endParaRPr lang="en-US" sz="2000" dirty="0">
              <a:latin typeface="Arial"/>
              <a:cs typeface="Arial"/>
            </a:endParaRPr>
          </a:p>
        </p:txBody>
      </p:sp>
      <p:pic>
        <p:nvPicPr>
          <p:cNvPr id="4" name="Picture 9" descr="erb-ksk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5113" y="548680"/>
            <a:ext cx="8318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79185364"/>
      </p:ext>
    </p:extLst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sz="2400" dirty="0">
              <a:cs typeface="Arial"/>
            </a:endParaRPr>
          </a:p>
          <a:p>
            <a:pPr marL="0" indent="0" algn="just">
              <a:buNone/>
            </a:pPr>
            <a:r>
              <a:rPr lang="en-US" sz="2400" dirty="0">
                <a:cs typeface="Arial"/>
              </a:rPr>
              <a:t> </a:t>
            </a:r>
            <a:r>
              <a:rPr lang="sk-SK" sz="2400" dirty="0" smtClean="0">
                <a:cs typeface="Arial"/>
              </a:rPr>
              <a:t>Verejná lekáreň </a:t>
            </a:r>
            <a:r>
              <a:rPr lang="en-US" sz="2400" dirty="0" smtClean="0"/>
              <a:t> </a:t>
            </a:r>
            <a:r>
              <a:rPr lang="en-US" sz="2400" dirty="0"/>
              <a:t>je </a:t>
            </a:r>
            <a:r>
              <a:rPr lang="sk-SK" sz="2400" dirty="0" smtClean="0"/>
              <a:t>povinná zhromažďovať</a:t>
            </a:r>
            <a:r>
              <a:rPr lang="en-US" sz="2400" dirty="0" smtClean="0"/>
              <a:t> </a:t>
            </a:r>
            <a:r>
              <a:rPr lang="en-US" sz="2400" dirty="0" err="1"/>
              <a:t>humánne</a:t>
            </a:r>
            <a:r>
              <a:rPr lang="en-US" sz="2400" dirty="0"/>
              <a:t> </a:t>
            </a:r>
            <a:r>
              <a:rPr lang="en-US" sz="2400" dirty="0" err="1"/>
              <a:t>lieky</a:t>
            </a:r>
            <a:r>
              <a:rPr lang="en-US" sz="2400" dirty="0"/>
              <a:t> </a:t>
            </a:r>
            <a:r>
              <a:rPr lang="en-US" sz="2400" dirty="0" err="1"/>
              <a:t>nespotrebovane</a:t>
            </a:r>
            <a:r>
              <a:rPr lang="en-US" sz="2400" dirty="0"/>
              <a:t>́ </a:t>
            </a:r>
            <a:r>
              <a:rPr lang="en-US" sz="2400" dirty="0" err="1"/>
              <a:t>fyzickými</a:t>
            </a:r>
            <a:r>
              <a:rPr lang="en-US" sz="2400" dirty="0"/>
              <a:t> </a:t>
            </a:r>
            <a:r>
              <a:rPr lang="en-US" sz="2400" dirty="0" err="1"/>
              <a:t>osobami</a:t>
            </a:r>
            <a:r>
              <a:rPr lang="en-US" sz="2400" dirty="0"/>
              <a:t> a </a:t>
            </a:r>
            <a:r>
              <a:rPr lang="en-US" sz="2400" dirty="0" err="1"/>
              <a:t>odovzdávat</a:t>
            </a:r>
            <a:r>
              <a:rPr lang="en-US" sz="2400" dirty="0"/>
              <a:t>̌ </a:t>
            </a:r>
            <a:r>
              <a:rPr lang="en-US" sz="2400" dirty="0" err="1"/>
              <a:t>ich</a:t>
            </a:r>
            <a:r>
              <a:rPr lang="en-US" sz="2400" dirty="0"/>
              <a:t> </a:t>
            </a:r>
            <a:r>
              <a:rPr lang="en-US" sz="2400" dirty="0" err="1"/>
              <a:t>štátnemu</a:t>
            </a:r>
            <a:r>
              <a:rPr lang="en-US" sz="2400" dirty="0"/>
              <a:t> </a:t>
            </a:r>
            <a:r>
              <a:rPr lang="en-US" sz="2400" dirty="0" err="1"/>
              <a:t>ústavu</a:t>
            </a:r>
            <a:r>
              <a:rPr lang="en-US" sz="2400" dirty="0"/>
              <a:t>. </a:t>
            </a:r>
            <a:r>
              <a:rPr lang="en-US" sz="2400" dirty="0" err="1"/>
              <a:t>Štátny</a:t>
            </a:r>
            <a:r>
              <a:rPr lang="en-US" sz="2400" dirty="0"/>
              <a:t> </a:t>
            </a:r>
            <a:r>
              <a:rPr lang="en-US" sz="2400" dirty="0" err="1"/>
              <a:t>ústav</a:t>
            </a:r>
            <a:r>
              <a:rPr lang="en-US" sz="2400" dirty="0"/>
              <a:t> </a:t>
            </a:r>
            <a:r>
              <a:rPr lang="en-US" sz="2400" dirty="0" err="1"/>
              <a:t>sa</a:t>
            </a:r>
            <a:r>
              <a:rPr lang="en-US" sz="2400" dirty="0"/>
              <a:t> </a:t>
            </a:r>
            <a:r>
              <a:rPr lang="en-US" sz="2400" dirty="0" err="1"/>
              <a:t>považuje</a:t>
            </a:r>
            <a:r>
              <a:rPr lang="en-US" sz="2400" dirty="0"/>
              <a:t> </a:t>
            </a:r>
            <a:r>
              <a:rPr lang="en-US" sz="2400" dirty="0" err="1"/>
              <a:t>za</a:t>
            </a:r>
            <a:r>
              <a:rPr lang="en-US" sz="2400" dirty="0"/>
              <a:t> </a:t>
            </a:r>
            <a:r>
              <a:rPr lang="en-US" sz="2400" dirty="0" err="1"/>
              <a:t>pôvodcu</a:t>
            </a:r>
            <a:r>
              <a:rPr lang="en-US" sz="2400" dirty="0"/>
              <a:t> </a:t>
            </a:r>
            <a:r>
              <a:rPr lang="en-US" sz="2400" dirty="0" err="1"/>
              <a:t>tohto</a:t>
            </a:r>
            <a:r>
              <a:rPr lang="en-US" sz="2400" dirty="0"/>
              <a:t> </a:t>
            </a:r>
            <a:r>
              <a:rPr lang="en-US" sz="2400" dirty="0" err="1"/>
              <a:t>odpadu</a:t>
            </a:r>
            <a:r>
              <a:rPr lang="en-US" sz="2400" dirty="0"/>
              <a:t> a </a:t>
            </a:r>
            <a:r>
              <a:rPr lang="en-US" sz="2400" dirty="0" err="1" smtClean="0"/>
              <a:t>zabezpe</a:t>
            </a:r>
            <a:r>
              <a:rPr lang="sk-SK" sz="2400" dirty="0" smtClean="0"/>
              <a:t>čí</a:t>
            </a:r>
            <a:r>
              <a:rPr lang="en-US" sz="2400" dirty="0" smtClean="0"/>
              <a:t> </a:t>
            </a:r>
            <a:r>
              <a:rPr lang="en-US" sz="2400" dirty="0" err="1"/>
              <a:t>jeho</a:t>
            </a:r>
            <a:r>
              <a:rPr lang="en-US" sz="2400" dirty="0"/>
              <a:t> </a:t>
            </a:r>
            <a:r>
              <a:rPr lang="en-US" sz="2400" dirty="0" err="1"/>
              <a:t>zneškodnenie</a:t>
            </a:r>
            <a:r>
              <a:rPr lang="en-US" sz="2400" dirty="0"/>
              <a:t> </a:t>
            </a:r>
            <a:r>
              <a:rPr lang="en-US" sz="2400" dirty="0" err="1"/>
              <a:t>na</a:t>
            </a:r>
            <a:r>
              <a:rPr lang="en-US" sz="2400" dirty="0"/>
              <a:t> </a:t>
            </a:r>
            <a:r>
              <a:rPr lang="en-US" sz="2400" dirty="0" err="1" smtClean="0"/>
              <a:t>vlastn</a:t>
            </a:r>
            <a:r>
              <a:rPr lang="sk-SK" sz="2400" dirty="0" smtClean="0"/>
              <a:t>é</a:t>
            </a:r>
            <a:r>
              <a:rPr lang="en-US" sz="2400" dirty="0" smtClean="0"/>
              <a:t> </a:t>
            </a:r>
            <a:r>
              <a:rPr lang="en-US" sz="2400" dirty="0" err="1"/>
              <a:t>náklady</a:t>
            </a:r>
            <a:r>
              <a:rPr lang="en-US" sz="2400" dirty="0"/>
              <a:t> </a:t>
            </a:r>
            <a:r>
              <a:rPr lang="en-US" sz="2400" dirty="0" err="1"/>
              <a:t>podľa</a:t>
            </a:r>
            <a:r>
              <a:rPr lang="en-US" sz="2400" dirty="0"/>
              <a:t> </a:t>
            </a:r>
            <a:r>
              <a:rPr lang="en-US" sz="2400" dirty="0" err="1"/>
              <a:t>osobitného</a:t>
            </a:r>
            <a:r>
              <a:rPr lang="en-US" sz="2400" dirty="0"/>
              <a:t> </a:t>
            </a:r>
            <a:r>
              <a:rPr lang="en-US" sz="2400" dirty="0" err="1"/>
              <a:t>predpisu</a:t>
            </a:r>
            <a:r>
              <a:rPr lang="en-US" sz="2400" dirty="0"/>
              <a:t>. </a:t>
            </a:r>
          </a:p>
          <a:p>
            <a:endParaRPr lang="sk-SK" sz="2400" dirty="0"/>
          </a:p>
        </p:txBody>
      </p:sp>
      <p:pic>
        <p:nvPicPr>
          <p:cNvPr id="4" name="Picture 9" descr="erb-ksk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5113" y="692696"/>
            <a:ext cx="8318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04779041"/>
      </p:ext>
    </p:extLst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endParaRPr lang="sk-SK" sz="2400" dirty="0" smtClean="0"/>
          </a:p>
          <a:p>
            <a:pPr algn="just"/>
            <a:r>
              <a:rPr lang="sk-SK" sz="2400" dirty="0" smtClean="0"/>
              <a:t>Právnické </a:t>
            </a:r>
            <a:r>
              <a:rPr lang="sk-SK" sz="2400" dirty="0"/>
              <a:t>a fyzické osoby (podnikatelia) si zabezpečujú likvidáciu </a:t>
            </a:r>
            <a:r>
              <a:rPr lang="sk-SK" sz="2400" dirty="0" smtClean="0"/>
              <a:t>svojich nespotrebovaných </a:t>
            </a:r>
            <a:r>
              <a:rPr lang="sk-SK" sz="2400" dirty="0"/>
              <a:t>liekov sami na vlastné náklady (cez spoločnosti, ktoré majú </a:t>
            </a:r>
            <a:r>
              <a:rPr lang="sk-SK" sz="2400" dirty="0" smtClean="0"/>
              <a:t>povolenie na </a:t>
            </a:r>
            <a:r>
              <a:rPr lang="sk-SK" sz="2400" dirty="0"/>
              <a:t>prepravu a likvidáciu daného nebezpečného odpadu).</a:t>
            </a:r>
          </a:p>
        </p:txBody>
      </p:sp>
      <p:pic>
        <p:nvPicPr>
          <p:cNvPr id="4" name="Picture 9" descr="erb-ksk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5113" y="711261"/>
            <a:ext cx="8318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19577521"/>
      </p:ext>
    </p:extLst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sk-SK" sz="2400" dirty="0"/>
              <a:t>Pri našej kontrolnej činnosti monitorujeme aj koľko nespotrebovaných liekov od občanov odovzdali lekárne na likvidáciu. </a:t>
            </a:r>
          </a:p>
          <a:p>
            <a:pPr marL="0" indent="0" algn="just">
              <a:buNone/>
            </a:pPr>
            <a:r>
              <a:rPr lang="sk-SK" sz="2400" dirty="0"/>
              <a:t>V roku 2016 sme vykonali kontrolu v 26 lekárňach, ktoré za jeden polrok </a:t>
            </a:r>
            <a:r>
              <a:rPr lang="sk-SK" sz="2400" dirty="0" smtClean="0"/>
              <a:t>odovzdali na likvidáciu  </a:t>
            </a:r>
            <a:r>
              <a:rPr lang="sk-SK" sz="2400" b="1" dirty="0"/>
              <a:t>735 kg </a:t>
            </a:r>
            <a:r>
              <a:rPr lang="sk-SK" sz="2400" dirty="0"/>
              <a:t>nespotrebovaných liekov. </a:t>
            </a:r>
          </a:p>
          <a:p>
            <a:pPr marL="0" indent="0" algn="just">
              <a:buNone/>
            </a:pPr>
            <a:r>
              <a:rPr lang="sk-SK" sz="2400" dirty="0"/>
              <a:t>Priemer na jednu lekáreň bol teda 28 kg za jeden polrok . </a:t>
            </a:r>
          </a:p>
        </p:txBody>
      </p:sp>
      <p:pic>
        <p:nvPicPr>
          <p:cNvPr id="4" name="Picture 9" descr="erb-ksk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5113" y="711261"/>
            <a:ext cx="8318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70350368"/>
      </p:ext>
    </p:extLst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/>
          <p:cNvSpPr>
            <a:spLocks noGrp="1" noChangeArrowheads="1"/>
          </p:cNvSpPr>
          <p:nvPr>
            <p:ph type="title"/>
          </p:nvPr>
        </p:nvSpPr>
        <p:spPr>
          <a:xfrm>
            <a:off x="900113" y="908050"/>
            <a:ext cx="7924800" cy="852488"/>
          </a:xfrm>
        </p:spPr>
        <p:txBody>
          <a:bodyPr/>
          <a:lstStyle/>
          <a:p>
            <a:pPr eaLnBrk="1" hangingPunct="1">
              <a:defRPr/>
            </a:pPr>
            <a:r>
              <a:rPr lang="sk-SK" dirty="0" smtClean="0">
                <a:ea typeface="ＭＳ Ｐゴシック" pitchFamily="34" charset="-128"/>
              </a:rPr>
              <a:t>Výskyt liekov na ambulancii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576" y="2564904"/>
            <a:ext cx="8229600" cy="3744913"/>
          </a:xfrm>
        </p:spPr>
        <p:txBody>
          <a:bodyPr/>
          <a:lstStyle/>
          <a:p>
            <a:pPr marL="514350" indent="-514350" eaLnBrk="1" hangingPunct="1">
              <a:lnSpc>
                <a:spcPct val="90000"/>
              </a:lnSpc>
              <a:buFont typeface="Arial" charset="0"/>
              <a:buAutoNum type="arabicPeriod"/>
            </a:pPr>
            <a:r>
              <a:rPr lang="sk-SK" sz="2400" dirty="0">
                <a:latin typeface="Arial" charset="0"/>
              </a:rPr>
              <a:t>Lieky na základe výnosu MZ SR č. 09812/2008-OL </a:t>
            </a:r>
          </a:p>
          <a:p>
            <a:pPr marL="514350" indent="-514350" eaLnBrk="1" hangingPunct="1">
              <a:lnSpc>
                <a:spcPct val="90000"/>
              </a:lnSpc>
              <a:buFont typeface="Arial" charset="0"/>
              <a:buAutoNum type="arabicPeriod"/>
            </a:pPr>
            <a:r>
              <a:rPr lang="sk-SK" sz="2400" dirty="0">
                <a:latin typeface="Arial" charset="0"/>
              </a:rPr>
              <a:t>Lieky dodané na základe vyhlášky MZ SR č. 82/2012 Z. z. </a:t>
            </a:r>
            <a:endParaRPr lang="sk-SK" sz="2400" dirty="0" smtClean="0">
              <a:latin typeface="Arial" charset="0"/>
            </a:endParaRPr>
          </a:p>
          <a:p>
            <a:pPr marL="514350" indent="-514350" eaLnBrk="1" hangingPunct="1">
              <a:lnSpc>
                <a:spcPct val="90000"/>
              </a:lnSpc>
              <a:buFont typeface="Arial" charset="0"/>
              <a:buAutoNum type="arabicPeriod"/>
            </a:pPr>
            <a:r>
              <a:rPr lang="sk-SK" sz="2400" dirty="0" smtClean="0">
                <a:latin typeface="Arial" charset="0"/>
              </a:rPr>
              <a:t>„A“ a „V“ lieky</a:t>
            </a:r>
          </a:p>
          <a:p>
            <a:pPr marL="514350" indent="-514350" eaLnBrk="1" hangingPunct="1">
              <a:lnSpc>
                <a:spcPct val="90000"/>
              </a:lnSpc>
              <a:buFont typeface="Arial" charset="0"/>
              <a:buAutoNum type="arabicPeriod"/>
            </a:pPr>
            <a:r>
              <a:rPr lang="sk-SK" sz="2400" dirty="0">
                <a:latin typeface="Arial" charset="0"/>
              </a:rPr>
              <a:t>Lieky, ktoré pre svojich poistencov obstarala </a:t>
            </a:r>
            <a:r>
              <a:rPr lang="sk-SK" sz="2400" dirty="0" smtClean="0">
                <a:latin typeface="Arial" charset="0"/>
              </a:rPr>
              <a:t>ZP</a:t>
            </a:r>
            <a:endParaRPr lang="sk-SK" sz="3200" dirty="0">
              <a:latin typeface="Arial" charset="0"/>
            </a:endParaRPr>
          </a:p>
          <a:p>
            <a:pPr marL="514350" indent="-514350" eaLnBrk="1" hangingPunct="1">
              <a:lnSpc>
                <a:spcPct val="90000"/>
              </a:lnSpc>
              <a:buFont typeface="Arial" charset="0"/>
              <a:buAutoNum type="arabicPeriod"/>
            </a:pPr>
            <a:r>
              <a:rPr lang="sk-SK" sz="2400" dirty="0" smtClean="0">
                <a:latin typeface="Arial" charset="0"/>
              </a:rPr>
              <a:t>Lieky donesené pacientmi </a:t>
            </a:r>
          </a:p>
          <a:p>
            <a:pPr marL="514350" indent="-514350" eaLnBrk="1" hangingPunct="1">
              <a:lnSpc>
                <a:spcPct val="90000"/>
              </a:lnSpc>
            </a:pPr>
            <a:endParaRPr lang="sk-SK" sz="3200" dirty="0">
              <a:latin typeface="Arial" charset="0"/>
            </a:endParaRPr>
          </a:p>
        </p:txBody>
      </p:sp>
      <p:pic>
        <p:nvPicPr>
          <p:cNvPr id="4100" name="Picture 9" descr="erb-ksk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5113" y="476250"/>
            <a:ext cx="8318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2204864"/>
            <a:ext cx="7847657" cy="3881611"/>
          </a:xfrm>
        </p:spPr>
        <p:txBody>
          <a:bodyPr/>
          <a:lstStyle/>
          <a:p>
            <a:pPr marL="457200" lvl="1" indent="0">
              <a:buNone/>
            </a:pPr>
            <a:endParaRPr lang="en-US" dirty="0" smtClean="0"/>
          </a:p>
          <a:p>
            <a:pPr marL="457200" lvl="1" indent="0" algn="just">
              <a:buNone/>
            </a:pPr>
            <a:r>
              <a:rPr lang="sk-SK" sz="2800" dirty="0" smtClean="0">
                <a:latin typeface="Arial"/>
                <a:cs typeface="Arial"/>
              </a:rPr>
              <a:t>Podľa informácií zo ŠÚKL sa ročne zlikviduje v </a:t>
            </a:r>
            <a:r>
              <a:rPr lang="sk-SK" sz="2800" smtClean="0">
                <a:latin typeface="Arial"/>
                <a:cs typeface="Arial"/>
              </a:rPr>
              <a:t>spaľovniach viac ako  </a:t>
            </a:r>
            <a:r>
              <a:rPr lang="sk-SK" sz="2800" dirty="0" smtClean="0">
                <a:latin typeface="Arial"/>
                <a:cs typeface="Arial"/>
              </a:rPr>
              <a:t>100 ton odpadu z nespotrebovaných liekov. Štátny rozpočet to zaťaží sumou 300 000 €. </a:t>
            </a:r>
            <a:endParaRPr lang="en-US" sz="2800" dirty="0">
              <a:latin typeface="Arial"/>
              <a:cs typeface="Arial"/>
            </a:endParaRPr>
          </a:p>
        </p:txBody>
      </p:sp>
      <p:pic>
        <p:nvPicPr>
          <p:cNvPr id="4" name="Picture 9" descr="erb-ksk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5113" y="476250"/>
            <a:ext cx="8318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69580982"/>
      </p:ext>
    </p:extLst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sk-SK" dirty="0">
              <a:cs typeface="+mj-cs"/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 typeface="Wingdings" charset="0"/>
              <a:buNone/>
              <a:defRPr/>
            </a:pPr>
            <a:endParaRPr lang="sk-SK" sz="2000" dirty="0">
              <a:cs typeface="+mn-cs"/>
            </a:endParaRPr>
          </a:p>
        </p:txBody>
      </p:sp>
      <p:pic>
        <p:nvPicPr>
          <p:cNvPr id="14340" name="Picture 4" descr="erb-ksk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5113" y="404813"/>
            <a:ext cx="8318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2900133" y="3244334"/>
            <a:ext cx="33437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k-SK" b="1" dirty="0"/>
              <a:t>ĎAKUJEM  ZA  POZORNOSŤ</a:t>
            </a:r>
            <a:endParaRPr lang="en-US" dirty="0"/>
          </a:p>
        </p:txBody>
      </p:sp>
      <p:pic>
        <p:nvPicPr>
          <p:cNvPr id="6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3933056"/>
            <a:ext cx="2159000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k-SK" sz="2800" dirty="0" smtClean="0">
                <a:latin typeface="Arial" charset="0"/>
              </a:rPr>
              <a:t>1. Lieky </a:t>
            </a:r>
            <a:r>
              <a:rPr lang="sk-SK" sz="2800" dirty="0">
                <a:latin typeface="Arial" charset="0"/>
              </a:rPr>
              <a:t>na základe výnosu MZ SR 09812/2008-</a:t>
            </a:r>
            <a:r>
              <a:rPr lang="sk-SK" sz="2800" dirty="0" smtClean="0">
                <a:latin typeface="Arial" charset="0"/>
              </a:rPr>
              <a:t>OL</a:t>
            </a:r>
            <a:endParaRPr lang="sk-SK" sz="2800" dirty="0">
              <a:latin typeface="Arial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576" y="2420888"/>
            <a:ext cx="8229600" cy="3457575"/>
          </a:xfrm>
        </p:spPr>
        <p:txBody>
          <a:bodyPr/>
          <a:lstStyle/>
          <a:p>
            <a:pPr algn="just"/>
            <a:r>
              <a:rPr lang="sk-SK" sz="2400" b="1" dirty="0">
                <a:latin typeface="Arial" charset="0"/>
              </a:rPr>
              <a:t>o minimálnych požiadavkách na personálne zabezpečenie a materiálno - technické vybavenie jednotlivých druhov zdravotníckych zariadení</a:t>
            </a:r>
          </a:p>
          <a:p>
            <a:pPr algn="just"/>
            <a:endParaRPr lang="sk-SK" sz="2400" b="1" dirty="0">
              <a:latin typeface="Arial" charset="0"/>
            </a:endParaRPr>
          </a:p>
          <a:p>
            <a:pPr marL="0" indent="0">
              <a:buNone/>
            </a:pPr>
            <a:r>
              <a:rPr lang="sk-SK" sz="2400" b="1" dirty="0">
                <a:latin typeface="Arial" charset="0"/>
              </a:rPr>
              <a:t>I. Lieky na injekčné podanie</a:t>
            </a:r>
          </a:p>
          <a:p>
            <a:pPr marL="0" indent="0">
              <a:buNone/>
            </a:pPr>
            <a:r>
              <a:rPr lang="sk-SK" sz="2000" dirty="0">
                <a:latin typeface="Arial" charset="0"/>
              </a:rPr>
              <a:t>a) </a:t>
            </a:r>
            <a:r>
              <a:rPr lang="sk-SK" sz="2000" dirty="0" err="1" smtClean="0">
                <a:latin typeface="Arial" charset="0"/>
              </a:rPr>
              <a:t>sympatomimetiká</a:t>
            </a:r>
            <a:r>
              <a:rPr lang="sk-SK" sz="2000" dirty="0" smtClean="0">
                <a:latin typeface="Arial" charset="0"/>
              </a:rPr>
              <a:t> (</a:t>
            </a:r>
            <a:r>
              <a:rPr lang="sk-SK" sz="2000" dirty="0" err="1" smtClean="0">
                <a:latin typeface="Arial" charset="0"/>
              </a:rPr>
              <a:t>Adrenalin</a:t>
            </a:r>
            <a:r>
              <a:rPr lang="sk-SK" sz="2000" dirty="0" smtClean="0">
                <a:latin typeface="Arial" charset="0"/>
              </a:rPr>
              <a:t> </a:t>
            </a:r>
            <a:r>
              <a:rPr lang="sk-SK" sz="2000" dirty="0" err="1" smtClean="0">
                <a:latin typeface="Arial" charset="0"/>
              </a:rPr>
              <a:t>inj</a:t>
            </a:r>
            <a:r>
              <a:rPr lang="sk-SK" sz="2000" dirty="0" smtClean="0">
                <a:latin typeface="Arial" charset="0"/>
              </a:rPr>
              <a:t>., </a:t>
            </a:r>
            <a:r>
              <a:rPr lang="sk-SK" sz="2000" dirty="0" err="1" smtClean="0">
                <a:latin typeface="Arial" charset="0"/>
              </a:rPr>
              <a:t>Noradrenalin</a:t>
            </a:r>
            <a:r>
              <a:rPr lang="sk-SK" sz="2000" dirty="0" smtClean="0">
                <a:latin typeface="Arial" charset="0"/>
              </a:rPr>
              <a:t> </a:t>
            </a:r>
            <a:r>
              <a:rPr lang="sk-SK" sz="2000" dirty="0" err="1" smtClean="0">
                <a:latin typeface="Arial" charset="0"/>
              </a:rPr>
              <a:t>inj</a:t>
            </a:r>
            <a:r>
              <a:rPr lang="sk-SK" sz="2000" dirty="0" smtClean="0">
                <a:latin typeface="Arial" charset="0"/>
              </a:rPr>
              <a:t>.)</a:t>
            </a:r>
            <a:endParaRPr lang="sk-SK" sz="2000" dirty="0">
              <a:latin typeface="Arial" charset="0"/>
            </a:endParaRPr>
          </a:p>
          <a:p>
            <a:pPr marL="0" indent="0">
              <a:buNone/>
            </a:pPr>
            <a:r>
              <a:rPr lang="sk-SK" sz="2000" dirty="0">
                <a:latin typeface="Arial" charset="0"/>
              </a:rPr>
              <a:t>b) aqua pro injectione,</a:t>
            </a:r>
          </a:p>
          <a:p>
            <a:pPr marL="0" indent="0">
              <a:buNone/>
            </a:pPr>
            <a:r>
              <a:rPr lang="sk-SK" sz="2000" dirty="0">
                <a:latin typeface="Arial" charset="0"/>
              </a:rPr>
              <a:t>c) </a:t>
            </a:r>
            <a:r>
              <a:rPr lang="sk-SK" sz="2000" dirty="0" err="1" smtClean="0">
                <a:latin typeface="Arial" charset="0"/>
              </a:rPr>
              <a:t>parasympatolytiká</a:t>
            </a:r>
            <a:r>
              <a:rPr lang="sk-SK" sz="2000" dirty="0" smtClean="0">
                <a:latin typeface="Arial" charset="0"/>
              </a:rPr>
              <a:t> ( </a:t>
            </a:r>
            <a:r>
              <a:rPr lang="sk-SK" sz="2000" dirty="0" err="1" smtClean="0">
                <a:latin typeface="Arial" charset="0"/>
              </a:rPr>
              <a:t>Atropin</a:t>
            </a:r>
            <a:r>
              <a:rPr lang="sk-SK" sz="2000" dirty="0" smtClean="0">
                <a:latin typeface="Arial" charset="0"/>
              </a:rPr>
              <a:t> </a:t>
            </a:r>
            <a:r>
              <a:rPr lang="sk-SK" sz="2000" dirty="0" err="1" smtClean="0">
                <a:latin typeface="Arial" charset="0"/>
              </a:rPr>
              <a:t>inj</a:t>
            </a:r>
            <a:r>
              <a:rPr lang="sk-SK" sz="2000" dirty="0" smtClean="0">
                <a:latin typeface="Arial" charset="0"/>
              </a:rPr>
              <a:t>. )</a:t>
            </a:r>
            <a:endParaRPr lang="sk-SK" sz="2000" dirty="0">
              <a:latin typeface="Arial" charset="0"/>
            </a:endParaRPr>
          </a:p>
          <a:p>
            <a:pPr marL="0" indent="0">
              <a:buNone/>
            </a:pPr>
            <a:r>
              <a:rPr lang="sk-SK" sz="2000" dirty="0">
                <a:latin typeface="Arial" charset="0"/>
              </a:rPr>
              <a:t>d) </a:t>
            </a:r>
            <a:r>
              <a:rPr lang="sk-SK" sz="2000" dirty="0" err="1" smtClean="0">
                <a:latin typeface="Arial" charset="0"/>
              </a:rPr>
              <a:t>kortikosteroidy</a:t>
            </a:r>
            <a:r>
              <a:rPr lang="sk-SK" sz="2000" dirty="0" smtClean="0">
                <a:latin typeface="Arial" charset="0"/>
              </a:rPr>
              <a:t> ( </a:t>
            </a:r>
            <a:r>
              <a:rPr lang="sk-SK" sz="2000" dirty="0" err="1" smtClean="0">
                <a:latin typeface="Arial" charset="0"/>
              </a:rPr>
              <a:t>Hydrocortison</a:t>
            </a:r>
            <a:r>
              <a:rPr lang="sk-SK" sz="2000" dirty="0" smtClean="0">
                <a:latin typeface="Arial" charset="0"/>
              </a:rPr>
              <a:t> </a:t>
            </a:r>
            <a:r>
              <a:rPr lang="sk-SK" sz="2000" dirty="0" err="1" smtClean="0">
                <a:latin typeface="Arial" charset="0"/>
              </a:rPr>
              <a:t>inj</a:t>
            </a:r>
            <a:r>
              <a:rPr lang="sk-SK" sz="2000" dirty="0" smtClean="0">
                <a:latin typeface="Arial" charset="0"/>
              </a:rPr>
              <a:t>., </a:t>
            </a:r>
            <a:r>
              <a:rPr lang="sk-SK" sz="2000" dirty="0" err="1" smtClean="0">
                <a:latin typeface="Arial" charset="0"/>
              </a:rPr>
              <a:t>Solucortef</a:t>
            </a:r>
            <a:r>
              <a:rPr lang="sk-SK" sz="2000" dirty="0" smtClean="0">
                <a:latin typeface="Arial" charset="0"/>
              </a:rPr>
              <a:t> </a:t>
            </a:r>
            <a:r>
              <a:rPr lang="sk-SK" sz="2000" dirty="0" err="1" smtClean="0">
                <a:latin typeface="Arial" charset="0"/>
              </a:rPr>
              <a:t>inj</a:t>
            </a:r>
            <a:r>
              <a:rPr lang="sk-SK" sz="2000" dirty="0" smtClean="0">
                <a:latin typeface="Arial" charset="0"/>
              </a:rPr>
              <a:t>. ) </a:t>
            </a:r>
            <a:endParaRPr lang="sk-SK" sz="2000" dirty="0">
              <a:latin typeface="Arial" charset="0"/>
            </a:endParaRPr>
          </a:p>
        </p:txBody>
      </p:sp>
      <p:pic>
        <p:nvPicPr>
          <p:cNvPr id="5124" name="Picture 4" descr="erb-ksk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5113" y="476250"/>
            <a:ext cx="8318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2348880"/>
            <a:ext cx="7693025" cy="3724275"/>
          </a:xfrm>
        </p:spPr>
        <p:txBody>
          <a:bodyPr/>
          <a:lstStyle/>
          <a:p>
            <a:pPr marL="0" indent="0">
              <a:buNone/>
            </a:pPr>
            <a:r>
              <a:rPr lang="sk-SK" sz="2000" dirty="0">
                <a:latin typeface="Arial" charset="0"/>
              </a:rPr>
              <a:t>e) minerálne </a:t>
            </a:r>
            <a:r>
              <a:rPr lang="sk-SK" sz="2000" dirty="0" smtClean="0">
                <a:latin typeface="Arial" charset="0"/>
              </a:rPr>
              <a:t>látky ( </a:t>
            </a:r>
            <a:r>
              <a:rPr lang="sk-SK" sz="2000" dirty="0" err="1" smtClean="0">
                <a:latin typeface="Arial" charset="0"/>
              </a:rPr>
              <a:t>KCl</a:t>
            </a:r>
            <a:r>
              <a:rPr lang="sk-SK" sz="2000" dirty="0" smtClean="0">
                <a:latin typeface="Arial" charset="0"/>
              </a:rPr>
              <a:t> </a:t>
            </a:r>
            <a:r>
              <a:rPr lang="sk-SK" sz="2000" dirty="0" err="1" smtClean="0">
                <a:latin typeface="Arial" charset="0"/>
              </a:rPr>
              <a:t>inj</a:t>
            </a:r>
            <a:r>
              <a:rPr lang="sk-SK" sz="2000" dirty="0" smtClean="0">
                <a:latin typeface="Arial" charset="0"/>
              </a:rPr>
              <a:t>. 7,5%, ) </a:t>
            </a:r>
            <a:endParaRPr lang="sk-SK" sz="2000" dirty="0">
              <a:latin typeface="Arial" charset="0"/>
            </a:endParaRPr>
          </a:p>
          <a:p>
            <a:pPr marL="0" indent="0">
              <a:buNone/>
            </a:pPr>
            <a:r>
              <a:rPr lang="sk-SK" sz="2000" dirty="0">
                <a:latin typeface="Arial" charset="0"/>
              </a:rPr>
              <a:t>f) </a:t>
            </a:r>
            <a:r>
              <a:rPr lang="sk-SK" sz="2000" dirty="0" err="1" smtClean="0">
                <a:latin typeface="Arial" charset="0"/>
              </a:rPr>
              <a:t>antihistaminiká</a:t>
            </a:r>
            <a:r>
              <a:rPr lang="sk-SK" sz="2000" dirty="0">
                <a:latin typeface="Arial" charset="0"/>
              </a:rPr>
              <a:t> </a:t>
            </a:r>
            <a:r>
              <a:rPr lang="sk-SK" sz="2000" dirty="0" smtClean="0">
                <a:latin typeface="Arial" charset="0"/>
              </a:rPr>
              <a:t>( </a:t>
            </a:r>
            <a:r>
              <a:rPr lang="sk-SK" sz="2000" dirty="0" err="1" smtClean="0">
                <a:latin typeface="Arial" charset="0"/>
              </a:rPr>
              <a:t>Dithiaden</a:t>
            </a:r>
            <a:r>
              <a:rPr lang="sk-SK" sz="2000" dirty="0" smtClean="0">
                <a:latin typeface="Arial" charset="0"/>
              </a:rPr>
              <a:t> </a:t>
            </a:r>
            <a:r>
              <a:rPr lang="sk-SK" sz="2000" dirty="0" err="1" smtClean="0">
                <a:latin typeface="Arial" charset="0"/>
              </a:rPr>
              <a:t>inj</a:t>
            </a:r>
            <a:r>
              <a:rPr lang="sk-SK" sz="2000" dirty="0" smtClean="0">
                <a:latin typeface="Arial" charset="0"/>
              </a:rPr>
              <a:t>. )</a:t>
            </a:r>
            <a:endParaRPr lang="sk-SK" sz="2000" dirty="0">
              <a:latin typeface="Arial" charset="0"/>
            </a:endParaRPr>
          </a:p>
          <a:p>
            <a:pPr marL="0" indent="0">
              <a:buNone/>
            </a:pPr>
            <a:r>
              <a:rPr lang="sk-SK" sz="2000" dirty="0">
                <a:latin typeface="Arial" charset="0"/>
              </a:rPr>
              <a:t>g) </a:t>
            </a:r>
            <a:r>
              <a:rPr lang="sk-SK" sz="2000" dirty="0" err="1" smtClean="0">
                <a:latin typeface="Arial" charset="0"/>
              </a:rPr>
              <a:t>bronchodilatanciá</a:t>
            </a:r>
            <a:r>
              <a:rPr lang="sk-SK" sz="2000" dirty="0">
                <a:latin typeface="Arial" charset="0"/>
              </a:rPr>
              <a:t> </a:t>
            </a:r>
            <a:r>
              <a:rPr lang="sk-SK" sz="2000" dirty="0" smtClean="0">
                <a:latin typeface="Arial" charset="0"/>
              </a:rPr>
              <a:t>( </a:t>
            </a:r>
            <a:r>
              <a:rPr lang="sk-SK" sz="2000" dirty="0" err="1" smtClean="0">
                <a:latin typeface="Arial" charset="0"/>
              </a:rPr>
              <a:t>Syntophylin</a:t>
            </a:r>
            <a:r>
              <a:rPr lang="sk-SK" sz="2000" dirty="0" smtClean="0">
                <a:latin typeface="Arial" charset="0"/>
              </a:rPr>
              <a:t> </a:t>
            </a:r>
            <a:r>
              <a:rPr lang="sk-SK" sz="2000" dirty="0" err="1" smtClean="0">
                <a:latin typeface="Arial" charset="0"/>
              </a:rPr>
              <a:t>inj</a:t>
            </a:r>
            <a:r>
              <a:rPr lang="sk-SK" sz="2000" dirty="0" smtClean="0">
                <a:latin typeface="Arial" charset="0"/>
              </a:rPr>
              <a:t>. )</a:t>
            </a:r>
            <a:endParaRPr lang="sk-SK" sz="2000" dirty="0">
              <a:latin typeface="Arial" charset="0"/>
            </a:endParaRPr>
          </a:p>
          <a:p>
            <a:pPr marL="0" indent="0">
              <a:buNone/>
            </a:pPr>
            <a:r>
              <a:rPr lang="sk-SK" sz="2000" dirty="0">
                <a:latin typeface="Arial" charset="0"/>
              </a:rPr>
              <a:t>h) </a:t>
            </a:r>
            <a:r>
              <a:rPr lang="sk-SK" sz="2000" dirty="0" smtClean="0">
                <a:latin typeface="Arial" charset="0"/>
              </a:rPr>
              <a:t>anestetiká ( </a:t>
            </a:r>
            <a:r>
              <a:rPr lang="sk-SK" sz="2000" dirty="0" err="1" smtClean="0">
                <a:latin typeface="Arial" charset="0"/>
              </a:rPr>
              <a:t>Mesocain</a:t>
            </a:r>
            <a:r>
              <a:rPr lang="sk-SK" sz="2000" dirty="0" smtClean="0">
                <a:latin typeface="Arial" charset="0"/>
              </a:rPr>
              <a:t> </a:t>
            </a:r>
            <a:r>
              <a:rPr lang="sk-SK" sz="2000" dirty="0" err="1" smtClean="0">
                <a:latin typeface="Arial" charset="0"/>
              </a:rPr>
              <a:t>inj</a:t>
            </a:r>
            <a:r>
              <a:rPr lang="sk-SK" sz="2000" dirty="0" smtClean="0">
                <a:latin typeface="Arial" charset="0"/>
              </a:rPr>
              <a:t>. )</a:t>
            </a:r>
            <a:endParaRPr lang="sk-SK" sz="2000" dirty="0">
              <a:latin typeface="Arial" charset="0"/>
            </a:endParaRPr>
          </a:p>
          <a:p>
            <a:pPr marL="0" indent="0">
              <a:buNone/>
            </a:pPr>
            <a:r>
              <a:rPr lang="sk-SK" sz="2000" dirty="0">
                <a:latin typeface="Arial" charset="0"/>
              </a:rPr>
              <a:t>i) </a:t>
            </a:r>
            <a:r>
              <a:rPr lang="sk-SK" sz="2000" dirty="0" err="1" smtClean="0">
                <a:latin typeface="Arial" charset="0"/>
              </a:rPr>
              <a:t>antiastmatiká</a:t>
            </a:r>
            <a:r>
              <a:rPr lang="sk-SK" sz="2000" dirty="0">
                <a:latin typeface="Arial" charset="0"/>
              </a:rPr>
              <a:t> </a:t>
            </a:r>
            <a:r>
              <a:rPr lang="sk-SK" sz="2000" dirty="0" smtClean="0">
                <a:latin typeface="Arial" charset="0"/>
              </a:rPr>
              <a:t>( </a:t>
            </a:r>
            <a:r>
              <a:rPr lang="sk-SK" sz="2000" dirty="0" err="1" smtClean="0">
                <a:latin typeface="Arial" charset="0"/>
              </a:rPr>
              <a:t>Syntophylin</a:t>
            </a:r>
            <a:r>
              <a:rPr lang="sk-SK" sz="2000" dirty="0" smtClean="0">
                <a:latin typeface="Arial" charset="0"/>
              </a:rPr>
              <a:t> </a:t>
            </a:r>
            <a:r>
              <a:rPr lang="sk-SK" sz="2000" dirty="0" err="1" smtClean="0">
                <a:latin typeface="Arial" charset="0"/>
              </a:rPr>
              <a:t>inj</a:t>
            </a:r>
            <a:r>
              <a:rPr lang="sk-SK" sz="2000" dirty="0" smtClean="0">
                <a:latin typeface="Arial" charset="0"/>
              </a:rPr>
              <a:t>. ) </a:t>
            </a:r>
            <a:endParaRPr lang="sk-SK" sz="2000" dirty="0">
              <a:latin typeface="Arial" charset="0"/>
            </a:endParaRPr>
          </a:p>
          <a:p>
            <a:pPr marL="0" indent="0">
              <a:buNone/>
            </a:pPr>
            <a:r>
              <a:rPr lang="sk-SK" sz="2000" dirty="0">
                <a:latin typeface="Arial" charset="0"/>
              </a:rPr>
              <a:t>j) krvné náhrady a </a:t>
            </a:r>
            <a:r>
              <a:rPr lang="sk-SK" sz="2000" dirty="0" err="1">
                <a:latin typeface="Arial" charset="0"/>
              </a:rPr>
              <a:t>perfúzne</a:t>
            </a:r>
            <a:r>
              <a:rPr lang="sk-SK" sz="2000" dirty="0">
                <a:latin typeface="Arial" charset="0"/>
              </a:rPr>
              <a:t> </a:t>
            </a:r>
            <a:r>
              <a:rPr lang="sk-SK" sz="2000" dirty="0" smtClean="0">
                <a:latin typeface="Arial" charset="0"/>
              </a:rPr>
              <a:t>roztoky ( </a:t>
            </a:r>
            <a:r>
              <a:rPr lang="sk-SK" sz="2000" dirty="0" err="1" smtClean="0">
                <a:latin typeface="Arial" charset="0"/>
              </a:rPr>
              <a:t>NaCl</a:t>
            </a:r>
            <a:r>
              <a:rPr lang="sk-SK" sz="2000" dirty="0" smtClean="0">
                <a:latin typeface="Arial" charset="0"/>
              </a:rPr>
              <a:t> </a:t>
            </a:r>
            <a:r>
              <a:rPr lang="sk-SK" sz="2000" dirty="0" err="1" smtClean="0">
                <a:latin typeface="Arial" charset="0"/>
              </a:rPr>
              <a:t>inj</a:t>
            </a:r>
            <a:r>
              <a:rPr lang="sk-SK" sz="2000" dirty="0" smtClean="0">
                <a:latin typeface="Arial" charset="0"/>
              </a:rPr>
              <a:t>.  10%)</a:t>
            </a:r>
            <a:endParaRPr lang="sk-SK" sz="2000" dirty="0">
              <a:latin typeface="Arial" charset="0"/>
            </a:endParaRPr>
          </a:p>
          <a:p>
            <a:pPr marL="0" indent="0">
              <a:buNone/>
            </a:pPr>
            <a:r>
              <a:rPr lang="sk-SK" sz="2000" dirty="0">
                <a:latin typeface="Arial" charset="0"/>
              </a:rPr>
              <a:t>k) </a:t>
            </a:r>
            <a:r>
              <a:rPr lang="sk-SK" sz="2000" dirty="0" err="1" smtClean="0">
                <a:latin typeface="Arial" charset="0"/>
              </a:rPr>
              <a:t>antiemetiká</a:t>
            </a:r>
            <a:r>
              <a:rPr lang="sk-SK" sz="2000" dirty="0">
                <a:latin typeface="Arial" charset="0"/>
              </a:rPr>
              <a:t> </a:t>
            </a:r>
            <a:r>
              <a:rPr lang="sk-SK" sz="2000" dirty="0" smtClean="0">
                <a:latin typeface="Arial" charset="0"/>
              </a:rPr>
              <a:t>( </a:t>
            </a:r>
            <a:r>
              <a:rPr lang="sk-SK" sz="2000" dirty="0" err="1" smtClean="0">
                <a:latin typeface="Arial" charset="0"/>
              </a:rPr>
              <a:t>Torecan</a:t>
            </a:r>
            <a:r>
              <a:rPr lang="sk-SK" sz="2000" dirty="0" smtClean="0">
                <a:latin typeface="Arial" charset="0"/>
              </a:rPr>
              <a:t> </a:t>
            </a:r>
            <a:r>
              <a:rPr lang="sk-SK" sz="2000" dirty="0" err="1" smtClean="0">
                <a:latin typeface="Arial" charset="0"/>
              </a:rPr>
              <a:t>inj</a:t>
            </a:r>
            <a:r>
              <a:rPr lang="sk-SK" sz="2000" dirty="0" smtClean="0">
                <a:latin typeface="Arial" charset="0"/>
              </a:rPr>
              <a:t>. ) </a:t>
            </a:r>
            <a:endParaRPr lang="sk-SK" sz="2000" dirty="0">
              <a:latin typeface="Arial" charset="0"/>
            </a:endParaRPr>
          </a:p>
          <a:p>
            <a:pPr marL="0" indent="0">
              <a:buNone/>
            </a:pPr>
            <a:r>
              <a:rPr lang="sk-SK" sz="2000" dirty="0">
                <a:latin typeface="Arial" charset="0"/>
              </a:rPr>
              <a:t>l) </a:t>
            </a:r>
            <a:r>
              <a:rPr lang="sk-SK" sz="2000" dirty="0" err="1" smtClean="0">
                <a:latin typeface="Arial" charset="0"/>
              </a:rPr>
              <a:t>anxiolytiká</a:t>
            </a:r>
            <a:r>
              <a:rPr lang="sk-SK" sz="2000" dirty="0" smtClean="0">
                <a:latin typeface="Arial" charset="0"/>
              </a:rPr>
              <a:t> a </a:t>
            </a:r>
            <a:r>
              <a:rPr lang="sk-SK" sz="2000" dirty="0" err="1" smtClean="0">
                <a:latin typeface="Arial" charset="0"/>
              </a:rPr>
              <a:t>sympatomimetiká</a:t>
            </a:r>
            <a:r>
              <a:rPr lang="sk-SK" sz="2000" dirty="0">
                <a:latin typeface="Arial" charset="0"/>
              </a:rPr>
              <a:t> </a:t>
            </a:r>
            <a:r>
              <a:rPr lang="sk-SK" sz="2000" dirty="0" smtClean="0">
                <a:latin typeface="Arial" charset="0"/>
              </a:rPr>
              <a:t>( </a:t>
            </a:r>
            <a:r>
              <a:rPr lang="sk-SK" sz="2000" dirty="0" err="1" smtClean="0">
                <a:latin typeface="Arial" charset="0"/>
              </a:rPr>
              <a:t>Apaurin</a:t>
            </a:r>
            <a:r>
              <a:rPr lang="sk-SK" sz="2000" dirty="0" smtClean="0">
                <a:latin typeface="Arial" charset="0"/>
              </a:rPr>
              <a:t> </a:t>
            </a:r>
            <a:r>
              <a:rPr lang="sk-SK" sz="2000" dirty="0" err="1" smtClean="0">
                <a:latin typeface="Arial" charset="0"/>
              </a:rPr>
              <a:t>inj</a:t>
            </a:r>
            <a:r>
              <a:rPr lang="sk-SK" sz="2000" dirty="0" smtClean="0">
                <a:latin typeface="Arial" charset="0"/>
              </a:rPr>
              <a:t>.) </a:t>
            </a:r>
            <a:endParaRPr lang="sk-SK" sz="2000" dirty="0">
              <a:latin typeface="Arial" charset="0"/>
            </a:endParaRPr>
          </a:p>
          <a:p>
            <a:pPr marL="0" indent="0">
              <a:buNone/>
            </a:pPr>
            <a:r>
              <a:rPr lang="sk-SK" sz="2000" dirty="0">
                <a:latin typeface="Arial" charset="0"/>
              </a:rPr>
              <a:t>b) </a:t>
            </a:r>
            <a:r>
              <a:rPr lang="sk-SK" sz="2000" dirty="0" err="1">
                <a:latin typeface="Arial" charset="0"/>
              </a:rPr>
              <a:t>parasympatolytiká</a:t>
            </a:r>
            <a:r>
              <a:rPr lang="sk-SK" sz="2000" dirty="0">
                <a:latin typeface="Arial" charset="0"/>
              </a:rPr>
              <a:t>, </a:t>
            </a:r>
            <a:r>
              <a:rPr lang="sk-SK" sz="2000" dirty="0" err="1" smtClean="0">
                <a:latin typeface="Arial" charset="0"/>
              </a:rPr>
              <a:t>ganglioplegiká</a:t>
            </a:r>
            <a:r>
              <a:rPr lang="sk-SK" sz="2000" dirty="0">
                <a:latin typeface="Arial" charset="0"/>
              </a:rPr>
              <a:t> </a:t>
            </a:r>
            <a:r>
              <a:rPr lang="sk-SK" sz="2000" dirty="0" smtClean="0">
                <a:latin typeface="Arial" charset="0"/>
              </a:rPr>
              <a:t>( </a:t>
            </a:r>
            <a:r>
              <a:rPr lang="sk-SK" sz="2000" dirty="0" err="1" smtClean="0">
                <a:latin typeface="Arial" charset="0"/>
              </a:rPr>
              <a:t>Atropin</a:t>
            </a:r>
            <a:r>
              <a:rPr lang="sk-SK" sz="2000" dirty="0" smtClean="0">
                <a:latin typeface="Arial" charset="0"/>
              </a:rPr>
              <a:t> </a:t>
            </a:r>
            <a:r>
              <a:rPr lang="sk-SK" sz="2000" dirty="0" err="1" smtClean="0">
                <a:latin typeface="Arial" charset="0"/>
              </a:rPr>
              <a:t>inj</a:t>
            </a:r>
            <a:r>
              <a:rPr lang="sk-SK" sz="2000" dirty="0" smtClean="0">
                <a:latin typeface="Arial" charset="0"/>
              </a:rPr>
              <a:t>. ) </a:t>
            </a:r>
            <a:endParaRPr lang="sk-SK" sz="2000" dirty="0">
              <a:latin typeface="Arial" charset="0"/>
            </a:endParaRPr>
          </a:p>
          <a:p>
            <a:pPr marL="0" indent="0">
              <a:buNone/>
            </a:pPr>
            <a:r>
              <a:rPr lang="sk-SK" sz="2000" dirty="0">
                <a:latin typeface="Arial" charset="0"/>
              </a:rPr>
              <a:t>c) minerálne soli a </a:t>
            </a:r>
            <a:r>
              <a:rPr lang="sk-SK" sz="2000" dirty="0" err="1" smtClean="0">
                <a:latin typeface="Arial" charset="0"/>
              </a:rPr>
              <a:t>iónty</a:t>
            </a:r>
            <a:r>
              <a:rPr lang="sk-SK" sz="2000" dirty="0">
                <a:latin typeface="Arial" charset="0"/>
              </a:rPr>
              <a:t> </a:t>
            </a:r>
            <a:r>
              <a:rPr lang="sk-SK" sz="2000" dirty="0" smtClean="0">
                <a:latin typeface="Arial" charset="0"/>
              </a:rPr>
              <a:t> (MgSO4 inj.10%)</a:t>
            </a:r>
            <a:endParaRPr lang="sk-SK" sz="2000" dirty="0">
              <a:latin typeface="Arial" charset="0"/>
            </a:endParaRPr>
          </a:p>
          <a:p>
            <a:pPr marL="0" indent="0">
              <a:buNone/>
            </a:pPr>
            <a:endParaRPr lang="en-US" sz="2000" dirty="0">
              <a:latin typeface="Arial" charset="0"/>
              <a:cs typeface="Arial" charset="0"/>
            </a:endParaRPr>
          </a:p>
        </p:txBody>
      </p:sp>
      <p:pic>
        <p:nvPicPr>
          <p:cNvPr id="4" name="Picture 9" descr="erb-ksk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5113" y="476250"/>
            <a:ext cx="8318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sk-SK" sz="3200" dirty="0" smtClean="0">
              <a:ea typeface="ＭＳ Ｐゴシック" pitchFamily="34" charset="-128"/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2349500"/>
            <a:ext cx="8085138" cy="3527425"/>
          </a:xfrm>
        </p:spPr>
        <p:txBody>
          <a:bodyPr/>
          <a:lstStyle/>
          <a:p>
            <a:r>
              <a:rPr lang="sk-SK" sz="2400" b="1" dirty="0">
                <a:latin typeface="Arial" charset="0"/>
              </a:rPr>
              <a:t>II. Infúzne roztoky</a:t>
            </a:r>
            <a:endParaRPr lang="sk-SK" sz="2400" dirty="0"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k-SK" sz="2400" dirty="0">
                <a:latin typeface="Arial" charset="0"/>
              </a:rPr>
              <a:t>F1/1 400 ml, F1/1 200 ml, G5% 200 ml.</a:t>
            </a:r>
          </a:p>
          <a:p>
            <a:pPr eaLnBrk="1" hangingPunct="1">
              <a:lnSpc>
                <a:spcPct val="90000"/>
              </a:lnSpc>
            </a:pPr>
            <a:endParaRPr lang="sk-SK" sz="2400" dirty="0"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k-SK" sz="2400" b="1" dirty="0">
                <a:latin typeface="Arial" charset="0"/>
              </a:rPr>
              <a:t>III. Lieky na perorálne podnie </a:t>
            </a:r>
          </a:p>
          <a:p>
            <a:pPr eaLnBrk="1" hangingPunct="1">
              <a:lnSpc>
                <a:spcPct val="90000"/>
              </a:lnSpc>
            </a:pPr>
            <a:r>
              <a:rPr lang="sk-SK" sz="2400" dirty="0">
                <a:latin typeface="Arial" charset="0"/>
              </a:rPr>
              <a:t>Aktívne </a:t>
            </a:r>
            <a:r>
              <a:rPr lang="sk-SK" sz="2400" dirty="0" smtClean="0">
                <a:latin typeface="Arial" charset="0"/>
              </a:rPr>
              <a:t>uhlie ( </a:t>
            </a:r>
            <a:r>
              <a:rPr lang="sk-SK" sz="2400" dirty="0" err="1" smtClean="0">
                <a:latin typeface="Arial" charset="0"/>
              </a:rPr>
              <a:t>Carbosorb</a:t>
            </a:r>
            <a:r>
              <a:rPr lang="sk-SK" sz="2400" dirty="0" smtClean="0">
                <a:latin typeface="Arial" charset="0"/>
              </a:rPr>
              <a:t> </a:t>
            </a:r>
            <a:r>
              <a:rPr lang="sk-SK" sz="2400" dirty="0" err="1" smtClean="0">
                <a:latin typeface="Arial" charset="0"/>
              </a:rPr>
              <a:t>tbl</a:t>
            </a:r>
            <a:r>
              <a:rPr lang="sk-SK" sz="2400" dirty="0" smtClean="0">
                <a:latin typeface="Arial" charset="0"/>
              </a:rPr>
              <a:t>)</a:t>
            </a:r>
            <a:endParaRPr lang="sk-SK" sz="2400" dirty="0"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k-SK" sz="2400" dirty="0" err="1" smtClean="0">
                <a:latin typeface="Arial" charset="0"/>
              </a:rPr>
              <a:t>Vasodilatanciá</a:t>
            </a:r>
            <a:r>
              <a:rPr lang="sk-SK" sz="2400" dirty="0" smtClean="0">
                <a:latin typeface="Arial" charset="0"/>
              </a:rPr>
              <a:t>  ( </a:t>
            </a:r>
            <a:r>
              <a:rPr lang="sk-SK" sz="2400" dirty="0" err="1" smtClean="0">
                <a:latin typeface="Arial" charset="0"/>
              </a:rPr>
              <a:t>Nitromint</a:t>
            </a:r>
            <a:r>
              <a:rPr lang="sk-SK" sz="2400" dirty="0" smtClean="0">
                <a:latin typeface="Arial" charset="0"/>
              </a:rPr>
              <a:t> </a:t>
            </a:r>
            <a:r>
              <a:rPr lang="sk-SK" sz="2400" dirty="0" err="1" smtClean="0">
                <a:latin typeface="Arial" charset="0"/>
              </a:rPr>
              <a:t>aerosol</a:t>
            </a:r>
            <a:r>
              <a:rPr lang="sk-SK" sz="2400" dirty="0" smtClean="0">
                <a:latin typeface="Arial" charset="0"/>
              </a:rPr>
              <a:t>, </a:t>
            </a:r>
            <a:r>
              <a:rPr lang="sk-SK" sz="2400" dirty="0" err="1" smtClean="0">
                <a:latin typeface="Arial" charset="0"/>
              </a:rPr>
              <a:t>Nitroglycerin</a:t>
            </a:r>
            <a:r>
              <a:rPr lang="sk-SK" sz="2400" dirty="0" smtClean="0">
                <a:latin typeface="Arial" charset="0"/>
              </a:rPr>
              <a:t> </a:t>
            </a:r>
            <a:r>
              <a:rPr lang="sk-SK" sz="2400" dirty="0" err="1" smtClean="0">
                <a:latin typeface="Arial" charset="0"/>
              </a:rPr>
              <a:t>tbl</a:t>
            </a:r>
            <a:r>
              <a:rPr lang="sk-SK" sz="2400" dirty="0" smtClean="0">
                <a:latin typeface="Arial" charset="0"/>
              </a:rPr>
              <a:t>)  </a:t>
            </a:r>
          </a:p>
          <a:p>
            <a:pPr eaLnBrk="1" hangingPunct="1">
              <a:lnSpc>
                <a:spcPct val="90000"/>
              </a:lnSpc>
            </a:pPr>
            <a:endParaRPr lang="sk-SK" sz="2400" dirty="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k-SK" sz="2400" b="1" u="sng" dirty="0" smtClean="0">
                <a:latin typeface="Arial" charset="0"/>
              </a:rPr>
              <a:t>Tieto lieky sú povinným vybavením každej ambulancie </a:t>
            </a:r>
            <a:endParaRPr lang="sk-SK" sz="2400" b="1" u="sng" dirty="0">
              <a:latin typeface="Arial" charset="0"/>
            </a:endParaRPr>
          </a:p>
        </p:txBody>
      </p:sp>
      <p:pic>
        <p:nvPicPr>
          <p:cNvPr id="7172" name="Picture 6" descr="erb-ksk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700" y="390024"/>
            <a:ext cx="8318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9" descr="erb-ksk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5113" y="476250"/>
            <a:ext cx="8318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60841" y="944562"/>
            <a:ext cx="7924800" cy="1143000"/>
          </a:xfrm>
        </p:spPr>
        <p:txBody>
          <a:bodyPr/>
          <a:lstStyle/>
          <a:p>
            <a:r>
              <a:rPr lang="sk-SK" sz="2800" dirty="0" smtClean="0">
                <a:latin typeface="Arial" charset="0"/>
              </a:rPr>
              <a:t/>
            </a:r>
            <a:br>
              <a:rPr lang="sk-SK" sz="2800" dirty="0" smtClean="0">
                <a:latin typeface="Arial" charset="0"/>
              </a:rPr>
            </a:br>
            <a:r>
              <a:rPr lang="sk-SK" sz="2800" dirty="0" smtClean="0">
                <a:latin typeface="Arial" charset="0"/>
              </a:rPr>
              <a:t>2. Lieky </a:t>
            </a:r>
            <a:r>
              <a:rPr lang="sk-SK" sz="2800" dirty="0">
                <a:latin typeface="Arial" charset="0"/>
              </a:rPr>
              <a:t>dodané na základe vyhlášky </a:t>
            </a:r>
            <a:r>
              <a:rPr lang="sk-SK" sz="2800" dirty="0" smtClean="0">
                <a:latin typeface="Arial" charset="0"/>
              </a:rPr>
              <a:t/>
            </a:r>
            <a:br>
              <a:rPr lang="sk-SK" sz="2800" dirty="0" smtClean="0">
                <a:latin typeface="Arial" charset="0"/>
              </a:rPr>
            </a:br>
            <a:r>
              <a:rPr lang="sk-SK" sz="2800" dirty="0" smtClean="0">
                <a:latin typeface="Arial" charset="0"/>
              </a:rPr>
              <a:t>MZ </a:t>
            </a:r>
            <a:r>
              <a:rPr lang="sk-SK" sz="2800" dirty="0">
                <a:latin typeface="Arial" charset="0"/>
              </a:rPr>
              <a:t>SR č. 82/2012 Z. z. </a:t>
            </a:r>
            <a:br>
              <a:rPr lang="sk-SK" sz="2800" dirty="0">
                <a:latin typeface="Arial" charset="0"/>
              </a:rPr>
            </a:br>
            <a:endParaRPr lang="sk-SK" sz="2800" dirty="0">
              <a:latin typeface="Arial" charset="0"/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  <a:defRPr/>
            </a:pPr>
            <a:r>
              <a:rPr lang="sk-SK" dirty="0" smtClean="0"/>
              <a:t>O rozsahu priameho dodávania humánnych liekov zdravotníckym zariadeniam ambulantnej ZS držiteľmi povolenia na veľkodistribúciu humánnych liekov </a:t>
            </a:r>
            <a:endParaRPr lang="sk-SK" dirty="0"/>
          </a:p>
        </p:txBody>
      </p:sp>
      <p:pic>
        <p:nvPicPr>
          <p:cNvPr id="4" name="Picture 9" descr="erb-ksk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5113" y="476250"/>
            <a:ext cx="8318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AutoShape 2"/>
          <p:cNvSpPr>
            <a:spLocks noGrp="1" noChangeArrowheads="1"/>
          </p:cNvSpPr>
          <p:nvPr>
            <p:ph type="title"/>
          </p:nvPr>
        </p:nvSpPr>
        <p:spPr>
          <a:xfrm>
            <a:off x="755650" y="836613"/>
            <a:ext cx="7924800" cy="1143000"/>
          </a:xfrm>
        </p:spPr>
        <p:txBody>
          <a:bodyPr/>
          <a:lstStyle/>
          <a:p>
            <a:pPr eaLnBrk="1" hangingPunct="1">
              <a:defRPr/>
            </a:pPr>
            <a:endParaRPr lang="sk-SK" dirty="0">
              <a:cs typeface="+mj-cs"/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96926" y="2492896"/>
            <a:ext cx="7920037" cy="3594100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None/>
            </a:pPr>
            <a:r>
              <a:rPr lang="sk-SK" sz="2400" dirty="0" smtClean="0">
                <a:latin typeface="Arial" charset="0"/>
              </a:rPr>
              <a:t>Atropin amp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sk-SK" sz="2400" dirty="0" smtClean="0">
                <a:latin typeface="Arial" charset="0"/>
              </a:rPr>
              <a:t>Butylscopolamin amp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sk-SK" sz="2400" dirty="0" smtClean="0">
                <a:latin typeface="Arial" charset="0"/>
              </a:rPr>
              <a:t>Chlorid vapenatý amp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sk-SK" sz="2400" dirty="0" smtClean="0">
                <a:latin typeface="Arial" charset="0"/>
              </a:rPr>
              <a:t>Síran horečnatý amp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sk-SK" sz="2400" dirty="0" smtClean="0">
                <a:latin typeface="Arial" charset="0"/>
              </a:rPr>
              <a:t>Glukóza amp, sol. inf.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sk-SK" sz="2400" dirty="0" smtClean="0">
                <a:latin typeface="Arial" charset="0"/>
              </a:rPr>
              <a:t>Fyziologický roztok sol.inf.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sk-SK" sz="2400" dirty="0" smtClean="0">
                <a:latin typeface="Arial" charset="0"/>
              </a:rPr>
              <a:t>Digoxín amp.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sk-SK" sz="2400" dirty="0" smtClean="0">
                <a:latin typeface="Arial" charset="0"/>
              </a:rPr>
              <a:t>Izosorbit dinitrát inhal. spray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sk-SK" sz="2400" dirty="0" smtClean="0">
                <a:latin typeface="Arial" charset="0"/>
              </a:rPr>
              <a:t>Furosemid amp.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sk-SK" sz="2400" dirty="0" smtClean="0">
                <a:latin typeface="Arial" charset="0"/>
              </a:rPr>
              <a:t>Metoprolol amp.</a:t>
            </a:r>
          </a:p>
          <a:p>
            <a:pPr marL="0" indent="0" eaLnBrk="1" hangingPunct="1">
              <a:lnSpc>
                <a:spcPct val="80000"/>
              </a:lnSpc>
              <a:buNone/>
            </a:pPr>
            <a:endParaRPr lang="sk-SK" sz="2400" dirty="0" smtClean="0">
              <a:latin typeface="Arial" charset="0"/>
            </a:endParaRPr>
          </a:p>
          <a:p>
            <a:pPr marL="0" indent="0" eaLnBrk="1" hangingPunct="1">
              <a:lnSpc>
                <a:spcPct val="80000"/>
              </a:lnSpc>
              <a:buNone/>
            </a:pPr>
            <a:endParaRPr lang="sk-SK" sz="2400" dirty="0" smtClean="0">
              <a:latin typeface="Arial" charset="0"/>
            </a:endParaRPr>
          </a:p>
          <a:p>
            <a:pPr marL="0" indent="0" eaLnBrk="1" hangingPunct="1">
              <a:lnSpc>
                <a:spcPct val="80000"/>
              </a:lnSpc>
              <a:buNone/>
            </a:pPr>
            <a:endParaRPr lang="sk-SK" sz="2400" dirty="0">
              <a:latin typeface="Arial" charset="0"/>
            </a:endParaRPr>
          </a:p>
        </p:txBody>
      </p:sp>
      <p:pic>
        <p:nvPicPr>
          <p:cNvPr id="9220" name="Picture 5" descr="erb-ksk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5113" y="404813"/>
            <a:ext cx="8318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sk-SK" sz="3200" dirty="0">
              <a:cs typeface="+mj-cs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560" y="2348880"/>
            <a:ext cx="8279705" cy="3881611"/>
          </a:xfrm>
        </p:spPr>
        <p:txBody>
          <a:bodyPr/>
          <a:lstStyle/>
          <a:p>
            <a:pPr marL="400050" lvl="1" indent="0" eaLnBrk="1" hangingPunct="1">
              <a:lnSpc>
                <a:spcPct val="90000"/>
              </a:lnSpc>
              <a:buNone/>
            </a:pPr>
            <a:r>
              <a:rPr lang="sk-SK" dirty="0" smtClean="0">
                <a:latin typeface="Arial" charset="0"/>
              </a:rPr>
              <a:t>Hydrocortizón amp. </a:t>
            </a:r>
          </a:p>
          <a:p>
            <a:pPr marL="400050" lvl="1" indent="0" eaLnBrk="1" hangingPunct="1">
              <a:lnSpc>
                <a:spcPct val="90000"/>
              </a:lnSpc>
              <a:buNone/>
            </a:pPr>
            <a:r>
              <a:rPr lang="sk-SK" dirty="0" smtClean="0">
                <a:latin typeface="Arial" charset="0"/>
              </a:rPr>
              <a:t>Trimekaín amp.</a:t>
            </a:r>
          </a:p>
          <a:p>
            <a:pPr marL="400050" lvl="1" indent="0" eaLnBrk="1" hangingPunct="1">
              <a:lnSpc>
                <a:spcPct val="90000"/>
              </a:lnSpc>
              <a:buNone/>
            </a:pPr>
            <a:r>
              <a:rPr lang="sk-SK" dirty="0" smtClean="0">
                <a:latin typeface="Arial" charset="0"/>
              </a:rPr>
              <a:t>Lidokaín amp.</a:t>
            </a:r>
          </a:p>
          <a:p>
            <a:pPr marL="400050" lvl="1" indent="0" eaLnBrk="1" hangingPunct="1">
              <a:lnSpc>
                <a:spcPct val="90000"/>
              </a:lnSpc>
              <a:buNone/>
            </a:pPr>
            <a:r>
              <a:rPr lang="sk-SK" dirty="0" smtClean="0">
                <a:latin typeface="Arial" charset="0"/>
              </a:rPr>
              <a:t>Morfín amp.</a:t>
            </a:r>
          </a:p>
          <a:p>
            <a:pPr marL="400050" lvl="1" indent="0" eaLnBrk="1" hangingPunct="1">
              <a:lnSpc>
                <a:spcPct val="90000"/>
              </a:lnSpc>
              <a:buNone/>
            </a:pPr>
            <a:r>
              <a:rPr lang="sk-SK" dirty="0" smtClean="0">
                <a:latin typeface="Arial" charset="0"/>
              </a:rPr>
              <a:t>Petidín amp.</a:t>
            </a:r>
          </a:p>
          <a:p>
            <a:pPr marL="400050" lvl="1" indent="0" eaLnBrk="1" hangingPunct="1">
              <a:lnSpc>
                <a:spcPct val="90000"/>
              </a:lnSpc>
              <a:buNone/>
            </a:pPr>
            <a:r>
              <a:rPr lang="sk-SK" dirty="0" smtClean="0">
                <a:latin typeface="Arial" charset="0"/>
              </a:rPr>
              <a:t>Tramadol amp.</a:t>
            </a:r>
          </a:p>
          <a:p>
            <a:pPr marL="400050" lvl="1" indent="0" eaLnBrk="1" hangingPunct="1">
              <a:lnSpc>
                <a:spcPct val="90000"/>
              </a:lnSpc>
              <a:buNone/>
            </a:pPr>
            <a:r>
              <a:rPr lang="sk-SK" dirty="0" smtClean="0">
                <a:latin typeface="Arial" charset="0"/>
              </a:rPr>
              <a:t>Haloperidol amp.</a:t>
            </a:r>
          </a:p>
          <a:p>
            <a:pPr marL="400050" lvl="1" indent="0" eaLnBrk="1" hangingPunct="1">
              <a:lnSpc>
                <a:spcPct val="90000"/>
              </a:lnSpc>
              <a:buNone/>
            </a:pPr>
            <a:r>
              <a:rPr lang="sk-SK" dirty="0" smtClean="0">
                <a:latin typeface="Arial" charset="0"/>
              </a:rPr>
              <a:t>Diazepam amp., p.rect.</a:t>
            </a:r>
          </a:p>
          <a:p>
            <a:pPr marL="400050" lvl="1" indent="0" eaLnBrk="1" hangingPunct="1">
              <a:lnSpc>
                <a:spcPct val="90000"/>
              </a:lnSpc>
              <a:buNone/>
            </a:pPr>
            <a:r>
              <a:rPr lang="sk-SK" dirty="0" smtClean="0">
                <a:latin typeface="Arial" charset="0"/>
              </a:rPr>
              <a:t>Epinefrín amp.</a:t>
            </a:r>
            <a:endParaRPr lang="sk-SK" dirty="0">
              <a:latin typeface="Arial" charset="0"/>
            </a:endParaRPr>
          </a:p>
        </p:txBody>
      </p:sp>
      <p:pic>
        <p:nvPicPr>
          <p:cNvPr id="10244" name="Picture 4" descr="erb-ksk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5113" y="404813"/>
            <a:ext cx="8318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sk-SK" dirty="0">
              <a:cs typeface="+mj-cs"/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9592" y="2564904"/>
            <a:ext cx="7560121" cy="3600450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 typeface="Wingdings" charset="0"/>
              <a:buNone/>
            </a:pPr>
            <a:r>
              <a:rPr lang="sk-SK" sz="2400" dirty="0" smtClean="0">
                <a:latin typeface="Arial" charset="0"/>
              </a:rPr>
              <a:t>Aminofylín amp.</a:t>
            </a:r>
          </a:p>
          <a:p>
            <a:pPr marL="0" indent="0" eaLnBrk="1" hangingPunct="1">
              <a:lnSpc>
                <a:spcPct val="90000"/>
              </a:lnSpc>
              <a:buFont typeface="Wingdings" charset="0"/>
              <a:buNone/>
            </a:pPr>
            <a:r>
              <a:rPr lang="sk-SK" sz="2400" dirty="0" smtClean="0">
                <a:latin typeface="Arial" charset="0"/>
              </a:rPr>
              <a:t>Prometazín amp.</a:t>
            </a:r>
          </a:p>
          <a:p>
            <a:pPr marL="0" indent="0" eaLnBrk="1" hangingPunct="1">
              <a:lnSpc>
                <a:spcPct val="90000"/>
              </a:lnSpc>
              <a:buFont typeface="Wingdings" charset="0"/>
              <a:buNone/>
            </a:pPr>
            <a:r>
              <a:rPr lang="sk-SK" sz="2400" dirty="0" smtClean="0">
                <a:latin typeface="Arial" charset="0"/>
              </a:rPr>
              <a:t>Voda na injekcie amp. </a:t>
            </a:r>
          </a:p>
          <a:p>
            <a:pPr marL="0" indent="0" eaLnBrk="1" hangingPunct="1">
              <a:lnSpc>
                <a:spcPct val="90000"/>
              </a:lnSpc>
              <a:buFont typeface="Wingdings" charset="0"/>
              <a:buNone/>
            </a:pPr>
            <a:endParaRPr lang="sk-SK" sz="3200" b="1" dirty="0">
              <a:latin typeface="Arial" charset="0"/>
            </a:endParaRPr>
          </a:p>
        </p:txBody>
      </p:sp>
      <p:pic>
        <p:nvPicPr>
          <p:cNvPr id="11268" name="Picture 5" descr="erb-ksk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5113" y="404813"/>
            <a:ext cx="8318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psľa">
  <a:themeElements>
    <a:clrScheme name="Kapsľa 1">
      <a:dk1>
        <a:srgbClr val="003366"/>
      </a:dk1>
      <a:lt1>
        <a:srgbClr val="FFFFFF"/>
      </a:lt1>
      <a:dk2>
        <a:srgbClr val="006666"/>
      </a:dk2>
      <a:lt2>
        <a:srgbClr val="666699"/>
      </a:lt2>
      <a:accent1>
        <a:srgbClr val="33CCCC"/>
      </a:accent1>
      <a:accent2>
        <a:srgbClr val="99CC99"/>
      </a:accent2>
      <a:accent3>
        <a:srgbClr val="FFFFFF"/>
      </a:accent3>
      <a:accent4>
        <a:srgbClr val="002A56"/>
      </a:accent4>
      <a:accent5>
        <a:srgbClr val="ADE2E2"/>
      </a:accent5>
      <a:accent6>
        <a:srgbClr val="8AB98A"/>
      </a:accent6>
      <a:hlink>
        <a:srgbClr val="003366"/>
      </a:hlink>
      <a:folHlink>
        <a:srgbClr val="CC99FF"/>
      </a:folHlink>
    </a:clrScheme>
    <a:fontScheme name="Kapsľ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Kapsľa 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apsľa 2">
        <a:dk1>
          <a:srgbClr val="000000"/>
        </a:dk1>
        <a:lt1>
          <a:srgbClr val="FFFFFF"/>
        </a:lt1>
        <a:dk2>
          <a:srgbClr val="000000"/>
        </a:dk2>
        <a:lt2>
          <a:srgbClr val="808000"/>
        </a:lt2>
        <a:accent1>
          <a:srgbClr val="FFCC99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8AB900"/>
        </a:accent6>
        <a:hlink>
          <a:srgbClr val="3366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apsľa 3">
        <a:dk1>
          <a:srgbClr val="006699"/>
        </a:dk1>
        <a:lt1>
          <a:srgbClr val="FFFFFF"/>
        </a:lt1>
        <a:dk2>
          <a:srgbClr val="6699FF"/>
        </a:dk2>
        <a:lt2>
          <a:srgbClr val="FFFFFF"/>
        </a:lt2>
        <a:accent1>
          <a:srgbClr val="33CCCC"/>
        </a:accent1>
        <a:accent2>
          <a:srgbClr val="006699"/>
        </a:accent2>
        <a:accent3>
          <a:srgbClr val="B8CAFF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99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apsľa 4">
        <a:dk1>
          <a:srgbClr val="000000"/>
        </a:dk1>
        <a:lt1>
          <a:srgbClr val="FFFFFF"/>
        </a:lt1>
        <a:dk2>
          <a:srgbClr val="9900CC"/>
        </a:dk2>
        <a:lt2>
          <a:srgbClr val="006600"/>
        </a:lt2>
        <a:accent1>
          <a:srgbClr val="33CC33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E7B95C"/>
        </a:accent6>
        <a:hlink>
          <a:srgbClr val="0033CC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apsľa 5">
        <a:dk1>
          <a:srgbClr val="000066"/>
        </a:dk1>
        <a:lt1>
          <a:srgbClr val="FFFFFF"/>
        </a:lt1>
        <a:dk2>
          <a:srgbClr val="336699"/>
        </a:dk2>
        <a:lt2>
          <a:srgbClr val="FFFFEB"/>
        </a:lt2>
        <a:accent1>
          <a:srgbClr val="99CCFF"/>
        </a:accent1>
        <a:accent2>
          <a:srgbClr val="9999FF"/>
        </a:accent2>
        <a:accent3>
          <a:srgbClr val="ADB8CA"/>
        </a:accent3>
        <a:accent4>
          <a:srgbClr val="DADADA"/>
        </a:accent4>
        <a:accent5>
          <a:srgbClr val="CAE2FF"/>
        </a:accent5>
        <a:accent6>
          <a:srgbClr val="8A8A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apsľa 6">
        <a:dk1>
          <a:srgbClr val="808000"/>
        </a:dk1>
        <a:lt1>
          <a:srgbClr val="FFFFFF"/>
        </a:lt1>
        <a:dk2>
          <a:srgbClr val="006666"/>
        </a:dk2>
        <a:lt2>
          <a:srgbClr val="FFFFFF"/>
        </a:lt2>
        <a:accent1>
          <a:srgbClr val="FFCC66"/>
        </a:accent1>
        <a:accent2>
          <a:srgbClr val="00ACA8"/>
        </a:accent2>
        <a:accent3>
          <a:srgbClr val="AAB8B8"/>
        </a:accent3>
        <a:accent4>
          <a:srgbClr val="DADADA"/>
        </a:accent4>
        <a:accent5>
          <a:srgbClr val="FFE2B8"/>
        </a:accent5>
        <a:accent6>
          <a:srgbClr val="009B98"/>
        </a:accent6>
        <a:hlink>
          <a:srgbClr val="CCCC00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apsľa 7">
        <a:dk1>
          <a:srgbClr val="FFFFCC"/>
        </a:dk1>
        <a:lt1>
          <a:srgbClr val="FFFFFF"/>
        </a:lt1>
        <a:dk2>
          <a:srgbClr val="660033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FFCC00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apsľa 8">
        <a:dk1>
          <a:srgbClr val="FF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CC00"/>
        </a:accent1>
        <a:accent2>
          <a:srgbClr val="CC3300"/>
        </a:accent2>
        <a:accent3>
          <a:srgbClr val="AA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FF66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ív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Capsules</Template>
  <TotalTime>1295</TotalTime>
  <Words>978</Words>
  <Application>Microsoft Office PowerPoint</Application>
  <PresentationFormat>Prezentácia na obrazovke (4:3)</PresentationFormat>
  <Paragraphs>108</Paragraphs>
  <Slides>21</Slides>
  <Notes>0</Notes>
  <HiddenSlides>0</HiddenSlides>
  <MMClips>0</MMClips>
  <ScaleCrop>false</ScaleCrop>
  <HeadingPairs>
    <vt:vector size="4" baseType="variant">
      <vt:variant>
        <vt:lpstr>Motív</vt:lpstr>
      </vt:variant>
      <vt:variant>
        <vt:i4>1</vt:i4>
      </vt:variant>
      <vt:variant>
        <vt:lpstr>Nadpisy snímok</vt:lpstr>
      </vt:variant>
      <vt:variant>
        <vt:i4>21</vt:i4>
      </vt:variant>
    </vt:vector>
  </HeadingPairs>
  <TitlesOfParts>
    <vt:vector size="22" baseType="lpstr">
      <vt:lpstr>Kapsľa</vt:lpstr>
      <vt:lpstr>Povinnosti poskytovateľov ZS pri manipulácii s liekmi </vt:lpstr>
      <vt:lpstr>Výskyt liekov na ambulancii</vt:lpstr>
      <vt:lpstr>1. Lieky na základe výnosu MZ SR 09812/2008-OL</vt:lpstr>
      <vt:lpstr>Prezentácia programu PowerPoint</vt:lpstr>
      <vt:lpstr>Prezentácia programu PowerPoint</vt:lpstr>
      <vt:lpstr> 2. Lieky dodané na základe vyhlášky  MZ SR č. 82/2012 Z. z.  </vt:lpstr>
      <vt:lpstr>Prezentácia programu PowerPoint</vt:lpstr>
      <vt:lpstr>Prezentácia programu PowerPoint</vt:lpstr>
      <vt:lpstr>Prezentácia programu PowerPoint</vt:lpstr>
      <vt:lpstr>3.  „A” lieky </vt:lpstr>
      <vt:lpstr>„V” lieky - vakcíny</vt:lpstr>
      <vt:lpstr>4. Lieky, ktoré svojim poistencom  obstarala ZP </vt:lpstr>
      <vt:lpstr>5. Lieky donesené pacientami </vt:lpstr>
      <vt:lpstr>Čo s týmito liekmi? 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</vt:vector>
  </TitlesOfParts>
  <Company>KSK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KONTROLNÁ ČINNOSŤ NA ÚSEKU LEKÁRENSKEJ STAROSTLIVOSTI</dc:title>
  <dc:creator>IstvanM</dc:creator>
  <cp:lastModifiedBy>Marencikova Anna</cp:lastModifiedBy>
  <cp:revision>77</cp:revision>
  <cp:lastPrinted>2017-04-12T09:09:28Z</cp:lastPrinted>
  <dcterms:created xsi:type="dcterms:W3CDTF">2011-10-04T12:40:13Z</dcterms:created>
  <dcterms:modified xsi:type="dcterms:W3CDTF">2017-04-19T09:00:44Z</dcterms:modified>
</cp:coreProperties>
</file>