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18"/>
  </p:notesMasterIdLst>
  <p:sldIdLst>
    <p:sldId id="256" r:id="rId2"/>
    <p:sldId id="259" r:id="rId3"/>
    <p:sldId id="273" r:id="rId4"/>
    <p:sldId id="257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28" autoAdjust="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946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noProof="0" smtClean="0"/>
              <a:t>Kliknite sem a upravte štýly predlohy textu.</a:t>
            </a:r>
          </a:p>
          <a:p>
            <a:pPr lvl="1"/>
            <a:r>
              <a:rPr lang="sk-SK" noProof="0" smtClean="0"/>
              <a:t>Druhá úroveň</a:t>
            </a:r>
          </a:p>
          <a:p>
            <a:pPr lvl="2"/>
            <a:r>
              <a:rPr lang="sk-SK" noProof="0" smtClean="0"/>
              <a:t>Tretia úroveň</a:t>
            </a:r>
          </a:p>
          <a:p>
            <a:pPr lvl="3"/>
            <a:r>
              <a:rPr lang="sk-SK" noProof="0" smtClean="0"/>
              <a:t>Štvrtá úroveň</a:t>
            </a:r>
          </a:p>
          <a:p>
            <a:pPr lvl="4"/>
            <a:r>
              <a:rPr lang="sk-SK" noProof="0" smtClean="0"/>
              <a:t>Piata úroveň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5F726BC-404C-4DAE-A9C6-65F131819E0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409660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sk-SK" sz="2400">
                <a:latin typeface="Times New Roman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sk-SK" sz="2400"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k-SK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k-SK"/>
            </a:p>
          </p:txBody>
        </p:sp>
      </p:grpSp>
      <p:sp>
        <p:nvSpPr>
          <p:cNvPr id="8295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sk-SK" noProof="0" smtClean="0"/>
              <a:t>Kliknite sem a upravte štýl predlohy podnadpisov.</a:t>
            </a:r>
          </a:p>
        </p:txBody>
      </p:sp>
      <p:sp>
        <p:nvSpPr>
          <p:cNvPr id="82956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sk-SK" noProof="0" smtClean="0"/>
              <a:t>Kliknite sem a upravte štýl predlohy nadpisov.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pPr>
              <a:defRPr/>
            </a:pPr>
            <a:fld id="{E3139429-3639-42E1-BA61-21D3856917A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42419168"/>
      </p:ext>
    </p:extLst>
  </p:cSld>
  <p:clrMapOvr>
    <a:masterClrMapping/>
  </p:clrMapOvr>
  <p:transition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CC1F6-471A-424F-9E56-752AA7A7CDEE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35232372"/>
      </p:ext>
    </p:extLst>
  </p:cSld>
  <p:clrMapOvr>
    <a:masterClrMapping/>
  </p:clrMapOvr>
  <p:transition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559C4-4523-4CCE-A04F-5A9D4963643A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24870130"/>
      </p:ext>
    </p:extLst>
  </p:cSld>
  <p:clrMapOvr>
    <a:masterClrMapping/>
  </p:clrMapOvr>
  <p:transition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B7BE56-D7C5-414A-B8B3-DC9586F22809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25226410"/>
      </p:ext>
    </p:extLst>
  </p:cSld>
  <p:clrMapOvr>
    <a:masterClrMapping/>
  </p:clrMapOvr>
  <p:transition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8B426-EF8A-4982-9A52-2BDC278DFEE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66490761"/>
      </p:ext>
    </p:extLst>
  </p:cSld>
  <p:clrMapOvr>
    <a:masterClrMapping/>
  </p:clrMapOvr>
  <p:transition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3EC50-8DCC-4061-B665-C3064284FDC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65976861"/>
      </p:ext>
    </p:extLst>
  </p:cSld>
  <p:clrMapOvr>
    <a:masterClrMapping/>
  </p:clrMapOvr>
  <p:transition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78779-A114-4960-AFE2-2DF9EEF4D12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70608689"/>
      </p:ext>
    </p:extLst>
  </p:cSld>
  <p:clrMapOvr>
    <a:masterClrMapping/>
  </p:clrMapOvr>
  <p:transition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51988-FEBD-461E-8EB5-0F480D0C9CD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02583558"/>
      </p:ext>
    </p:extLst>
  </p:cSld>
  <p:clrMapOvr>
    <a:masterClrMapping/>
  </p:clrMapOvr>
  <p:transition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A37C3-FDFE-43F1-AADD-1A5C73568A75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93564531"/>
      </p:ext>
    </p:extLst>
  </p:cSld>
  <p:clrMapOvr>
    <a:masterClrMapping/>
  </p:clrMapOvr>
  <p:transition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21036-8996-4AAF-A49C-8EA1AB10550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08661696"/>
      </p:ext>
    </p:extLst>
  </p:cSld>
  <p:clrMapOvr>
    <a:masterClrMapping/>
  </p:clrMapOvr>
  <p:transition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1C2E0-0B3F-432C-ABDA-9A354FD2F11D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79337871"/>
      </p:ext>
    </p:extLst>
  </p:cSld>
  <p:clrMapOvr>
    <a:masterClrMapping/>
  </p:clrMapOvr>
  <p:transition>
    <p:plu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103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sk-SK"/>
              </a:p>
            </p:txBody>
          </p:sp>
          <p:sp>
            <p:nvSpPr>
              <p:cNvPr id="103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>
                  <a:gd name="T0" fmla="*/ 1728 w 1728"/>
                  <a:gd name="T1" fmla="*/ 0 h 735"/>
                  <a:gd name="T2" fmla="*/ 1728 w 1728"/>
                  <a:gd name="T3" fmla="*/ 480 h 735"/>
                  <a:gd name="T4" fmla="*/ 380 w 1728"/>
                  <a:gd name="T5" fmla="*/ 482 h 735"/>
                  <a:gd name="T6" fmla="*/ 354 w 1728"/>
                  <a:gd name="T7" fmla="*/ 480 h 735"/>
                  <a:gd name="T8" fmla="*/ 308 w 1728"/>
                  <a:gd name="T9" fmla="*/ 489 h 735"/>
                  <a:gd name="T10" fmla="*/ 246 w 1728"/>
                  <a:gd name="T11" fmla="*/ 531 h 735"/>
                  <a:gd name="T12" fmla="*/ 206 w 1728"/>
                  <a:gd name="T13" fmla="*/ 597 h 735"/>
                  <a:gd name="T14" fmla="*/ 192 w 1728"/>
                  <a:gd name="T15" fmla="*/ 666 h 735"/>
                  <a:gd name="T16" fmla="*/ 192 w 1728"/>
                  <a:gd name="T17" fmla="*/ 735 h 735"/>
                  <a:gd name="T18" fmla="*/ 0 w 1728"/>
                  <a:gd name="T19" fmla="*/ 735 h 735"/>
                  <a:gd name="T20" fmla="*/ 0 w 1728"/>
                  <a:gd name="T21" fmla="*/ 480 h 735"/>
                  <a:gd name="T22" fmla="*/ 0 w 1728"/>
                  <a:gd name="T23" fmla="*/ 0 h 735"/>
                  <a:gd name="T24" fmla="*/ 1728 w 1728"/>
                  <a:gd name="T25" fmla="*/ 0 h 73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</p:grpSp>
        <p:grpSp>
          <p:nvGrpSpPr>
            <p:cNvPr id="1033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1034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sk-SK"/>
              </a:p>
            </p:txBody>
          </p:sp>
          <p:sp>
            <p:nvSpPr>
              <p:cNvPr id="1035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sk-SK"/>
              </a:p>
            </p:txBody>
          </p:sp>
        </p:grpSp>
      </p:grpSp>
      <p:sp>
        <p:nvSpPr>
          <p:cNvPr id="102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819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19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19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3936858-219F-4F91-A61F-3B128DEB120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plus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43438" y="2852738"/>
            <a:ext cx="4105275" cy="12096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k-SK" sz="1400" smtClean="0"/>
              <a:t>(štatistika k 31.12.2016) </a:t>
            </a:r>
          </a:p>
        </p:txBody>
      </p:sp>
      <p:sp>
        <p:nvSpPr>
          <p:cNvPr id="3075" name="AutoShape 2"/>
          <p:cNvSpPr>
            <a:spLocks noGrp="1" noChangeArrowheads="1"/>
          </p:cNvSpPr>
          <p:nvPr>
            <p:ph type="ctrTitle" sz="quarter"/>
          </p:nvPr>
        </p:nvSpPr>
        <p:spPr>
          <a:xfrm>
            <a:off x="611188" y="1341438"/>
            <a:ext cx="8229600" cy="1439862"/>
          </a:xfrm>
        </p:spPr>
        <p:txBody>
          <a:bodyPr/>
          <a:lstStyle/>
          <a:p>
            <a:pPr eaLnBrk="1" hangingPunct="1"/>
            <a:r>
              <a:rPr lang="sk-SK" sz="3200" smtClean="0"/>
              <a:t>Chybovosť a správne konania u poskytovateľov zdravotnej starostlivosti </a:t>
            </a:r>
            <a:br>
              <a:rPr lang="sk-SK" sz="3200" smtClean="0"/>
            </a:br>
            <a:r>
              <a:rPr lang="sk-SK" sz="1000" smtClean="0"/>
              <a:t>(</a:t>
            </a:r>
            <a:endParaRPr lang="sk-SK" sz="3200" smtClean="0"/>
          </a:p>
        </p:txBody>
      </p:sp>
      <p:pic>
        <p:nvPicPr>
          <p:cNvPr id="3076" name="Picture 6" descr="erb-k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4581525"/>
            <a:ext cx="1192212" cy="134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 Box 7"/>
          <p:cNvSpPr txBox="1">
            <a:spLocks noChangeArrowheads="1"/>
          </p:cNvSpPr>
          <p:nvPr/>
        </p:nvSpPr>
        <p:spPr bwMode="auto">
          <a:xfrm>
            <a:off x="468313" y="6237288"/>
            <a:ext cx="6767512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sk-SK"/>
              <a:t>Spracovala: JUDr. Jana Megela Moskaľová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>
          <a:xfrm>
            <a:off x="792163" y="769938"/>
            <a:ext cx="7924800" cy="1143000"/>
          </a:xfrm>
        </p:spPr>
        <p:txBody>
          <a:bodyPr/>
          <a:lstStyle/>
          <a:p>
            <a:pPr eaLnBrk="1" hangingPunct="1"/>
            <a:r>
              <a:rPr lang="sk-SK" smtClean="0"/>
              <a:t>4. Štatistika správnych konaní o uložení pokuty v KSK za rok 2016 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2362200"/>
            <a:ext cx="7693025" cy="4495800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sk-SK" sz="2000" dirty="0" smtClean="0"/>
              <a:t>V roku 2016 na referáte zdravotníctva </a:t>
            </a:r>
            <a:r>
              <a:rPr lang="sk-SK" sz="2000" dirty="0" err="1" smtClean="0"/>
              <a:t>OSVaZ</a:t>
            </a:r>
            <a:r>
              <a:rPr lang="sk-SK" sz="2000" dirty="0" smtClean="0"/>
              <a:t> prebiehalo </a:t>
            </a:r>
            <a:r>
              <a:rPr lang="sk-SK" sz="2000" b="1" dirty="0" smtClean="0"/>
              <a:t>38</a:t>
            </a:r>
            <a:r>
              <a:rPr lang="sk-SK" sz="2000" dirty="0" smtClean="0"/>
              <a:t> správnych konaní o uloženie pokuty. Z uvedeného počtu v </a:t>
            </a:r>
            <a:r>
              <a:rPr lang="sk-SK" sz="2000" b="1" dirty="0" smtClean="0"/>
              <a:t>16</a:t>
            </a:r>
            <a:r>
              <a:rPr lang="sk-SK" sz="2000" dirty="0" smtClean="0"/>
              <a:t> prípadoch bolo správne konanie začaté po vykonaní kontroly poskytovateľa zdravotnej starostlivosti, v </a:t>
            </a:r>
            <a:r>
              <a:rPr lang="sk-SK" sz="2000" b="1" dirty="0" smtClean="0"/>
              <a:t>22</a:t>
            </a:r>
            <a:r>
              <a:rPr lang="sk-SK" sz="2000" dirty="0" smtClean="0"/>
              <a:t> prípadoch po prešetrení podnetu. </a:t>
            </a:r>
          </a:p>
          <a:p>
            <a:pPr marL="0" indent="0" algn="just" eaLnBrk="1" hangingPunct="1">
              <a:buFont typeface="Wingdings" pitchFamily="2" charset="2"/>
              <a:buNone/>
              <a:defRPr/>
            </a:pPr>
            <a:endParaRPr lang="sk-SK" sz="2000" dirty="0" smtClean="0"/>
          </a:p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sk-SK" sz="2000" dirty="0" smtClean="0"/>
              <a:t>Poskytovateľom zdravotnej starostlivosti boli uložené pokuty v celkovej sume </a:t>
            </a:r>
            <a:r>
              <a:rPr lang="sk-SK" sz="2000" b="1" dirty="0" smtClean="0"/>
              <a:t>9042.- Eur</a:t>
            </a:r>
            <a:r>
              <a:rPr lang="sk-SK" sz="2000" dirty="0" smtClean="0"/>
              <a:t>, (priemerná výška pokuty </a:t>
            </a:r>
            <a:r>
              <a:rPr lang="sk-SK" sz="2000" b="1" dirty="0" smtClean="0"/>
              <a:t>237,- Eur</a:t>
            </a:r>
            <a:r>
              <a:rPr lang="sk-SK" sz="2000" dirty="0" smtClean="0"/>
              <a:t>).  V </a:t>
            </a:r>
            <a:r>
              <a:rPr lang="sk-SK" sz="2000" b="1" dirty="0" smtClean="0"/>
              <a:t>2</a:t>
            </a:r>
            <a:r>
              <a:rPr lang="sk-SK" sz="2000" dirty="0" smtClean="0"/>
              <a:t> prípadoch správnych konaní o uloženie pokuty bolo konanie zastavené (pokuta 99,- eur). V </a:t>
            </a:r>
            <a:r>
              <a:rPr lang="sk-SK" sz="2000" b="1" dirty="0" smtClean="0"/>
              <a:t>7</a:t>
            </a:r>
            <a:r>
              <a:rPr lang="sk-SK" sz="2000" dirty="0" smtClean="0"/>
              <a:t> prípadoch si poskytovatelia nesplnili povinnosti uložené rozhodnutím a uloženú pokutu k dátumu 31.12.2016 neuhradili . V prípadoch neuhradených pokút pristúpi KSK k výkonu rozhodnutia súdnym exekútorom.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sk-SK" sz="2000" b="1" dirty="0" smtClean="0"/>
          </a:p>
        </p:txBody>
      </p:sp>
      <p:pic>
        <p:nvPicPr>
          <p:cNvPr id="12292" name="Picture 4" descr="erb-k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04813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mtClean="0"/>
              <a:t>5. Predmet konania o uložení pokuty: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38200" y="2362200"/>
            <a:ext cx="7693025" cy="4379913"/>
          </a:xfrm>
        </p:spPr>
        <p:txBody>
          <a:bodyPr/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k-SK" sz="2000" dirty="0"/>
              <a:t>Dôvodmi začatia správneho konania vo veci uloženia pokuty poskytovateľom zdravotnej starostlivosti boli prevažne porušenia: 		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sz="2000" i="1" dirty="0"/>
              <a:t>povinnosť poskytovateľa viesť zdravotnú dokumentáciu podľa osobitného predpisu- </a:t>
            </a:r>
            <a:r>
              <a:rPr lang="sk-SK" sz="2000" b="1" i="1" dirty="0"/>
              <a:t>14</a:t>
            </a:r>
            <a:r>
              <a:rPr lang="sk-SK" sz="2000" i="1" dirty="0"/>
              <a:t> prípadov,   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sz="2000" i="1" dirty="0"/>
              <a:t>povinnosť poskytovateľa pri poskytovaní zdravotnej starostlivosti dodržiavať osobitné predpisy v danom prípade § 44 ods. 1 zákona č. 577/2004 Z. z. – platby vyberané poskytovateľom bez právneho dôvodu- </a:t>
            </a:r>
            <a:r>
              <a:rPr lang="sk-SK" sz="2000" b="1" i="1" dirty="0"/>
              <a:t>5</a:t>
            </a:r>
            <a:r>
              <a:rPr lang="sk-SK" sz="2000" i="1" dirty="0"/>
              <a:t> prípadov,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sz="2000" i="1" dirty="0"/>
              <a:t>povinnosť poskytovateľa umiestniť na viditeľnom mieste ordinačné hodiny schválené a potvrdené samosprávnym krajom, ak ide o zdravotnícke zariadenie, v ktorom sa poskytuje ambulantná zdravotná starostlivosť, a schválené ordinačné hodiny aj dodržiavať- </a:t>
            </a:r>
            <a:r>
              <a:rPr lang="sk-SK" sz="2000" b="1" i="1" dirty="0"/>
              <a:t>9</a:t>
            </a:r>
            <a:r>
              <a:rPr lang="sk-SK" sz="2000" i="1" dirty="0"/>
              <a:t> prípadov,</a:t>
            </a:r>
          </a:p>
          <a:p>
            <a:pPr eaLnBrk="1" hangingPunct="1">
              <a:defRPr/>
            </a:pPr>
            <a:endParaRPr lang="sk-SK" sz="2000" dirty="0" smtClean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k-SK" smtClean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38200" y="2362200"/>
            <a:ext cx="7693025" cy="4162425"/>
          </a:xfrm>
        </p:spPr>
        <p:txBody>
          <a:bodyPr/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sz="2000" i="1" dirty="0"/>
              <a:t>povinnosť poskytovateľa zabezpečiť zastupovanie v rozsahu povolenia počas dočasnej neprítomnosti a súčasne na viditeľnom mieste bezodkladne uviesť poskytovateľa, ktorý vykonáva zastupovanie a túto skutočnosť oznámiť príslušnému samosprávnemu kraju; uvedené sa nevzťahuje na poskytovateľa ústavnej zdravotnej starostlivosti- </a:t>
            </a:r>
            <a:r>
              <a:rPr lang="sk-SK" sz="2000" b="1" i="1" dirty="0"/>
              <a:t>1</a:t>
            </a:r>
            <a:r>
              <a:rPr lang="sk-SK" sz="2000" i="1" dirty="0"/>
              <a:t> prípad, 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sz="2000" i="1" dirty="0"/>
              <a:t>povinnosť poskytovateľa, prevádzkovať zdravotnícke zariadenie v súlade s požiadavkami na personálne a materiálno- technické vybavenie - </a:t>
            </a:r>
            <a:r>
              <a:rPr lang="sk-SK" sz="2000" b="1" i="1" dirty="0"/>
              <a:t>20</a:t>
            </a:r>
            <a:r>
              <a:rPr lang="sk-SK" sz="2000" i="1" dirty="0"/>
              <a:t> prípadov,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sz="2000" i="1" dirty="0"/>
              <a:t>povinnosť poskytovateľa vydať osobe doklad o výške úhrady, ktorú uhrádza osoba za poskytnutú zdravotnú starostlivosť, a doklad o výške úhrady za poskytnuté služby súvisiace s poskytovaním zdravotnej starostlivosti- </a:t>
            </a:r>
            <a:r>
              <a:rPr lang="sk-SK" sz="2000" b="1" i="1" dirty="0"/>
              <a:t>3</a:t>
            </a:r>
            <a:r>
              <a:rPr lang="sk-SK" sz="2000" i="1" dirty="0"/>
              <a:t> prípady,</a:t>
            </a:r>
            <a:endParaRPr lang="sk-SK" sz="2000" dirty="0"/>
          </a:p>
          <a:p>
            <a:pPr eaLnBrk="1" hangingPunct="1">
              <a:defRPr/>
            </a:pPr>
            <a:endParaRPr lang="sk-SK" dirty="0" smtClean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Obdĺžnik 1"/>
          <p:cNvSpPr>
            <a:spLocks noChangeArrowheads="1"/>
          </p:cNvSpPr>
          <p:nvPr/>
        </p:nvSpPr>
        <p:spPr bwMode="auto">
          <a:xfrm>
            <a:off x="735013" y="2708275"/>
            <a:ext cx="8064500" cy="347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sk-SK" sz="2000" i="1"/>
              <a:t>povinnosť poskytovateľa umiestniť cenník výkonov na prístupnom a viditeľnom mieste –</a:t>
            </a:r>
            <a:r>
              <a:rPr lang="sk-SK" sz="2000" b="1" i="1"/>
              <a:t>12</a:t>
            </a:r>
            <a:r>
              <a:rPr lang="sk-SK" sz="2000" i="1"/>
              <a:t> prípadov,</a:t>
            </a:r>
          </a:p>
          <a:p>
            <a:pPr marL="285750" indent="-285750">
              <a:buFont typeface="Arial" charset="0"/>
              <a:buChar char="•"/>
            </a:pPr>
            <a:r>
              <a:rPr lang="sk-SK" sz="2000" i="1"/>
              <a:t>viditeľne označiť druh zdravotníckeho zariadenia, jeho odborné zameranie, obchodné meno alebo meno a priezvisko držiteľa povolenia, právnická osoba je povinná uviesť aj meno a priezvisko odborného zástupcu- </a:t>
            </a:r>
            <a:r>
              <a:rPr lang="sk-SK" sz="2000" b="1" i="1"/>
              <a:t>6</a:t>
            </a:r>
            <a:r>
              <a:rPr lang="sk-SK" sz="2000" i="1"/>
              <a:t> prípadov,</a:t>
            </a:r>
          </a:p>
          <a:p>
            <a:pPr marL="285750" indent="-285750">
              <a:buFont typeface="Arial" charset="0"/>
              <a:buChar char="•"/>
            </a:pPr>
            <a:r>
              <a:rPr lang="sk-SK" sz="2000" i="1"/>
              <a:t>umiestniť na prístupnom a viditeľnom mieste vo vstupných priestoroch alebo v priestoroch čakárne zoznam zdravotných výkonov – </a:t>
            </a:r>
            <a:r>
              <a:rPr lang="sk-SK" sz="2000" b="1" i="1"/>
              <a:t>12</a:t>
            </a:r>
            <a:r>
              <a:rPr lang="sk-SK" sz="2000" i="1"/>
              <a:t> prípady</a:t>
            </a:r>
          </a:p>
          <a:p>
            <a:pPr marL="285750" indent="-285750">
              <a:buFont typeface="Arial" charset="0"/>
              <a:buChar char="•"/>
            </a:pPr>
            <a:r>
              <a:rPr lang="sk-SK" sz="2000" i="1"/>
              <a:t>vykonávať lekársku službu prvej pomoci podľa rozpisu určeného samosprávnym krajom- </a:t>
            </a:r>
            <a:r>
              <a:rPr lang="sk-SK" sz="2000" b="1" i="1"/>
              <a:t>1</a:t>
            </a:r>
            <a:r>
              <a:rPr lang="sk-SK" sz="2000" i="1"/>
              <a:t> prípad,</a:t>
            </a:r>
            <a:endParaRPr lang="sk-SK" sz="200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k-SK" smtClean="0"/>
              <a:t>6. Zhrnutie</a:t>
            </a:r>
            <a:br>
              <a:rPr lang="sk-SK" smtClean="0"/>
            </a:br>
            <a:r>
              <a:rPr lang="sk-SK" smtClean="0"/>
              <a:t>    Najčastejšie chyby: </a:t>
            </a:r>
          </a:p>
        </p:txBody>
      </p:sp>
      <p:sp>
        <p:nvSpPr>
          <p:cNvPr id="16387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 lvl="1" indent="0" algn="just" eaLnBrk="1" hangingPunct="1">
              <a:spcBef>
                <a:spcPct val="0"/>
              </a:spcBef>
              <a:buFontTx/>
              <a:buNone/>
            </a:pPr>
            <a:r>
              <a:rPr lang="sk-SK" sz="2000" b="1" smtClean="0"/>
              <a:t>1.</a:t>
            </a:r>
            <a:r>
              <a:rPr lang="sk-SK" sz="2000" smtClean="0"/>
              <a:t> chyby vo </a:t>
            </a:r>
            <a:r>
              <a:rPr lang="sk-SK" sz="2000" b="1" smtClean="0"/>
              <a:t>vedení zdravotnej dokumentácie- </a:t>
            </a:r>
            <a:r>
              <a:rPr lang="sk-SK" sz="2000" i="1" smtClean="0"/>
              <a:t>chyby pri zápise  </a:t>
            </a:r>
            <a:r>
              <a:rPr lang="sk-SK" sz="2000" smtClean="0"/>
              <a:t>do zdravotnej dokumentácie, </a:t>
            </a:r>
            <a:r>
              <a:rPr lang="sk-SK" sz="2000" i="1" smtClean="0"/>
              <a:t>nedostatky v poučení a informovanom súhlase</a:t>
            </a:r>
            <a:r>
              <a:rPr lang="sk-SK" sz="2000" smtClean="0"/>
              <a:t>, </a:t>
            </a:r>
            <a:r>
              <a:rPr lang="sk-SK" sz="2000" i="1" smtClean="0"/>
              <a:t>uchovaní zdravotnej dokumentácie, sprístupňovanie a nahliadanie do zdravotnej dokumentácie</a:t>
            </a:r>
            <a:r>
              <a:rPr lang="sk-SK" sz="2000" smtClean="0"/>
              <a:t>, ako aj sekundárny problém z uvedeného vyplývajúci, ktorým je často  neodôvodnené a súčasne </a:t>
            </a:r>
            <a:r>
              <a:rPr lang="sk-SK" sz="2000" i="1" smtClean="0"/>
              <a:t>nezákonné spoplatnenie predmetných úkonov zo strany poskytovateľov zdravotnej starostlivosti</a:t>
            </a:r>
            <a:r>
              <a:rPr lang="sk-SK" sz="2000" smtClean="0"/>
              <a:t>. Ďalším nezanedbateľným problémom bol tiež </a:t>
            </a:r>
            <a:r>
              <a:rPr lang="sk-SK" sz="2000" i="1" smtClean="0"/>
              <a:t>postup pri odovzdaní zdravotnej dokumentácie novému poskytovateľovi zdravotnej starostlivosti. 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k-SK" smtClean="0"/>
          </a:p>
        </p:txBody>
      </p:sp>
      <p:sp>
        <p:nvSpPr>
          <p:cNvPr id="17411" name="Zástupný symbol obsahu 2"/>
          <p:cNvSpPr>
            <a:spLocks noGrp="1"/>
          </p:cNvSpPr>
          <p:nvPr>
            <p:ph idx="1"/>
          </p:nvPr>
        </p:nvSpPr>
        <p:spPr>
          <a:xfrm>
            <a:off x="838200" y="2362200"/>
            <a:ext cx="7693025" cy="4379913"/>
          </a:xfrm>
        </p:spPr>
        <p:txBody>
          <a:bodyPr/>
          <a:lstStyle/>
          <a:p>
            <a:pPr marL="400050" lvl="1" indent="0" algn="just" eaLnBrk="1" hangingPunct="1">
              <a:spcBef>
                <a:spcPct val="0"/>
              </a:spcBef>
              <a:buFontTx/>
              <a:buNone/>
            </a:pPr>
            <a:r>
              <a:rPr lang="sk-SK" sz="2000" b="1" smtClean="0"/>
              <a:t>2. vyberanie poplatkov</a:t>
            </a:r>
            <a:r>
              <a:rPr lang="sk-SK" sz="2000" smtClean="0"/>
              <a:t> - najmä chyby pri </a:t>
            </a:r>
            <a:r>
              <a:rPr lang="sk-SK" sz="2000" i="1" smtClean="0"/>
              <a:t>platbách za výkony, ktoré nie sú plne hradené z verejného zdravotného poistenia</a:t>
            </a:r>
            <a:r>
              <a:rPr lang="sk-SK" sz="2000" smtClean="0"/>
              <a:t> a </a:t>
            </a:r>
            <a:r>
              <a:rPr lang="sk-SK" sz="2000" i="1" smtClean="0"/>
              <a:t>za služby súvisiace</a:t>
            </a:r>
            <a:r>
              <a:rPr lang="sk-SK" sz="2000" smtClean="0"/>
              <a:t> s poskytovaním zdravotnej starostlivosti, často boli poskytovateľmi požadované aj platby za zdravotné </a:t>
            </a:r>
            <a:r>
              <a:rPr lang="sk-SK" sz="2000" i="1" smtClean="0"/>
              <a:t>výkony plne hradené z verejného zdravotného poistenia</a:t>
            </a:r>
            <a:r>
              <a:rPr lang="sk-SK" sz="2000" smtClean="0"/>
              <a:t>, v rámci správneho konania bola v takomto prípade poskytovateľom okrem uloženej pokuty uložená tiež povinnosť vrátiť bez právneho dôvodu prijatú platbu,</a:t>
            </a:r>
          </a:p>
          <a:p>
            <a:pPr marL="400050" lvl="1" indent="0" algn="just" eaLnBrk="1" hangingPunct="1">
              <a:spcBef>
                <a:spcPct val="0"/>
              </a:spcBef>
              <a:buFontTx/>
              <a:buNone/>
            </a:pPr>
            <a:r>
              <a:rPr lang="sk-SK" sz="2000" b="1" smtClean="0"/>
              <a:t>3. personálne a materiálno- technické vybavenia</a:t>
            </a:r>
            <a:r>
              <a:rPr lang="sk-SK" sz="2000" smtClean="0"/>
              <a:t> ambulancii. Takmer každá kontrola zo strany zamestnancov Úradu KSK objavila nedostatky v oblasti personálneho resp. materiálno – technického zabezpečenia ambulancii,</a:t>
            </a:r>
          </a:p>
          <a:p>
            <a:pPr marL="400050" lvl="1" indent="0" algn="just" eaLnBrk="1" hangingPunct="1">
              <a:spcBef>
                <a:spcPct val="0"/>
              </a:spcBef>
              <a:buFontTx/>
              <a:buNone/>
            </a:pPr>
            <a:r>
              <a:rPr lang="sk-SK" sz="2000" b="1" smtClean="0"/>
              <a:t>4. ordinačné hodiny, neprítomnosť lekára na pracovisku, nezabezpečenie zastupovania</a:t>
            </a:r>
            <a:endParaRPr lang="sk-SK" sz="2000" smtClean="0"/>
          </a:p>
          <a:p>
            <a:pPr eaLnBrk="1" hangingPunct="1"/>
            <a:endParaRPr lang="sk-SK" sz="2000" smtClean="0"/>
          </a:p>
          <a:p>
            <a:pPr eaLnBrk="1" hangingPunct="1"/>
            <a:endParaRPr lang="sk-SK" smtClean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bdĺžnik 1"/>
          <p:cNvSpPr>
            <a:spLocks noChangeArrowheads="1"/>
          </p:cNvSpPr>
          <p:nvPr/>
        </p:nvSpPr>
        <p:spPr bwMode="auto">
          <a:xfrm>
            <a:off x="3289300" y="3244850"/>
            <a:ext cx="38989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sk-SK" sz="2800"/>
              <a:t>Ďakujem za pozornosť 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title"/>
          </p:nvPr>
        </p:nvSpPr>
        <p:spPr>
          <a:xfrm>
            <a:off x="900113" y="908050"/>
            <a:ext cx="7924800" cy="852488"/>
          </a:xfrm>
        </p:spPr>
        <p:txBody>
          <a:bodyPr/>
          <a:lstStyle/>
          <a:p>
            <a:pPr eaLnBrk="1" hangingPunct="1"/>
            <a:r>
              <a:rPr lang="sk-SK" smtClean="0"/>
              <a:t>1. Predmet podaní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2565400"/>
            <a:ext cx="8013700" cy="3744913"/>
          </a:xfrm>
        </p:spPr>
        <p:txBody>
          <a:bodyPr/>
          <a:lstStyle/>
          <a:p>
            <a:pPr marL="114300" indent="0" algn="just" eaLnBrk="1" hangingPunct="1">
              <a:lnSpc>
                <a:spcPct val="115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k-SK" sz="1800" dirty="0" smtClean="0">
                <a:latin typeface="Times New Roman"/>
                <a:ea typeface="Calibri"/>
                <a:cs typeface="Times New Roman"/>
              </a:rPr>
              <a:t>Najčastejšie sa podávatelia obracali na Úrad Košického samosprávneho kraja s podnetmi týkajúcimi sa:						 </a:t>
            </a:r>
            <a:endParaRPr lang="sk-SK" sz="1800" dirty="0" smtClean="0">
              <a:latin typeface="Calibri"/>
              <a:ea typeface="Calibri"/>
              <a:cs typeface="Times New Roman"/>
            </a:endParaRPr>
          </a:p>
          <a:p>
            <a:pPr algn="just" eaLnBrk="1" hangingPunct="1">
              <a:lnSpc>
                <a:spcPct val="115000"/>
              </a:lnSpc>
              <a:spcAft>
                <a:spcPts val="0"/>
              </a:spcAft>
              <a:buFont typeface="Wingdings"/>
              <a:buChar char=""/>
              <a:defRPr/>
            </a:pPr>
            <a:r>
              <a:rPr lang="sk-SK" sz="1800" i="1" dirty="0" smtClean="0">
                <a:latin typeface="Times New Roman"/>
                <a:ea typeface="Calibri"/>
                <a:cs typeface="Times New Roman"/>
              </a:rPr>
              <a:t>poplatkov - </a:t>
            </a:r>
            <a:r>
              <a:rPr lang="sk-SK" sz="1800" b="1" i="1" dirty="0" smtClean="0">
                <a:latin typeface="Times New Roman"/>
                <a:ea typeface="Calibri"/>
                <a:cs typeface="Times New Roman"/>
              </a:rPr>
              <a:t>37</a:t>
            </a:r>
            <a:r>
              <a:rPr lang="sk-SK" sz="1800" i="1" dirty="0" smtClean="0">
                <a:latin typeface="Times New Roman"/>
                <a:ea typeface="Calibri"/>
                <a:cs typeface="Times New Roman"/>
              </a:rPr>
              <a:t> podaní,	</a:t>
            </a:r>
            <a:endParaRPr lang="sk-SK" sz="1800" dirty="0" smtClean="0">
              <a:latin typeface="Calibri"/>
              <a:ea typeface="Calibri"/>
              <a:cs typeface="Times New Roman"/>
            </a:endParaRPr>
          </a:p>
          <a:p>
            <a:pPr algn="just" eaLnBrk="1" hangingPunct="1">
              <a:lnSpc>
                <a:spcPct val="115000"/>
              </a:lnSpc>
              <a:spcAft>
                <a:spcPts val="0"/>
              </a:spcAft>
              <a:buFont typeface="Wingdings"/>
              <a:buChar char=""/>
              <a:defRPr/>
            </a:pPr>
            <a:r>
              <a:rPr lang="sk-SK" sz="1800" i="1" dirty="0" smtClean="0">
                <a:latin typeface="Times New Roman"/>
                <a:ea typeface="Calibri"/>
                <a:cs typeface="Times New Roman"/>
              </a:rPr>
              <a:t>nedostatkov v zdravotnej dokumentácii - </a:t>
            </a:r>
            <a:r>
              <a:rPr lang="sk-SK" sz="1800" b="1" i="1" dirty="0" smtClean="0">
                <a:latin typeface="Times New Roman"/>
                <a:ea typeface="Calibri"/>
                <a:cs typeface="Times New Roman"/>
              </a:rPr>
              <a:t>31 </a:t>
            </a:r>
            <a:r>
              <a:rPr lang="sk-SK" sz="1800" i="1" dirty="0" smtClean="0">
                <a:latin typeface="Times New Roman"/>
                <a:ea typeface="Calibri"/>
                <a:cs typeface="Times New Roman"/>
              </a:rPr>
              <a:t>podaní,</a:t>
            </a:r>
            <a:endParaRPr lang="sk-SK" sz="1800" dirty="0" smtClean="0">
              <a:latin typeface="Calibri"/>
              <a:ea typeface="Calibri"/>
              <a:cs typeface="Times New Roman"/>
            </a:endParaRPr>
          </a:p>
          <a:p>
            <a:pPr algn="just" eaLnBrk="1" hangingPunct="1">
              <a:lnSpc>
                <a:spcPct val="115000"/>
              </a:lnSpc>
              <a:spcAft>
                <a:spcPts val="0"/>
              </a:spcAft>
              <a:buFont typeface="Wingdings"/>
              <a:buChar char=""/>
              <a:defRPr/>
            </a:pPr>
            <a:r>
              <a:rPr lang="sk-SK" sz="1800" i="1" dirty="0" smtClean="0">
                <a:latin typeface="Times New Roman"/>
                <a:ea typeface="Calibri"/>
                <a:cs typeface="Times New Roman"/>
              </a:rPr>
              <a:t> nevydanie zdravotnej dokumentácie pri zmene lekára – </a:t>
            </a:r>
            <a:r>
              <a:rPr lang="sk-SK" sz="1800" b="1" i="1" dirty="0" smtClean="0">
                <a:latin typeface="Times New Roman"/>
                <a:ea typeface="Calibri"/>
                <a:cs typeface="Times New Roman"/>
              </a:rPr>
              <a:t>11</a:t>
            </a:r>
            <a:r>
              <a:rPr lang="sk-SK" sz="1800" i="1" dirty="0" smtClean="0">
                <a:latin typeface="Times New Roman"/>
                <a:ea typeface="Calibri"/>
                <a:cs typeface="Times New Roman"/>
              </a:rPr>
              <a:t> podaní, </a:t>
            </a:r>
            <a:endParaRPr lang="sk-SK" sz="1800" dirty="0" smtClean="0">
              <a:latin typeface="Calibri"/>
              <a:ea typeface="Calibri"/>
              <a:cs typeface="Times New Roman"/>
            </a:endParaRPr>
          </a:p>
          <a:p>
            <a:pPr algn="just" eaLnBrk="1" hangingPunct="1">
              <a:lnSpc>
                <a:spcPct val="115000"/>
              </a:lnSpc>
              <a:spcAft>
                <a:spcPts val="0"/>
              </a:spcAft>
              <a:buFont typeface="Wingdings"/>
              <a:buChar char=""/>
              <a:defRPr/>
            </a:pPr>
            <a:r>
              <a:rPr lang="sk-SK" sz="1800" i="1" dirty="0" smtClean="0">
                <a:latin typeface="Times New Roman"/>
                <a:ea typeface="Calibri"/>
                <a:cs typeface="Times New Roman"/>
              </a:rPr>
              <a:t>nedodržiavanie ordinačných hodín - </a:t>
            </a:r>
            <a:r>
              <a:rPr lang="sk-SK" sz="1800" b="1" i="1" dirty="0" smtClean="0">
                <a:latin typeface="Times New Roman"/>
                <a:ea typeface="Calibri"/>
                <a:cs typeface="Times New Roman"/>
              </a:rPr>
              <a:t>7</a:t>
            </a:r>
            <a:r>
              <a:rPr lang="sk-SK" sz="1800" i="1" dirty="0" smtClean="0">
                <a:latin typeface="Times New Roman"/>
                <a:ea typeface="Calibri"/>
                <a:cs typeface="Times New Roman"/>
              </a:rPr>
              <a:t> podaní, </a:t>
            </a:r>
            <a:endParaRPr lang="sk-SK" sz="1800" dirty="0" smtClean="0">
              <a:latin typeface="Calibri"/>
              <a:ea typeface="Calibri"/>
              <a:cs typeface="Times New Roman"/>
            </a:endParaRPr>
          </a:p>
          <a:p>
            <a:pPr algn="just" eaLnBrk="1" hangingPunct="1">
              <a:lnSpc>
                <a:spcPct val="115000"/>
              </a:lnSpc>
              <a:spcAft>
                <a:spcPts val="0"/>
              </a:spcAft>
              <a:buFont typeface="Wingdings"/>
              <a:buChar char=""/>
              <a:defRPr/>
            </a:pPr>
            <a:r>
              <a:rPr lang="sk-SK" sz="1800" i="1" dirty="0" smtClean="0">
                <a:latin typeface="Times New Roman"/>
                <a:ea typeface="Calibri"/>
                <a:cs typeface="Times New Roman"/>
              </a:rPr>
              <a:t>neuzavretie dohody o poskytovaní zdravotnej starostlivosti - </a:t>
            </a:r>
            <a:r>
              <a:rPr lang="sk-SK" sz="1800" b="1" i="1" dirty="0" smtClean="0">
                <a:latin typeface="Times New Roman"/>
                <a:ea typeface="Calibri"/>
                <a:cs typeface="Times New Roman"/>
              </a:rPr>
              <a:t>2</a:t>
            </a:r>
            <a:r>
              <a:rPr lang="sk-SK" sz="1800" i="1" dirty="0" smtClean="0">
                <a:latin typeface="Times New Roman"/>
                <a:ea typeface="Calibri"/>
                <a:cs typeface="Times New Roman"/>
              </a:rPr>
              <a:t> podania,</a:t>
            </a:r>
            <a:endParaRPr lang="sk-SK" sz="1800" dirty="0" smtClean="0">
              <a:latin typeface="Calibri"/>
              <a:ea typeface="Calibri"/>
              <a:cs typeface="Times New Roman"/>
            </a:endParaRPr>
          </a:p>
          <a:p>
            <a:pPr algn="just" eaLnBrk="1" hangingPunct="1">
              <a:lnSpc>
                <a:spcPct val="115000"/>
              </a:lnSpc>
              <a:spcAft>
                <a:spcPts val="0"/>
              </a:spcAft>
              <a:buFont typeface="Wingdings"/>
              <a:buChar char=""/>
              <a:defRPr/>
            </a:pPr>
            <a:r>
              <a:rPr lang="sk-SK" sz="1800" i="1" dirty="0" smtClean="0">
                <a:latin typeface="Times New Roman"/>
                <a:ea typeface="Calibri"/>
                <a:cs typeface="Times New Roman"/>
              </a:rPr>
              <a:t>personálne a materiálno – technické vybavenie - </a:t>
            </a:r>
            <a:r>
              <a:rPr lang="sk-SK" sz="1800" b="1" i="1" dirty="0" smtClean="0">
                <a:latin typeface="Times New Roman"/>
                <a:ea typeface="Calibri"/>
                <a:cs typeface="Times New Roman"/>
              </a:rPr>
              <a:t>8</a:t>
            </a:r>
            <a:r>
              <a:rPr lang="sk-SK" sz="1800" i="1" dirty="0" smtClean="0">
                <a:latin typeface="Times New Roman"/>
                <a:ea typeface="Calibri"/>
                <a:cs typeface="Times New Roman"/>
              </a:rPr>
              <a:t> podaní,</a:t>
            </a:r>
            <a:endParaRPr lang="sk-SK" sz="1800" dirty="0" smtClean="0">
              <a:latin typeface="Calibri"/>
              <a:ea typeface="Calibri"/>
              <a:cs typeface="Times New Roman"/>
            </a:endParaRPr>
          </a:p>
          <a:p>
            <a:pPr algn="just" eaLnBrk="1" hangingPunct="1">
              <a:lnSpc>
                <a:spcPct val="115000"/>
              </a:lnSpc>
              <a:spcAft>
                <a:spcPts val="0"/>
              </a:spcAft>
              <a:buFont typeface="Wingdings"/>
              <a:buChar char=""/>
              <a:defRPr/>
            </a:pPr>
            <a:r>
              <a:rPr lang="sk-SK" sz="1800" i="1" dirty="0" smtClean="0">
                <a:latin typeface="Times New Roman"/>
                <a:ea typeface="Calibri"/>
                <a:cs typeface="Times New Roman"/>
              </a:rPr>
              <a:t>neprítomnosť lekára - </a:t>
            </a:r>
            <a:r>
              <a:rPr lang="sk-SK" sz="1800" b="1" i="1" dirty="0" smtClean="0">
                <a:latin typeface="Times New Roman"/>
                <a:ea typeface="Calibri"/>
                <a:cs typeface="Times New Roman"/>
              </a:rPr>
              <a:t>4</a:t>
            </a:r>
            <a:r>
              <a:rPr lang="sk-SK" sz="1800" i="1" dirty="0" smtClean="0">
                <a:latin typeface="Times New Roman"/>
                <a:ea typeface="Calibri"/>
                <a:cs typeface="Times New Roman"/>
              </a:rPr>
              <a:t> podania,</a:t>
            </a:r>
            <a:endParaRPr lang="sk-SK" sz="1800" dirty="0" smtClean="0">
              <a:latin typeface="Calibri"/>
              <a:ea typeface="Calibri"/>
              <a:cs typeface="Times New Roman"/>
            </a:endParaRPr>
          </a:p>
          <a:p>
            <a:pPr algn="just" eaLnBrk="1" hangingPunct="1">
              <a:lnSpc>
                <a:spcPct val="115000"/>
              </a:lnSpc>
              <a:spcAft>
                <a:spcPts val="0"/>
              </a:spcAft>
              <a:buFont typeface="Wingdings"/>
              <a:buChar char=""/>
              <a:defRPr/>
            </a:pPr>
            <a:r>
              <a:rPr lang="sk-SK" sz="1800" i="1" dirty="0" smtClean="0">
                <a:latin typeface="Times New Roman"/>
                <a:ea typeface="Calibri"/>
                <a:cs typeface="Times New Roman"/>
              </a:rPr>
              <a:t>odmietnutie poskytnutia zdravotnej starostlivosti - </a:t>
            </a:r>
            <a:r>
              <a:rPr lang="sk-SK" sz="1800" b="1" i="1" dirty="0" smtClean="0">
                <a:latin typeface="Times New Roman"/>
                <a:ea typeface="Calibri"/>
                <a:cs typeface="Times New Roman"/>
              </a:rPr>
              <a:t>13</a:t>
            </a:r>
            <a:r>
              <a:rPr lang="sk-SK" sz="1800" i="1" dirty="0" smtClean="0">
                <a:latin typeface="Times New Roman"/>
                <a:ea typeface="Calibri"/>
                <a:cs typeface="Times New Roman"/>
              </a:rPr>
              <a:t> podaní,</a:t>
            </a:r>
            <a:endParaRPr lang="sk-SK" sz="1800" dirty="0" smtClean="0">
              <a:latin typeface="Calibri"/>
              <a:ea typeface="Calibri"/>
              <a:cs typeface="Times New Roman"/>
            </a:endParaRPr>
          </a:p>
        </p:txBody>
      </p:sp>
      <p:pic>
        <p:nvPicPr>
          <p:cNvPr id="4100" name="Picture 9" descr="erb-k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76250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1"/>
          <p:cNvSpPr>
            <a:spLocks noGrp="1"/>
          </p:cNvSpPr>
          <p:nvPr>
            <p:ph type="title"/>
          </p:nvPr>
        </p:nvSpPr>
        <p:spPr>
          <a:xfrm>
            <a:off x="900113" y="1628775"/>
            <a:ext cx="7786687" cy="276225"/>
          </a:xfrm>
        </p:spPr>
        <p:txBody>
          <a:bodyPr/>
          <a:lstStyle/>
          <a:p>
            <a:pPr eaLnBrk="1" hangingPunct="1"/>
            <a:endParaRPr lang="sk-SK" smtClean="0"/>
          </a:p>
        </p:txBody>
      </p:sp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838200" y="2362200"/>
            <a:ext cx="7693025" cy="4162425"/>
          </a:xfrm>
        </p:spPr>
        <p:txBody>
          <a:bodyPr/>
          <a:lstStyle/>
          <a:p>
            <a:pPr algn="just" eaLnBrk="1" hangingPunct="1">
              <a:lnSpc>
                <a:spcPct val="115000"/>
              </a:lnSpc>
              <a:buClr>
                <a:srgbClr val="003366"/>
              </a:buClr>
              <a:buFont typeface="Wingdings" pitchFamily="2" charset="2"/>
              <a:buChar char=""/>
            </a:pPr>
            <a:r>
              <a:rPr lang="sk-SK" sz="1800" i="1" smtClean="0">
                <a:solidFill>
                  <a:srgbClr val="0033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neetický prístup zdrav. Personálu - </a:t>
            </a:r>
            <a:r>
              <a:rPr lang="sk-SK" sz="1800" b="1" i="1" smtClean="0">
                <a:solidFill>
                  <a:srgbClr val="0033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</a:t>
            </a:r>
            <a:r>
              <a:rPr lang="sk-SK" sz="1800" i="1" smtClean="0">
                <a:solidFill>
                  <a:srgbClr val="0033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podaní,</a:t>
            </a:r>
            <a:endParaRPr lang="sk-SK" sz="1800" smtClean="0">
              <a:solidFill>
                <a:srgbClr val="003366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 eaLnBrk="1" hangingPunct="1">
              <a:lnSpc>
                <a:spcPct val="115000"/>
              </a:lnSpc>
              <a:buClr>
                <a:srgbClr val="003366"/>
              </a:buClr>
              <a:buFont typeface="Wingdings" pitchFamily="2" charset="2"/>
              <a:buChar char=""/>
            </a:pPr>
            <a:r>
              <a:rPr lang="sk-SK" sz="1800" i="1" smtClean="0">
                <a:solidFill>
                  <a:srgbClr val="0033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nevykonanie obhliadky mŕtveho - </a:t>
            </a:r>
            <a:r>
              <a:rPr lang="sk-SK" sz="1800" b="1" i="1" smtClean="0">
                <a:solidFill>
                  <a:srgbClr val="0033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sk-SK" sz="1800" i="1" smtClean="0">
                <a:solidFill>
                  <a:srgbClr val="0033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podanie, </a:t>
            </a:r>
            <a:endParaRPr lang="sk-SK" sz="1800" smtClean="0">
              <a:solidFill>
                <a:srgbClr val="003366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 eaLnBrk="1" hangingPunct="1">
              <a:lnSpc>
                <a:spcPct val="115000"/>
              </a:lnSpc>
              <a:buClr>
                <a:srgbClr val="003366"/>
              </a:buClr>
              <a:buFont typeface="Wingdings" pitchFamily="2" charset="2"/>
              <a:buChar char=""/>
            </a:pPr>
            <a:r>
              <a:rPr lang="sk-SK" sz="1800" i="1" smtClean="0">
                <a:solidFill>
                  <a:srgbClr val="0033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nedostatky ošetrujúceho zdravotníckeho pracovníka pri informovaní o účele, povahe, následkoch a rizikách poskytnutia zdravotnej starostlivosti, o možnostiach voľby navrhovaných postupov a rizikách odmietnutia poskytnutia zdravotnej starostlivosti (informovaný súhlas) - </a:t>
            </a:r>
            <a:r>
              <a:rPr lang="sk-SK" sz="1800" b="1" i="1" smtClean="0">
                <a:solidFill>
                  <a:srgbClr val="0033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lang="sk-SK" sz="1800" i="1" smtClean="0">
                <a:solidFill>
                  <a:srgbClr val="0033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podaní,</a:t>
            </a:r>
            <a:endParaRPr lang="sk-SK" sz="1800" smtClean="0">
              <a:solidFill>
                <a:srgbClr val="003366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 eaLnBrk="1" hangingPunct="1">
              <a:lnSpc>
                <a:spcPct val="115000"/>
              </a:lnSpc>
              <a:buClr>
                <a:srgbClr val="003366"/>
              </a:buClr>
              <a:buFont typeface="Wingdings" pitchFamily="2" charset="2"/>
              <a:buChar char=""/>
            </a:pPr>
            <a:r>
              <a:rPr lang="sk-SK" sz="1800" i="1" smtClean="0">
                <a:solidFill>
                  <a:srgbClr val="0033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neoprávnené poskytovanie zdravotnej starostlivosti- </a:t>
            </a:r>
            <a:r>
              <a:rPr lang="sk-SK" sz="1800" b="1" i="1" smtClean="0">
                <a:solidFill>
                  <a:srgbClr val="0033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sk-SK" sz="1800" i="1" smtClean="0">
                <a:solidFill>
                  <a:srgbClr val="0033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podanie,</a:t>
            </a:r>
            <a:endParaRPr lang="sk-SK" sz="1800" smtClean="0">
              <a:solidFill>
                <a:srgbClr val="003366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 eaLnBrk="1" hangingPunct="1">
              <a:lnSpc>
                <a:spcPct val="115000"/>
              </a:lnSpc>
              <a:buClr>
                <a:srgbClr val="003366"/>
              </a:buClr>
              <a:buFont typeface="Wingdings" pitchFamily="2" charset="2"/>
              <a:buChar char=""/>
            </a:pPr>
            <a:r>
              <a:rPr lang="sk-SK" sz="1800" i="1" smtClean="0">
                <a:solidFill>
                  <a:srgbClr val="0033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nespokojnosť pacientov so systémom objednávania - </a:t>
            </a:r>
            <a:r>
              <a:rPr lang="sk-SK" sz="1800" b="1" i="1" smtClean="0">
                <a:solidFill>
                  <a:srgbClr val="0033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lang="sk-SK" sz="1800" i="1" smtClean="0">
                <a:solidFill>
                  <a:srgbClr val="0033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podaní,</a:t>
            </a:r>
            <a:endParaRPr lang="sk-SK" sz="1800" smtClean="0">
              <a:solidFill>
                <a:srgbClr val="003366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 eaLnBrk="1" hangingPunct="1">
              <a:lnSpc>
                <a:spcPct val="115000"/>
              </a:lnSpc>
              <a:buClr>
                <a:srgbClr val="003366"/>
              </a:buClr>
              <a:buFont typeface="Wingdings" pitchFamily="2" charset="2"/>
              <a:buChar char=""/>
            </a:pPr>
            <a:r>
              <a:rPr lang="sk-SK" sz="1800" i="1" smtClean="0">
                <a:solidFill>
                  <a:srgbClr val="0033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určenie lekára-  </a:t>
            </a:r>
            <a:r>
              <a:rPr lang="sk-SK" sz="1800" b="1" i="1" smtClean="0">
                <a:solidFill>
                  <a:srgbClr val="0033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lang="sk-SK" sz="1800" i="1" smtClean="0">
                <a:solidFill>
                  <a:srgbClr val="0033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podaní, </a:t>
            </a:r>
            <a:endParaRPr lang="sk-SK" sz="1800" smtClean="0">
              <a:solidFill>
                <a:srgbClr val="003366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 eaLnBrk="1" hangingPunct="1">
              <a:lnSpc>
                <a:spcPct val="115000"/>
              </a:lnSpc>
              <a:buClr>
                <a:srgbClr val="003366"/>
              </a:buClr>
              <a:buFont typeface="Wingdings" pitchFamily="2" charset="2"/>
              <a:buChar char=""/>
            </a:pPr>
            <a:r>
              <a:rPr lang="sk-SK" sz="1800" i="1" smtClean="0">
                <a:solidFill>
                  <a:srgbClr val="0033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cenník výkonov a služieb – </a:t>
            </a:r>
            <a:r>
              <a:rPr lang="sk-SK" sz="1800" b="1" i="1" smtClean="0">
                <a:solidFill>
                  <a:srgbClr val="0033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</a:t>
            </a:r>
            <a:r>
              <a:rPr lang="sk-SK" sz="1800" i="1" smtClean="0">
                <a:solidFill>
                  <a:srgbClr val="0033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podaní</a:t>
            </a:r>
            <a:endParaRPr lang="sk-SK" sz="1800" smtClean="0">
              <a:solidFill>
                <a:srgbClr val="003366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 eaLnBrk="1" hangingPunct="1">
              <a:lnSpc>
                <a:spcPct val="115000"/>
              </a:lnSpc>
              <a:buClr>
                <a:srgbClr val="003366"/>
              </a:buClr>
              <a:buFont typeface="Wingdings" pitchFamily="2" charset="2"/>
              <a:buChar char=""/>
            </a:pPr>
            <a:r>
              <a:rPr lang="sk-SK" sz="1800" i="1" smtClean="0">
                <a:solidFill>
                  <a:srgbClr val="0033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vykonávanie služieb LSPP podľa rozpisu- </a:t>
            </a:r>
            <a:r>
              <a:rPr lang="sk-SK" sz="1800" b="1" i="1" smtClean="0">
                <a:solidFill>
                  <a:srgbClr val="0033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</a:t>
            </a:r>
            <a:r>
              <a:rPr lang="sk-SK" sz="1800" i="1" smtClean="0">
                <a:solidFill>
                  <a:srgbClr val="0033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podaní</a:t>
            </a:r>
            <a:endParaRPr lang="sk-SK" sz="1800" smtClean="0">
              <a:solidFill>
                <a:srgbClr val="003366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1" hangingPunct="1"/>
            <a:endParaRPr lang="sk-SK" smtClean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Grp="1" noChangeArrowheads="1"/>
          </p:cNvSpPr>
          <p:nvPr>
            <p:ph type="title"/>
          </p:nvPr>
        </p:nvSpPr>
        <p:spPr>
          <a:xfrm>
            <a:off x="684213" y="765175"/>
            <a:ext cx="7924800" cy="1295400"/>
          </a:xfrm>
          <a:prstGeom prst="roundRect">
            <a:avLst>
              <a:gd name="adj" fmla="val 50000"/>
            </a:avLst>
          </a:prstGeom>
        </p:spPr>
        <p:txBody>
          <a:bodyPr/>
          <a:lstStyle/>
          <a:p>
            <a:pPr eaLnBrk="1" hangingPunct="1"/>
            <a:r>
              <a:rPr lang="sk-SK" smtClean="0"/>
              <a:t/>
            </a:r>
            <a:br>
              <a:rPr lang="sk-SK" smtClean="0"/>
            </a:br>
            <a:r>
              <a:rPr lang="sk-SK" smtClean="0"/>
              <a:t/>
            </a:r>
            <a:br>
              <a:rPr lang="sk-SK" smtClean="0"/>
            </a:br>
            <a:r>
              <a:rPr lang="sk-SK" smtClean="0"/>
              <a:t/>
            </a:r>
            <a:br>
              <a:rPr lang="sk-SK" smtClean="0"/>
            </a:br>
            <a:r>
              <a:rPr lang="sk-SK" sz="2800" smtClean="0"/>
              <a:t>2. Štatistické vyjadrenie podaní z hľadiska formy poskytnutej starostlivosti: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87363" y="2349500"/>
            <a:ext cx="8229600" cy="4319588"/>
          </a:xfrm>
        </p:spPr>
        <p:txBody>
          <a:bodyPr/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sz="2400" b="1" dirty="0"/>
              <a:t>Ambulantná starostlivosť: 49 </a:t>
            </a:r>
            <a:r>
              <a:rPr lang="sk-SK" sz="2400" dirty="0"/>
              <a:t>podaní, z toho: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k-SK" sz="2400" dirty="0"/>
              <a:t>		na všeobecné ambulancie 23,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k-SK" sz="2400" dirty="0"/>
              <a:t>		na gynekologické ambulancie 7,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k-SK" sz="2400" dirty="0" smtClean="0"/>
              <a:t>   	</a:t>
            </a:r>
            <a:r>
              <a:rPr lang="sk-SK" sz="2400" dirty="0"/>
              <a:t>	na zubné ambulancie 9 a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k-SK" sz="2400" dirty="0" smtClean="0"/>
              <a:t>	</a:t>
            </a:r>
            <a:r>
              <a:rPr lang="sk-SK" sz="2400" dirty="0"/>
              <a:t>	na iné špecializované ambulancie 1</a:t>
            </a:r>
            <a:r>
              <a:rPr lang="sk-SK" sz="2400" dirty="0" smtClean="0"/>
              <a:t>4 			podaní</a:t>
            </a:r>
            <a:r>
              <a:rPr lang="sk-SK" sz="2400" dirty="0"/>
              <a:t>. 	</a:t>
            </a:r>
            <a:endParaRPr lang="sk-SK" sz="2400" dirty="0" smtClean="0"/>
          </a:p>
          <a:p>
            <a:pPr marL="0" indent="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k-SK" b="1" dirty="0"/>
              <a:t> </a:t>
            </a:r>
            <a:r>
              <a:rPr lang="sk-SK" b="1" dirty="0" smtClean="0"/>
              <a:t>  </a:t>
            </a:r>
            <a:r>
              <a:rPr lang="sk-SK" sz="2400" b="1" dirty="0" smtClean="0"/>
              <a:t>Ústavná </a:t>
            </a:r>
            <a:r>
              <a:rPr lang="sk-SK" sz="2400" b="1" dirty="0"/>
              <a:t>starostlivosť: 30</a:t>
            </a:r>
            <a:r>
              <a:rPr lang="sk-SK" sz="2400" dirty="0"/>
              <a:t> podaní (prevažná väčšina </a:t>
            </a:r>
            <a:r>
              <a:rPr lang="sk-SK" sz="2400" dirty="0" smtClean="0"/>
              <a:t>        </a:t>
            </a:r>
          </a:p>
          <a:p>
            <a:pPr marL="0" indent="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k-SK" sz="2400" dirty="0"/>
              <a:t> </a:t>
            </a:r>
            <a:r>
              <a:rPr lang="sk-SK" sz="2400" dirty="0" smtClean="0"/>
              <a:t>   smerovala </a:t>
            </a:r>
            <a:r>
              <a:rPr lang="sk-SK" sz="2400" dirty="0"/>
              <a:t>na nedostatky vo vedení zdravotnej </a:t>
            </a:r>
            <a:r>
              <a:rPr lang="sk-SK" sz="2400" dirty="0" smtClean="0"/>
              <a:t> </a:t>
            </a:r>
          </a:p>
          <a:p>
            <a:pPr marL="0" indent="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k-SK" sz="2400" dirty="0"/>
              <a:t> </a:t>
            </a:r>
            <a:r>
              <a:rPr lang="sk-SK" sz="2400" dirty="0" smtClean="0"/>
              <a:t>   dokumentácie</a:t>
            </a:r>
            <a:r>
              <a:rPr lang="sk-SK" sz="2400" dirty="0"/>
              <a:t>, platieb, </a:t>
            </a:r>
            <a:r>
              <a:rPr lang="sk-SK" sz="2400" dirty="0" smtClean="0"/>
              <a:t>informovaného </a:t>
            </a:r>
            <a:r>
              <a:rPr lang="sk-SK" sz="2400" dirty="0"/>
              <a:t>súhlasu, </a:t>
            </a:r>
            <a:endParaRPr lang="sk-SK" sz="2400" dirty="0" smtClean="0"/>
          </a:p>
          <a:p>
            <a:pPr marL="0" indent="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k-SK" sz="2400" dirty="0"/>
              <a:t> </a:t>
            </a:r>
            <a:r>
              <a:rPr lang="sk-SK" sz="2400" dirty="0" smtClean="0"/>
              <a:t>   neetického </a:t>
            </a:r>
            <a:r>
              <a:rPr lang="sk-SK" sz="2400" dirty="0"/>
              <a:t>prístupu zdravotníckych pracovníkov, </a:t>
            </a:r>
            <a:endParaRPr lang="sk-SK" sz="2400" dirty="0" smtClean="0"/>
          </a:p>
          <a:p>
            <a:pPr marL="0" indent="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k-SK" sz="2400" dirty="0"/>
              <a:t> </a:t>
            </a:r>
            <a:r>
              <a:rPr lang="sk-SK" sz="2400" dirty="0" smtClean="0"/>
              <a:t>   neposkytnutia </a:t>
            </a:r>
            <a:r>
              <a:rPr lang="sk-SK" sz="2400" dirty="0"/>
              <a:t>zdravotnej starostlivosti),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k-SK" sz="2400" dirty="0"/>
              <a:t>		</a:t>
            </a:r>
          </a:p>
          <a:p>
            <a:pPr eaLnBrk="1" hangingPunct="1">
              <a:lnSpc>
                <a:spcPct val="90000"/>
              </a:lnSpc>
              <a:defRPr/>
            </a:pPr>
            <a:endParaRPr lang="sk-SK" dirty="0" smtClean="0"/>
          </a:p>
        </p:txBody>
      </p:sp>
      <p:pic>
        <p:nvPicPr>
          <p:cNvPr id="6148" name="Picture 4" descr="erb-k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76250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684213" y="762000"/>
            <a:ext cx="8002587" cy="1143000"/>
          </a:xfrm>
        </p:spPr>
        <p:txBody>
          <a:bodyPr/>
          <a:lstStyle/>
          <a:p>
            <a:pPr eaLnBrk="1" hangingPunct="1"/>
            <a:endParaRPr lang="sk-SK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2492375"/>
            <a:ext cx="8229600" cy="47529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sk-SK" sz="2400" smtClean="0"/>
              <a:t>    </a:t>
            </a:r>
            <a:r>
              <a:rPr lang="sk-SK" smtClean="0"/>
              <a:t>V r. 2016 bolo referátom zdravotníctva OSVaZ riešených spolu </a:t>
            </a:r>
            <a:r>
              <a:rPr lang="sk-SK" b="1" smtClean="0"/>
              <a:t>133 </a:t>
            </a:r>
            <a:r>
              <a:rPr lang="sk-SK" smtClean="0"/>
              <a:t>podaní, a </a:t>
            </a:r>
          </a:p>
          <a:p>
            <a:pPr eaLnBrk="1" hangingPunct="1">
              <a:buFont typeface="Wingdings" pitchFamily="2" charset="2"/>
              <a:buNone/>
            </a:pPr>
            <a:r>
              <a:rPr lang="sk-SK" smtClean="0"/>
              <a:t>				   </a:t>
            </a:r>
            <a:r>
              <a:rPr lang="sk-SK" b="1" smtClean="0"/>
              <a:t>2</a:t>
            </a:r>
            <a:r>
              <a:rPr lang="sk-SK" smtClean="0"/>
              <a:t> sťažnosti. </a:t>
            </a:r>
          </a:p>
          <a:p>
            <a:pPr eaLnBrk="1" hangingPunct="1">
              <a:buFont typeface="Wingdings" pitchFamily="2" charset="2"/>
              <a:buNone/>
            </a:pPr>
            <a:r>
              <a:rPr lang="sk-SK" smtClean="0"/>
              <a:t>	Realizovaných bolo </a:t>
            </a:r>
            <a:r>
              <a:rPr lang="sk-SK" b="1" smtClean="0"/>
              <a:t>38</a:t>
            </a:r>
            <a:r>
              <a:rPr lang="sk-SK" smtClean="0"/>
              <a:t> správnych konaní. V porovnaní s rokom 2015 v prípade správnych konaní pokles o 16 konaní.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sk-SK" sz="2400" smtClean="0"/>
          </a:p>
        </p:txBody>
      </p:sp>
      <p:pic>
        <p:nvPicPr>
          <p:cNvPr id="7172" name="Picture 4" descr="erb-k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04813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k-SK" smtClean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2000" dirty="0"/>
              <a:t>Z celkového počtu 133 podaní  bolo </a:t>
            </a:r>
            <a:r>
              <a:rPr lang="sk-SK" sz="2000" b="1" dirty="0"/>
              <a:t>44 podaní, t.j. 33 % uzavretých ako opodstatnených.</a:t>
            </a:r>
            <a:r>
              <a:rPr lang="sk-SK" sz="2000" dirty="0"/>
              <a:t> Opodstatnené podania sa týkali najmä: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sk-SK" sz="2000" dirty="0"/>
              <a:t> platieb pacientov (19 podaní), 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sk-SK" sz="2000" dirty="0"/>
              <a:t>zdravotnej dokumentácie (13 podaní), 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sk-SK" sz="2000" dirty="0"/>
              <a:t>neposkytnutia zdravotnej starostlivosti (3 podania) 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Font typeface="Courier New" pitchFamily="49" charset="0"/>
              <a:buChar char="o"/>
              <a:defRPr/>
            </a:pPr>
            <a:r>
              <a:rPr lang="sk-SK" sz="2000" dirty="0"/>
              <a:t>ordinačných hodín (3 podania) a </a:t>
            </a:r>
            <a:r>
              <a:rPr lang="sk-SK" sz="2000" dirty="0">
                <a:solidFill>
                  <a:srgbClr val="003366"/>
                </a:solidFill>
              </a:rPr>
              <a:t>nedodržanie postupu pri odstúpení od dohody o poskytovaní zdravotnej starostlivosti alebo nevydanie zdravotnej dokumentácie novému poskytovateľovi zdravotnej starostlivosti (6 podaní), 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Font typeface="Courier New" pitchFamily="49" charset="0"/>
              <a:buChar char="o"/>
              <a:defRPr/>
            </a:pPr>
            <a:r>
              <a:rPr lang="sk-SK" sz="2000" dirty="0">
                <a:solidFill>
                  <a:srgbClr val="003366"/>
                </a:solidFill>
              </a:rPr>
              <a:t>materiálno - technického a personálneho zabezpečenia (2 podania),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Courier New" pitchFamily="49" charset="0"/>
              <a:buChar char="o"/>
              <a:defRPr/>
            </a:pPr>
            <a:endParaRPr lang="sk-SK" sz="2400" dirty="0"/>
          </a:p>
        </p:txBody>
      </p:sp>
      <p:pic>
        <p:nvPicPr>
          <p:cNvPr id="8196" name="Picture 5" descr="erb-k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04813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k-SK" smtClean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2362200"/>
            <a:ext cx="7693025" cy="42354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sk-SK" sz="2000" u="sng" dirty="0" smtClean="0"/>
          </a:p>
          <a:p>
            <a:pPr marL="0" indent="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k-SK" sz="2400" dirty="0"/>
              <a:t>Podania ktoré neboli hodnotené kritériom opodstatnenosti sa spravidla týkali: </a:t>
            </a:r>
            <a:endParaRPr lang="sk-SK" sz="2400" dirty="0" smtClean="0"/>
          </a:p>
          <a:p>
            <a:pPr marL="0" indent="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k-SK" sz="2400" dirty="0"/>
              <a:t>	 </a:t>
            </a:r>
            <a:r>
              <a:rPr lang="sk-SK" sz="2400" dirty="0" smtClean="0"/>
              <a:t>   podania </a:t>
            </a:r>
            <a:r>
              <a:rPr lang="sk-SK" sz="2400" dirty="0"/>
              <a:t>informácie (12 podaní), </a:t>
            </a:r>
          </a:p>
          <a:p>
            <a:pPr marL="0" indent="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k-SK" sz="2400" dirty="0" smtClean="0"/>
              <a:t>	    </a:t>
            </a:r>
            <a:r>
              <a:rPr lang="sk-SK" sz="2400" dirty="0"/>
              <a:t>poskytnutia súčinnosti (9 podanie) , </a:t>
            </a:r>
            <a:endParaRPr lang="sk-SK" sz="2400" dirty="0" smtClean="0"/>
          </a:p>
          <a:p>
            <a:pPr marL="0" indent="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k-SK" sz="2400" dirty="0"/>
              <a:t>	</a:t>
            </a:r>
            <a:r>
              <a:rPr lang="sk-SK" sz="2400" dirty="0" smtClean="0"/>
              <a:t>    </a:t>
            </a:r>
            <a:r>
              <a:rPr lang="sk-SK" sz="2400" dirty="0"/>
              <a:t>žiadosti a iných oblastí.  </a:t>
            </a:r>
            <a:endParaRPr lang="sk-SK" sz="2400" dirty="0" smtClean="0"/>
          </a:p>
          <a:p>
            <a:pPr marL="0" indent="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sk-SK" sz="2400" dirty="0"/>
          </a:p>
          <a:p>
            <a:pPr marL="0" indent="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k-SK" sz="2400" dirty="0"/>
              <a:t>V prípadoch opodstatnených podaní bolo Úradom Košického samosprávneho kraja spravidla začaté správne konanie (konanie o uloženie pokuty). </a:t>
            </a:r>
          </a:p>
          <a:p>
            <a:pPr marL="0" indent="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sk-SK" sz="2400" dirty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sk-SK" sz="2000" i="1" dirty="0" smtClean="0"/>
          </a:p>
          <a:p>
            <a:pPr eaLnBrk="1" hangingPunct="1">
              <a:lnSpc>
                <a:spcPct val="90000"/>
              </a:lnSpc>
              <a:defRPr/>
            </a:pPr>
            <a:endParaRPr lang="sk-SK" sz="2000" u="sng" dirty="0" smtClean="0"/>
          </a:p>
        </p:txBody>
      </p:sp>
      <p:pic>
        <p:nvPicPr>
          <p:cNvPr id="9220" name="Picture 5" descr="erb-k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04813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>
          <a:xfrm>
            <a:off x="792163" y="549275"/>
            <a:ext cx="7924800" cy="1143000"/>
          </a:xfrm>
        </p:spPr>
        <p:txBody>
          <a:bodyPr/>
          <a:lstStyle/>
          <a:p>
            <a:pPr eaLnBrk="1" hangingPunct="1"/>
            <a:r>
              <a:rPr lang="sk-SK" smtClean="0"/>
              <a:t>3. Konanie o uloženie pokuty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2362200"/>
            <a:ext cx="7693025" cy="4235450"/>
          </a:xfrm>
        </p:spPr>
        <p:txBody>
          <a:bodyPr/>
          <a:lstStyle/>
          <a:p>
            <a:pPr marL="0" indent="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k-SK" sz="1800" dirty="0"/>
              <a:t>Správne konanie vo veci uloženia pokuty prebieha v súlade s § 81 a nasledujúcimi zákona č. 578/2004 Z. z. ako aj v súlade so zákonom </a:t>
            </a:r>
            <a:r>
              <a:rPr lang="sk-SK" sz="1800" dirty="0" smtClean="0"/>
              <a:t>                 č</a:t>
            </a:r>
            <a:r>
              <a:rPr lang="sk-SK" sz="1800" dirty="0"/>
              <a:t>. 71/1967 Zb. o správnom konaní.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sk-SK" sz="1800" dirty="0" smtClean="0"/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k-SK" sz="1800" b="1" dirty="0" smtClean="0"/>
              <a:t>Priebeh </a:t>
            </a:r>
            <a:r>
              <a:rPr lang="sk-SK" sz="1800" b="1" dirty="0"/>
              <a:t>správneho konania: 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sz="1800" i="1" u="sng" dirty="0"/>
              <a:t>Prešetrenie podnetu/ vykonanie kontroly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sz="1800" i="1" u="sng" dirty="0"/>
              <a:t>Upovedomenie o začatí správneho konania o uložení pokuty </a:t>
            </a:r>
            <a:r>
              <a:rPr lang="sk-SK" sz="1800" dirty="0"/>
              <a:t>- účastník konania má možnosť predkladať všetky dôkazy- listinné, svedectva...svedčiace v jeho prospech, resp. slúžiace k ozrejmeniu </a:t>
            </a:r>
            <a:r>
              <a:rPr lang="sk-SK" sz="1800" dirty="0" smtClean="0"/>
              <a:t>veci. </a:t>
            </a:r>
            <a:endParaRPr lang="sk-SK" sz="1800" dirty="0"/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k-SK" sz="1800" i="1" u="sng" dirty="0"/>
              <a:t>Vydanie rozhodnutia </a:t>
            </a:r>
            <a:r>
              <a:rPr lang="sk-SK" sz="1800" i="1" dirty="0"/>
              <a:t>– </a:t>
            </a:r>
            <a:r>
              <a:rPr lang="sk-SK" sz="1800" dirty="0"/>
              <a:t>v lehote 30 dní od začatia správneho konania vydá správny orgán rozhodnutie vo veci, ktorým buď </a:t>
            </a:r>
            <a:r>
              <a:rPr lang="sk-SK" sz="1800" b="1" dirty="0"/>
              <a:t>účastníkovi konania uloží pokutu</a:t>
            </a:r>
            <a:r>
              <a:rPr lang="sk-SK" sz="1800" dirty="0"/>
              <a:t>/ ak sa nepreukáže spáchanie správneho deliktu </a:t>
            </a:r>
            <a:r>
              <a:rPr lang="sk-SK" sz="1800" b="1" dirty="0"/>
              <a:t>konanie zastaví .  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endParaRPr lang="sk-SK" sz="1800" b="1" dirty="0" smtClean="0"/>
          </a:p>
        </p:txBody>
      </p:sp>
      <p:pic>
        <p:nvPicPr>
          <p:cNvPr id="10244" name="Picture 4" descr="erb-k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04813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k-SK" sz="3200" smtClean="0"/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2362200"/>
            <a:ext cx="7693025" cy="4162425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sk-SK" sz="2000" dirty="0" smtClean="0"/>
              <a:t>Okrem uloženia pokuty správny orgán uloží účastníkovi konania v rozhodnutí tiež </a:t>
            </a:r>
            <a:r>
              <a:rPr lang="sk-SK" sz="2000" b="1" dirty="0" smtClean="0"/>
              <a:t>povinnosť prijať opatrenia na odstránenie nedostatkov</a:t>
            </a:r>
            <a:r>
              <a:rPr lang="sk-SK" sz="2000" dirty="0" smtClean="0"/>
              <a:t>. </a:t>
            </a:r>
          </a:p>
          <a:p>
            <a:pPr marL="0" indent="0" algn="just" eaLnBrk="1" hangingPunct="1">
              <a:buFont typeface="Wingdings" pitchFamily="2" charset="2"/>
              <a:buNone/>
              <a:defRPr/>
            </a:pPr>
            <a:endParaRPr lang="sk-SK" sz="2000" dirty="0" smtClean="0"/>
          </a:p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sk-SK" sz="2000" dirty="0" smtClean="0"/>
              <a:t>Proti rozhodnutiu o uložení pokuty ma účastník konania právo podať </a:t>
            </a:r>
            <a:r>
              <a:rPr lang="sk-SK" sz="2000" b="1" dirty="0" smtClean="0"/>
              <a:t>odvolanie </a:t>
            </a:r>
            <a:r>
              <a:rPr lang="sk-SK" sz="2000" dirty="0" smtClean="0"/>
              <a:t>v lehote </a:t>
            </a:r>
            <a:r>
              <a:rPr lang="sk-SK" sz="2000" b="1" dirty="0" smtClean="0"/>
              <a:t>15 dní </a:t>
            </a:r>
            <a:r>
              <a:rPr lang="sk-SK" sz="2000" dirty="0" smtClean="0"/>
              <a:t>odo dňa doručenia rozhodnutia. </a:t>
            </a:r>
          </a:p>
          <a:p>
            <a:pPr marL="0" indent="0" algn="just" eaLnBrk="1" hangingPunct="1">
              <a:buFont typeface="Wingdings" pitchFamily="2" charset="2"/>
              <a:buNone/>
              <a:defRPr/>
            </a:pPr>
            <a:endParaRPr lang="sk-SK" sz="2000" dirty="0" smtClean="0"/>
          </a:p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sk-SK" sz="2000" dirty="0" smtClean="0"/>
              <a:t>V rámci </a:t>
            </a:r>
            <a:r>
              <a:rPr lang="sk-SK" sz="2000" dirty="0" err="1" smtClean="0"/>
              <a:t>autoremedúry</a:t>
            </a:r>
            <a:r>
              <a:rPr lang="sk-SK" sz="2000" dirty="0" smtClean="0"/>
              <a:t> správny orgán môže rozhodnutie zmeniť tým, že odvolaniu vyhovie, ak nie postúpi odvolanie so spisovým materiálom na odvolací orgán- </a:t>
            </a:r>
            <a:r>
              <a:rPr lang="sk-SK" sz="2000" b="1" dirty="0" smtClean="0"/>
              <a:t>MZSR</a:t>
            </a:r>
          </a:p>
          <a:p>
            <a:pPr eaLnBrk="1" hangingPunct="1">
              <a:defRPr/>
            </a:pPr>
            <a:endParaRPr lang="sk-SK" i="1" dirty="0" smtClean="0"/>
          </a:p>
        </p:txBody>
      </p:sp>
      <p:pic>
        <p:nvPicPr>
          <p:cNvPr id="11268" name="Picture 4" descr="erb-k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04813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psľa">
  <a:themeElements>
    <a:clrScheme name="Kapsľa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Kapsľ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apsľa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psľa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psľa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psľa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psľa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psľa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psľa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psľa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381</TotalTime>
  <Words>568</Words>
  <Application>Microsoft Office PowerPoint</Application>
  <PresentationFormat>Prezentácia na obrazovke (4:3)</PresentationFormat>
  <Paragraphs>84</Paragraphs>
  <Slides>16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16</vt:i4>
      </vt:variant>
    </vt:vector>
  </HeadingPairs>
  <TitlesOfParts>
    <vt:vector size="22" baseType="lpstr">
      <vt:lpstr>Arial</vt:lpstr>
      <vt:lpstr>Wingdings</vt:lpstr>
      <vt:lpstr>Times New Roman</vt:lpstr>
      <vt:lpstr>Calibri</vt:lpstr>
      <vt:lpstr>Courier New</vt:lpstr>
      <vt:lpstr>Kapsľa</vt:lpstr>
      <vt:lpstr>Chybovosť a správne konania u poskytovateľov zdravotnej starostlivosti  (</vt:lpstr>
      <vt:lpstr>1. Predmet podaní</vt:lpstr>
      <vt:lpstr>Prezentácia programu PowerPoint</vt:lpstr>
      <vt:lpstr>   2. Štatistické vyjadrenie podaní z hľadiska formy poskytnutej starostlivosti:</vt:lpstr>
      <vt:lpstr>Prezentácia programu PowerPoint</vt:lpstr>
      <vt:lpstr>Prezentácia programu PowerPoint</vt:lpstr>
      <vt:lpstr>Prezentácia programu PowerPoint</vt:lpstr>
      <vt:lpstr>3. Konanie o uloženie pokuty</vt:lpstr>
      <vt:lpstr>Prezentácia programu PowerPoint</vt:lpstr>
      <vt:lpstr>4. Štatistika správnych konaní o uložení pokuty v KSK za rok 2016 </vt:lpstr>
      <vt:lpstr>5. Predmet konania o uložení pokuty:</vt:lpstr>
      <vt:lpstr>Prezentácia programu PowerPoint</vt:lpstr>
      <vt:lpstr>Prezentácia programu PowerPoint</vt:lpstr>
      <vt:lpstr>6. Zhrnutie     Najčastejšie chyby: </vt:lpstr>
      <vt:lpstr>Prezentácia programu PowerPoint</vt:lpstr>
      <vt:lpstr>Prezentácia programu PowerPoint</vt:lpstr>
    </vt:vector>
  </TitlesOfParts>
  <Company>KSK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KONTROLNÁ ČINNOSŤ NA ÚSEKU LEKÁRENSKEJ STAROSTLIVOSTI</dc:title>
  <dc:creator>IstvanM</dc:creator>
  <cp:lastModifiedBy>Garbarcik Peter</cp:lastModifiedBy>
  <cp:revision>15</cp:revision>
  <dcterms:created xsi:type="dcterms:W3CDTF">2011-10-04T12:40:13Z</dcterms:created>
  <dcterms:modified xsi:type="dcterms:W3CDTF">2017-04-26T07:31:42Z</dcterms:modified>
</cp:coreProperties>
</file>